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notesMasterIdLst>
    <p:notesMasterId r:id="rId18"/>
  </p:notesMasterIdLst>
  <p:handoutMasterIdLst>
    <p:handoutMasterId r:id="rId19"/>
  </p:handoutMasterIdLst>
  <p:sldIdLst>
    <p:sldId id="401" r:id="rId2"/>
    <p:sldId id="391" r:id="rId3"/>
    <p:sldId id="429" r:id="rId4"/>
    <p:sldId id="430" r:id="rId5"/>
    <p:sldId id="431" r:id="rId6"/>
    <p:sldId id="432" r:id="rId7"/>
    <p:sldId id="415" r:id="rId8"/>
    <p:sldId id="420" r:id="rId9"/>
    <p:sldId id="421" r:id="rId10"/>
    <p:sldId id="379" r:id="rId11"/>
    <p:sldId id="424" r:id="rId12"/>
    <p:sldId id="422" r:id="rId13"/>
    <p:sldId id="425" r:id="rId14"/>
    <p:sldId id="427" r:id="rId15"/>
    <p:sldId id="423" r:id="rId16"/>
    <p:sldId id="395" r:id="rId17"/>
  </p:sldIdLst>
  <p:sldSz cx="9875838" cy="7315200"/>
  <p:notesSz cx="7010400" cy="9296400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b="1" kern="1200">
        <a:solidFill>
          <a:srgbClr val="FFFFFF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1pPr>
    <a:lvl2pPr marL="457200" algn="l" rtl="0" fontAlgn="base">
      <a:spcBef>
        <a:spcPct val="0"/>
      </a:spcBef>
      <a:spcAft>
        <a:spcPct val="0"/>
      </a:spcAft>
      <a:defRPr sz="1400" b="1" kern="1200">
        <a:solidFill>
          <a:srgbClr val="FFFFFF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2pPr>
    <a:lvl3pPr marL="914400" algn="l" rtl="0" fontAlgn="base">
      <a:spcBef>
        <a:spcPct val="0"/>
      </a:spcBef>
      <a:spcAft>
        <a:spcPct val="0"/>
      </a:spcAft>
      <a:defRPr sz="1400" b="1" kern="1200">
        <a:solidFill>
          <a:srgbClr val="FFFFFF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3pPr>
    <a:lvl4pPr marL="1371600" algn="l" rtl="0" fontAlgn="base">
      <a:spcBef>
        <a:spcPct val="0"/>
      </a:spcBef>
      <a:spcAft>
        <a:spcPct val="0"/>
      </a:spcAft>
      <a:defRPr sz="1400" b="1" kern="1200">
        <a:solidFill>
          <a:srgbClr val="FFFFFF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4pPr>
    <a:lvl5pPr marL="1828800" algn="l" rtl="0" fontAlgn="base">
      <a:spcBef>
        <a:spcPct val="0"/>
      </a:spcBef>
      <a:spcAft>
        <a:spcPct val="0"/>
      </a:spcAft>
      <a:defRPr sz="1400" b="1" kern="1200">
        <a:solidFill>
          <a:srgbClr val="FFFFFF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5pPr>
    <a:lvl6pPr marL="2286000" algn="l" defTabSz="457200" rtl="0" eaLnBrk="1" latinLnBrk="0" hangingPunct="1">
      <a:defRPr sz="1400" b="1" kern="1200">
        <a:solidFill>
          <a:srgbClr val="FFFFFF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6pPr>
    <a:lvl7pPr marL="2743200" algn="l" defTabSz="457200" rtl="0" eaLnBrk="1" latinLnBrk="0" hangingPunct="1">
      <a:defRPr sz="1400" b="1" kern="1200">
        <a:solidFill>
          <a:srgbClr val="FFFFFF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7pPr>
    <a:lvl8pPr marL="3200400" algn="l" defTabSz="457200" rtl="0" eaLnBrk="1" latinLnBrk="0" hangingPunct="1">
      <a:defRPr sz="1400" b="1" kern="1200">
        <a:solidFill>
          <a:srgbClr val="FFFFFF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8pPr>
    <a:lvl9pPr marL="3657600" algn="l" defTabSz="457200" rtl="0" eaLnBrk="1" latinLnBrk="0" hangingPunct="1">
      <a:defRPr sz="1400" b="1" kern="1200">
        <a:solidFill>
          <a:srgbClr val="FFFFFF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4056" userDrawn="1">
          <p15:clr>
            <a:srgbClr val="A4A3A4"/>
          </p15:clr>
        </p15:guide>
        <p15:guide id="2" pos="4935" userDrawn="1">
          <p15:clr>
            <a:srgbClr val="A4A3A4"/>
          </p15:clr>
        </p15:guide>
        <p15:guide id="3" orient="horz" pos="1389">
          <p15:clr>
            <a:srgbClr val="A4A3A4"/>
          </p15:clr>
        </p15:guide>
        <p15:guide id="4" pos="447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FF9999"/>
    <a:srgbClr val="66FFFF"/>
    <a:srgbClr val="66FF66"/>
    <a:srgbClr val="FFCCFF"/>
    <a:srgbClr val="FFCC99"/>
    <a:srgbClr val="00009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5" autoAdjust="0"/>
    <p:restoredTop sz="94660" autoAdjust="0"/>
  </p:normalViewPr>
  <p:slideViewPr>
    <p:cSldViewPr snapToGrid="0">
      <p:cViewPr varScale="1">
        <p:scale>
          <a:sx n="70" d="100"/>
          <a:sy n="70" d="100"/>
        </p:scale>
        <p:origin x="1041" y="39"/>
      </p:cViewPr>
      <p:guideLst>
        <p:guide orient="horz" pos="4056"/>
        <p:guide pos="4935"/>
        <p:guide orient="horz" pos="1389"/>
        <p:guide pos="4479"/>
      </p:guideLst>
    </p:cSldViewPr>
  </p:slideViewPr>
  <p:outlineViewPr>
    <p:cViewPr>
      <p:scale>
        <a:sx n="25" d="100"/>
        <a:sy n="25" d="100"/>
      </p:scale>
      <p:origin x="16" y="76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864" y="-60"/>
      </p:cViewPr>
      <p:guideLst>
        <p:guide orient="horz" pos="2927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5.xml"/><Relationship Id="rId2" Type="http://schemas.openxmlformats.org/officeDocument/2006/relationships/slide" Target="slides/slide4.xml"/><Relationship Id="rId1" Type="http://schemas.openxmlformats.org/officeDocument/2006/relationships/slide" Target="slides/slide3.xml"/><Relationship Id="rId5" Type="http://schemas.openxmlformats.org/officeDocument/2006/relationships/slide" Target="slides/slide7.xml"/><Relationship Id="rId4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20948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3038476" cy="466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25" tIns="0" rIns="19325" bIns="0" numCol="1" anchor="t" anchorCtr="0" compatLnSpc="1">
            <a:prstTxWarp prst="textNoShape">
              <a:avLst/>
            </a:prstTxWarp>
          </a:bodyPr>
          <a:lstStyle>
            <a:lvl1pPr algn="l" defTabSz="928412" eaLnBrk="0" hangingPunct="0">
              <a:spcBef>
                <a:spcPct val="0"/>
              </a:spcBef>
              <a:defRPr sz="1000" b="0" i="1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-1588"/>
            <a:ext cx="3038476" cy="466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25" tIns="0" rIns="19325" bIns="0" numCol="1" anchor="t" anchorCtr="0" compatLnSpc="1">
            <a:prstTxWarp prst="textNoShape">
              <a:avLst/>
            </a:prstTxWarp>
          </a:bodyPr>
          <a:lstStyle>
            <a:lvl1pPr algn="r" defTabSz="928412" eaLnBrk="0" hangingPunct="0">
              <a:spcBef>
                <a:spcPct val="0"/>
              </a:spcBef>
              <a:defRPr sz="1000" b="0" i="1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3638" y="701675"/>
            <a:ext cx="4686300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413252"/>
            <a:ext cx="5140325" cy="418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03" tIns="46703" rIns="93403" bIns="46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7"/>
            <a:ext cx="3038476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25" tIns="0" rIns="19325" bIns="0" numCol="1" anchor="b" anchorCtr="0" compatLnSpc="1">
            <a:prstTxWarp prst="textNoShape">
              <a:avLst/>
            </a:prstTxWarp>
          </a:bodyPr>
          <a:lstStyle>
            <a:lvl1pPr algn="l" defTabSz="928412" eaLnBrk="0" hangingPunct="0">
              <a:spcBef>
                <a:spcPct val="0"/>
              </a:spcBef>
              <a:defRPr sz="1000" b="0" i="1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29677"/>
            <a:ext cx="3038476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25" tIns="0" rIns="19325" bIns="0" numCol="1" anchor="b" anchorCtr="0" compatLnSpc="1">
            <a:prstTxWarp prst="textNoShape">
              <a:avLst/>
            </a:prstTxWarp>
          </a:bodyPr>
          <a:lstStyle>
            <a:lvl1pPr algn="r" defTabSz="928412" eaLnBrk="0" hangingPunct="0">
              <a:spcBef>
                <a:spcPct val="0"/>
              </a:spcBef>
              <a:defRPr sz="1000" b="0" i="1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DD00EE3B-A0B7-4369-B31A-45DE721F5C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4074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60" charset="-128"/>
        <a:cs typeface="ＭＳ Ｐゴシック" pitchFamily="-60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6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6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6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6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A30533-D44B-4E7C-9176-5DCBC0003387}" type="slidenum">
              <a:rPr lang="en-US" smtClean="0">
                <a:latin typeface="Arial" pitchFamily="-60" charset="0"/>
                <a:ea typeface="ＭＳ Ｐゴシック" pitchFamily="-60" charset="-128"/>
                <a:cs typeface="ＭＳ Ｐゴシック" pitchFamily="-60" charset="-128"/>
              </a:rPr>
              <a:pPr/>
              <a:t>1</a:t>
            </a:fld>
            <a:endParaRPr lang="en-US">
              <a:latin typeface="Arial" pitchFamily="-60" charset="0"/>
              <a:ea typeface="ＭＳ Ｐゴシック" pitchFamily="-60" charset="-128"/>
              <a:cs typeface="ＭＳ Ｐゴシック" pitchFamily="-60" charset="-128"/>
            </a:endParaRPr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700088"/>
            <a:ext cx="4689475" cy="3475037"/>
          </a:xfrm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40" y="4414838"/>
            <a:ext cx="5140325" cy="4184649"/>
          </a:xfrm>
          <a:noFill/>
          <a:ln/>
        </p:spPr>
        <p:txBody>
          <a:bodyPr lIns="92617" tIns="46309" rIns="92617" bIns="46309"/>
          <a:lstStyle/>
          <a:p>
            <a:pPr eaLnBrk="1" hangingPunct="1"/>
            <a:endParaRPr lang="en-US">
              <a:latin typeface="Times New Roman" pitchFamily="-6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588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742950" y="2271713"/>
            <a:ext cx="5872163" cy="15700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7304" tIns="48652" rIns="97304" bIns="48652" numCol="1" anchor="ctr" anchorCtr="0" compatLnSpc="1">
            <a:prstTxWarp prst="textNoShape">
              <a:avLst/>
            </a:prstTxWarp>
          </a:bodyPr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65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2725" y="4146550"/>
            <a:ext cx="5192713" cy="18669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b="1">
                <a:solidFill>
                  <a:srgbClr val="FFCC00"/>
                </a:solidFill>
                <a:latin typeface="Franklin Gothic Medium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F7779E6-CC45-6DEF-B2CE-FD2040BD976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52067"/>
            <a:ext cx="9875838" cy="763133"/>
          </a:xfrm>
          <a:prstGeom prst="rect">
            <a:avLst/>
          </a:prstGeom>
        </p:spPr>
      </p:pic>
      <p:sp>
        <p:nvSpPr>
          <p:cNvPr id="4" name="Line 22"/>
          <p:cNvSpPr>
            <a:spLocks noChangeShapeType="1"/>
          </p:cNvSpPr>
          <p:nvPr userDrawn="1"/>
        </p:nvSpPr>
        <p:spPr bwMode="auto">
          <a:xfrm>
            <a:off x="1046163" y="1203058"/>
            <a:ext cx="798195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1882" tIns="0" rIns="101882" bIns="50941" anchor="ctr"/>
          <a:lstStyle/>
          <a:p>
            <a:pPr algn="ctr" eaLnBrk="0" hangingPunct="0">
              <a:spcBef>
                <a:spcPct val="20000"/>
              </a:spcBef>
              <a:defRPr/>
            </a:pPr>
            <a:endParaRPr lang="en-US">
              <a:latin typeface="Arial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3" y="812006"/>
            <a:ext cx="5973188" cy="1219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>
              <a:defRPr sz="3800" baseline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9028113" y="6474623"/>
            <a:ext cx="588963" cy="336550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>
              <a:defRPr/>
            </a:pPr>
            <a:fld id="{BE02AC87-2FD0-4B41-956D-CF07B0E37E5E}" type="slidenum">
              <a:rPr lang="en-US" smtClean="0"/>
              <a:pPr>
                <a:defRPr/>
              </a:pPr>
              <a:t>‹#›</a:t>
            </a:fld>
            <a:endParaRPr lang="en-US" sz="1300" dirty="0"/>
          </a:p>
        </p:txBody>
      </p:sp>
      <p:pic>
        <p:nvPicPr>
          <p:cNvPr id="10" name="Picture 9" descr="A logo of a transit union&#10;&#10;Description automatically generated">
            <a:extLst>
              <a:ext uri="{FF2B5EF4-FFF2-40B4-BE49-F238E27FC236}">
                <a16:creationId xmlns:a16="http://schemas.microsoft.com/office/drawing/2014/main" id="{54CD1CF0-BC37-FB0A-0966-1210B37ABAB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5879" y="6434101"/>
            <a:ext cx="740880" cy="739256"/>
          </a:xfrm>
          <a:prstGeom prst="ellipse">
            <a:avLst/>
          </a:prstGeom>
        </p:spPr>
      </p:pic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22"/>
          <p:cNvSpPr>
            <a:spLocks noChangeShapeType="1"/>
          </p:cNvSpPr>
          <p:nvPr userDrawn="1"/>
        </p:nvSpPr>
        <p:spPr bwMode="auto">
          <a:xfrm>
            <a:off x="1046163" y="1720850"/>
            <a:ext cx="798195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1882" tIns="0" rIns="101882" bIns="50941" anchor="ctr"/>
          <a:lstStyle/>
          <a:p>
            <a:pPr algn="ctr" eaLnBrk="0" hangingPunct="0">
              <a:spcBef>
                <a:spcPct val="20000"/>
              </a:spcBef>
              <a:defRPr/>
            </a:pPr>
            <a:endParaRPr lang="en-US">
              <a:latin typeface="Arial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3" y="293688"/>
            <a:ext cx="8888412" cy="1219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2513" y="2228850"/>
            <a:ext cx="3963987" cy="4178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8900" y="2228850"/>
            <a:ext cx="3963988" cy="4178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6BDB5-5F93-4DAE-B5D9-0B4FB2C0611A}" type="slidenum">
              <a:rPr lang="en-US"/>
              <a:pPr>
                <a:defRPr/>
              </a:pPr>
              <a:t>‹#›</a:t>
            </a:fld>
            <a:endParaRPr lang="en-US" sz="1300">
              <a:solidFill>
                <a:srgbClr val="000099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22"/>
          <p:cNvSpPr>
            <a:spLocks noChangeShapeType="1"/>
          </p:cNvSpPr>
          <p:nvPr userDrawn="1"/>
        </p:nvSpPr>
        <p:spPr bwMode="auto">
          <a:xfrm>
            <a:off x="1046163" y="1720850"/>
            <a:ext cx="798195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1882" tIns="0" rIns="101882" bIns="50941" anchor="ctr"/>
          <a:lstStyle/>
          <a:p>
            <a:pPr algn="ctr" eaLnBrk="0" hangingPunct="0">
              <a:spcBef>
                <a:spcPct val="20000"/>
              </a:spcBef>
              <a:defRPr/>
            </a:pPr>
            <a:endParaRPr lang="en-US">
              <a:latin typeface="Arial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3" y="293688"/>
            <a:ext cx="8888412" cy="1219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052513" y="2228850"/>
            <a:ext cx="3963987" cy="41783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68900" y="2228850"/>
            <a:ext cx="3963988" cy="4178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BA1B9-B245-4811-A0AD-7C6336E2589A}" type="slidenum">
              <a:rPr lang="en-US"/>
              <a:pPr>
                <a:defRPr/>
              </a:pPr>
              <a:t>‹#›</a:t>
            </a:fld>
            <a:endParaRPr lang="en-US" sz="1300">
              <a:solidFill>
                <a:srgbClr val="000099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52513" y="2228850"/>
            <a:ext cx="8080375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304" tIns="48652" rIns="97304" bIns="486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 bwMode="auto">
          <a:xfrm>
            <a:off x="8883650" y="6802438"/>
            <a:ext cx="588963" cy="3365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7304" tIns="48652" rIns="97304" bIns="4865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 b="0">
                <a:solidFill>
                  <a:schemeClr val="tx1"/>
                </a:solidFill>
                <a:latin typeface="HelveticaNeueLT Std"/>
                <a:ea typeface="+mn-ea"/>
                <a:cs typeface="+mn-cs"/>
              </a:defRPr>
            </a:lvl1pPr>
          </a:lstStyle>
          <a:p>
            <a:pPr>
              <a:defRPr/>
            </a:pPr>
            <a:fld id="{7FB9B884-B694-4177-945A-8F0C052AB686}" type="slidenum">
              <a:rPr lang="en-US"/>
              <a:pPr>
                <a:defRPr/>
              </a:pPr>
              <a:t>‹#›</a:t>
            </a:fld>
            <a:endParaRPr lang="en-US" sz="1300">
              <a:solidFill>
                <a:srgbClr val="000099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</p:sldLayoutIdLst>
  <p:transition>
    <p:zoom/>
  </p:transition>
  <p:hf hdr="0" ftr="0" dt="0"/>
  <p:txStyles>
    <p:titleStyle>
      <a:lvl1pPr algn="l" defTabSz="965200" rtl="0" eaLnBrk="0" fontAlgn="base" hangingPunct="0">
        <a:spcBef>
          <a:spcPct val="0"/>
        </a:spcBef>
        <a:spcAft>
          <a:spcPct val="0"/>
        </a:spcAft>
        <a:defRPr sz="3300">
          <a:solidFill>
            <a:srgbClr val="000066"/>
          </a:solidFill>
          <a:latin typeface="Arial" pitchFamily="-60" charset="0"/>
          <a:ea typeface="ＭＳ Ｐゴシック" pitchFamily="-60" charset="-128"/>
          <a:cs typeface="ＭＳ Ｐゴシック" pitchFamily="-60" charset="-128"/>
        </a:defRPr>
      </a:lvl1pPr>
      <a:lvl2pPr algn="l" defTabSz="965200" rtl="0" eaLnBrk="0" fontAlgn="base" hangingPunct="0">
        <a:spcBef>
          <a:spcPct val="0"/>
        </a:spcBef>
        <a:spcAft>
          <a:spcPct val="0"/>
        </a:spcAft>
        <a:defRPr sz="3300">
          <a:solidFill>
            <a:srgbClr val="000066"/>
          </a:solidFill>
          <a:latin typeface="Arial" pitchFamily="-60" charset="0"/>
          <a:ea typeface="ＭＳ Ｐゴシック" pitchFamily="-60" charset="-128"/>
          <a:cs typeface="ＭＳ Ｐゴシック" pitchFamily="-60" charset="-128"/>
        </a:defRPr>
      </a:lvl2pPr>
      <a:lvl3pPr algn="l" defTabSz="965200" rtl="0" eaLnBrk="0" fontAlgn="base" hangingPunct="0">
        <a:spcBef>
          <a:spcPct val="0"/>
        </a:spcBef>
        <a:spcAft>
          <a:spcPct val="0"/>
        </a:spcAft>
        <a:defRPr sz="3300">
          <a:solidFill>
            <a:srgbClr val="000066"/>
          </a:solidFill>
          <a:latin typeface="Arial" pitchFamily="-60" charset="0"/>
          <a:ea typeface="ＭＳ Ｐゴシック" pitchFamily="-60" charset="-128"/>
          <a:cs typeface="ＭＳ Ｐゴシック" pitchFamily="-60" charset="-128"/>
        </a:defRPr>
      </a:lvl3pPr>
      <a:lvl4pPr algn="l" defTabSz="965200" rtl="0" eaLnBrk="0" fontAlgn="base" hangingPunct="0">
        <a:spcBef>
          <a:spcPct val="0"/>
        </a:spcBef>
        <a:spcAft>
          <a:spcPct val="0"/>
        </a:spcAft>
        <a:defRPr sz="3300">
          <a:solidFill>
            <a:srgbClr val="000066"/>
          </a:solidFill>
          <a:latin typeface="Arial" pitchFamily="-60" charset="0"/>
          <a:ea typeface="ＭＳ Ｐゴシック" pitchFamily="-60" charset="-128"/>
          <a:cs typeface="ＭＳ Ｐゴシック" pitchFamily="-60" charset="-128"/>
        </a:defRPr>
      </a:lvl4pPr>
      <a:lvl5pPr algn="l" defTabSz="965200" rtl="0" eaLnBrk="0" fontAlgn="base" hangingPunct="0">
        <a:spcBef>
          <a:spcPct val="0"/>
        </a:spcBef>
        <a:spcAft>
          <a:spcPct val="0"/>
        </a:spcAft>
        <a:defRPr sz="3300">
          <a:solidFill>
            <a:srgbClr val="000066"/>
          </a:solidFill>
          <a:latin typeface="Arial" pitchFamily="-60" charset="0"/>
          <a:ea typeface="ＭＳ Ｐゴシック" pitchFamily="-60" charset="-128"/>
          <a:cs typeface="ＭＳ Ｐゴシック" pitchFamily="-60" charset="-128"/>
        </a:defRPr>
      </a:lvl5pPr>
      <a:lvl6pPr marL="457200" algn="l" defTabSz="965200" rtl="0" fontAlgn="base">
        <a:spcBef>
          <a:spcPct val="0"/>
        </a:spcBef>
        <a:spcAft>
          <a:spcPct val="0"/>
        </a:spcAft>
        <a:defRPr sz="3300">
          <a:solidFill>
            <a:srgbClr val="000066"/>
          </a:solidFill>
          <a:latin typeface="Franklin Gothic Heavy" pitchFamily="34" charset="0"/>
        </a:defRPr>
      </a:lvl6pPr>
      <a:lvl7pPr marL="914400" algn="l" defTabSz="965200" rtl="0" fontAlgn="base">
        <a:spcBef>
          <a:spcPct val="0"/>
        </a:spcBef>
        <a:spcAft>
          <a:spcPct val="0"/>
        </a:spcAft>
        <a:defRPr sz="3300">
          <a:solidFill>
            <a:srgbClr val="000066"/>
          </a:solidFill>
          <a:latin typeface="Franklin Gothic Heavy" pitchFamily="34" charset="0"/>
        </a:defRPr>
      </a:lvl7pPr>
      <a:lvl8pPr marL="1371600" algn="l" defTabSz="965200" rtl="0" fontAlgn="base">
        <a:spcBef>
          <a:spcPct val="0"/>
        </a:spcBef>
        <a:spcAft>
          <a:spcPct val="0"/>
        </a:spcAft>
        <a:defRPr sz="3300">
          <a:solidFill>
            <a:srgbClr val="000066"/>
          </a:solidFill>
          <a:latin typeface="Franklin Gothic Heavy" pitchFamily="34" charset="0"/>
        </a:defRPr>
      </a:lvl8pPr>
      <a:lvl9pPr marL="1828800" algn="l" defTabSz="965200" rtl="0" fontAlgn="base">
        <a:spcBef>
          <a:spcPct val="0"/>
        </a:spcBef>
        <a:spcAft>
          <a:spcPct val="0"/>
        </a:spcAft>
        <a:defRPr sz="3300">
          <a:solidFill>
            <a:srgbClr val="000066"/>
          </a:solidFill>
          <a:latin typeface="Franklin Gothic Heavy" pitchFamily="34" charset="0"/>
        </a:defRPr>
      </a:lvl9pPr>
    </p:titleStyle>
    <p:bodyStyle>
      <a:lvl1pPr marL="360363" indent="-360363" algn="l" defTabSz="9652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Font typeface="Wingdings" pitchFamily="-60" charset="2"/>
        <a:buChar char="§"/>
        <a:defRPr sz="1700">
          <a:solidFill>
            <a:schemeClr val="tx1"/>
          </a:solidFill>
          <a:latin typeface="Arial" pitchFamily="-60" charset="0"/>
          <a:ea typeface="ＭＳ Ｐゴシック" pitchFamily="-60" charset="-128"/>
          <a:cs typeface="ＭＳ Ｐゴシック" pitchFamily="-60" charset="-128"/>
        </a:defRPr>
      </a:lvl1pPr>
      <a:lvl2pPr marL="784225" indent="-303213" algn="l" defTabSz="965200" rtl="0" eaLnBrk="0" fontAlgn="base" hangingPunct="0">
        <a:spcBef>
          <a:spcPct val="0"/>
        </a:spcBef>
        <a:spcAft>
          <a:spcPct val="0"/>
        </a:spcAft>
        <a:buChar char="–"/>
        <a:defRPr sz="1500">
          <a:solidFill>
            <a:schemeClr val="tx1"/>
          </a:solidFill>
          <a:latin typeface="Arial" pitchFamily="-60" charset="0"/>
          <a:ea typeface="ＭＳ Ｐゴシック" pitchFamily="-60" charset="-128"/>
        </a:defRPr>
      </a:lvl2pPr>
      <a:lvl3pPr marL="1209675" indent="-244475" algn="l" defTabSz="965200" rtl="0" eaLnBrk="0" fontAlgn="base" hangingPunct="0">
        <a:spcBef>
          <a:spcPct val="0"/>
        </a:spcBef>
        <a:spcAft>
          <a:spcPct val="0"/>
        </a:spcAft>
        <a:buChar char="•"/>
        <a:defRPr sz="1500">
          <a:solidFill>
            <a:schemeClr val="tx1"/>
          </a:solidFill>
          <a:latin typeface="Arial" pitchFamily="-60" charset="0"/>
          <a:ea typeface="ＭＳ Ｐゴシック" pitchFamily="-60" charset="-128"/>
        </a:defRPr>
      </a:lvl3pPr>
      <a:lvl4pPr marL="1693863" indent="-244475" algn="l" defTabSz="965200" rtl="0" eaLnBrk="0" fontAlgn="base" hangingPunct="0">
        <a:spcBef>
          <a:spcPct val="0"/>
        </a:spcBef>
        <a:spcAft>
          <a:spcPct val="0"/>
        </a:spcAft>
        <a:buChar char="–"/>
        <a:defRPr sz="1500">
          <a:solidFill>
            <a:schemeClr val="tx1"/>
          </a:solidFill>
          <a:latin typeface="Arial" pitchFamily="-60" charset="0"/>
          <a:ea typeface="ＭＳ Ｐゴシック" pitchFamily="-60" charset="-128"/>
        </a:defRPr>
      </a:lvl4pPr>
      <a:lvl5pPr marL="2174875" indent="-241300" algn="l" defTabSz="965200" rtl="0" eaLnBrk="0" fontAlgn="base" hangingPunct="0">
        <a:spcBef>
          <a:spcPct val="0"/>
        </a:spcBef>
        <a:spcAft>
          <a:spcPct val="0"/>
        </a:spcAft>
        <a:buChar char="»"/>
        <a:defRPr sz="1500">
          <a:solidFill>
            <a:schemeClr val="tx1"/>
          </a:solidFill>
          <a:latin typeface="Arial" pitchFamily="-60" charset="0"/>
          <a:ea typeface="ＭＳ Ｐゴシック" pitchFamily="-60" charset="-128"/>
        </a:defRPr>
      </a:lvl5pPr>
      <a:lvl6pPr marL="2632075" indent="-241300" algn="l" defTabSz="965200" rtl="0" fontAlgn="base">
        <a:spcBef>
          <a:spcPct val="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3089275" indent="-241300" algn="l" defTabSz="965200" rtl="0" fontAlgn="base">
        <a:spcBef>
          <a:spcPct val="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3546475" indent="-241300" algn="l" defTabSz="965200" rtl="0" fontAlgn="base">
        <a:spcBef>
          <a:spcPct val="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4003675" indent="-241300" algn="l" defTabSz="965200" rtl="0" fontAlgn="base">
        <a:spcBef>
          <a:spcPct val="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tif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logo on a white background&#10;&#10;Description automatically generated">
            <a:extLst>
              <a:ext uri="{FF2B5EF4-FFF2-40B4-BE49-F238E27FC236}">
                <a16:creationId xmlns:a16="http://schemas.microsoft.com/office/drawing/2014/main" id="{6EC29298-29FC-A629-C587-9F23B64C023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875838" cy="7315200"/>
          </a:xfrm>
          <a:prstGeom prst="rect">
            <a:avLst/>
          </a:prstGeom>
        </p:spPr>
      </p:pic>
      <p:sp>
        <p:nvSpPr>
          <p:cNvPr id="8193" name="Line 2"/>
          <p:cNvSpPr>
            <a:spLocks noChangeShapeType="1"/>
          </p:cNvSpPr>
          <p:nvPr/>
        </p:nvSpPr>
        <p:spPr bwMode="auto">
          <a:xfrm flipV="1">
            <a:off x="1260475" y="1639888"/>
            <a:ext cx="7392988" cy="11112"/>
          </a:xfrm>
          <a:prstGeom prst="line">
            <a:avLst/>
          </a:prstGeom>
          <a:noFill/>
          <a:ln w="3175">
            <a:noFill/>
            <a:round/>
            <a:headEnd/>
            <a:tailEnd/>
          </a:ln>
        </p:spPr>
        <p:txBody>
          <a:bodyPr wrap="none" lIns="101882" tIns="0" rIns="101882" bIns="5094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2493" y="2549294"/>
            <a:ext cx="6166282" cy="2413000"/>
          </a:xfrm>
          <a:noFill/>
        </p:spPr>
        <p:txBody>
          <a:bodyPr lIns="96377" tIns="48189" rIns="96377" bIns="48189"/>
          <a:lstStyle/>
          <a:p>
            <a:pPr eaLnBrk="1" hangingPunct="1">
              <a:lnSpc>
                <a:spcPct val="80000"/>
              </a:lnSpc>
            </a:pPr>
            <a:r>
              <a:rPr lang="en-US" sz="4000" dirty="0">
                <a:latin typeface="Calibri Light" panose="020F0302020204030204" pitchFamily="34" charset="0"/>
                <a:ea typeface="ＭＳ Ｐゴシック"/>
                <a:cs typeface="Calibri Light" panose="020F0302020204030204" pitchFamily="34" charset="0"/>
              </a:rPr>
              <a:t>ATU Local 689</a:t>
            </a:r>
            <a:br>
              <a:rPr lang="en-US" sz="4000" dirty="0">
                <a:latin typeface="Calibri Light" panose="020F0302020204030204" pitchFamily="34" charset="0"/>
                <a:ea typeface="ＭＳ Ｐゴシック"/>
                <a:cs typeface="Calibri Light" panose="020F0302020204030204" pitchFamily="34" charset="0"/>
              </a:rPr>
            </a:br>
            <a:r>
              <a:rPr lang="en-US" sz="4000" dirty="0">
                <a:latin typeface="Calibri Light" panose="020F0302020204030204" pitchFamily="34" charset="0"/>
                <a:ea typeface="ＭＳ Ｐゴシック"/>
                <a:cs typeface="Calibri Light" panose="020F0302020204030204" pitchFamily="34" charset="0"/>
              </a:rPr>
              <a:t>Education Seminar</a:t>
            </a:r>
            <a:br>
              <a:rPr lang="en-US" sz="4000" dirty="0">
                <a:latin typeface="Calibri Light" panose="020F0302020204030204" pitchFamily="34" charset="0"/>
                <a:ea typeface="ＭＳ Ｐゴシック"/>
                <a:cs typeface="Calibri Light" panose="020F0302020204030204" pitchFamily="34" charset="0"/>
              </a:rPr>
            </a:br>
            <a:br>
              <a:rPr lang="en-US" sz="5400" dirty="0">
                <a:latin typeface="Calibri Light" panose="020F0302020204030204" pitchFamily="34" charset="0"/>
                <a:ea typeface="ＭＳ Ｐゴシック"/>
                <a:cs typeface="Calibri Light" panose="020F0302020204030204" pitchFamily="34" charset="0"/>
              </a:rPr>
            </a:br>
            <a:r>
              <a:rPr lang="en-US" sz="4000" dirty="0">
                <a:latin typeface="Calibri Light" panose="020F0302020204030204" pitchFamily="34" charset="0"/>
                <a:ea typeface="ＭＳ Ｐゴシック"/>
                <a:cs typeface="Calibri Light" panose="020F0302020204030204" pitchFamily="34" charset="0"/>
              </a:rPr>
              <a:t>National Group Protection (NGP)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934795" y="5029195"/>
            <a:ext cx="5157788" cy="6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157" tIns="44079" rIns="88157" bIns="44079" anchor="ctr"/>
          <a:lstStyle/>
          <a:p>
            <a:pPr defTabSz="881063"/>
            <a:r>
              <a:rPr lang="en-US" sz="2200" b="0" dirty="0">
                <a:solidFill>
                  <a:schemeClr val="bg2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March 21, 2026</a:t>
            </a:r>
          </a:p>
        </p:txBody>
      </p:sp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5200">
              <a:defRPr/>
            </a:pPr>
            <a:fld id="{1F94477F-70EF-4952-8699-2C65BE0B1466}" type="slidenum">
              <a:rPr lang="en-US">
                <a:latin typeface="+mn-lt"/>
              </a:rPr>
              <a:pPr defTabSz="965200">
                <a:defRPr/>
              </a:pPr>
              <a:t>10</a:t>
            </a:fld>
            <a:endParaRPr lang="en-US" sz="13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1875" y="2100263"/>
            <a:ext cx="7690937" cy="4078287"/>
          </a:xfrm>
        </p:spPr>
        <p:txBody>
          <a:bodyPr/>
          <a:lstStyle/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/>
              <a:t>Members are automatically enrolled in the plan – there is no application to complete.  WMATA currently pays 100% of premiums.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Members must be out of work for 180 calendar days before benefits are payable.  </a:t>
            </a:r>
          </a:p>
          <a:p>
            <a:pPr marL="757237" lvl="1" indent="-333375" defTabSz="887413" eaLnBrk="1" hangingPunct="1">
              <a:spcAft>
                <a:spcPts val="975"/>
              </a:spcAft>
            </a:pPr>
            <a:r>
              <a:rPr lang="en-US" sz="2200" dirty="0"/>
              <a:t>Benefits begin on day 181 (they are not retroactive).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LTD benefits are considered taxable income.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endParaRPr lang="en-US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6E48E55-96BC-47BF-9928-332545EC1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673" y="533206"/>
            <a:ext cx="2905240" cy="13589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5625" tIns="46974" rIns="95625" bIns="46974" anchor="ctr">
            <a:prstTxWarp prst="textNoShape">
              <a:avLst/>
            </a:prstTxWarp>
          </a:bodyPr>
          <a:lstStyle/>
          <a:p>
            <a:pPr defTabSz="887413" eaLnBrk="0" hangingPunct="0"/>
            <a:r>
              <a:rPr lang="en-US" sz="3800" dirty="0">
                <a:solidFill>
                  <a:srgbClr val="00006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What is LTD?</a:t>
            </a:r>
          </a:p>
        </p:txBody>
      </p:sp>
    </p:spTree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5200">
              <a:defRPr/>
            </a:pPr>
            <a:fld id="{1F94477F-70EF-4952-8699-2C65BE0B1466}" type="slidenum">
              <a:rPr lang="en-US">
                <a:latin typeface="+mn-lt"/>
              </a:rPr>
              <a:pPr defTabSz="965200">
                <a:defRPr/>
              </a:pPr>
              <a:t>11</a:t>
            </a:fld>
            <a:endParaRPr lang="en-US" sz="13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1875" y="2100263"/>
            <a:ext cx="7690937" cy="4078287"/>
          </a:xfrm>
        </p:spPr>
        <p:txBody>
          <a:bodyPr/>
          <a:lstStyle/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/>
              <a:t>In the first 36 months of your claim, disability is defined as being unable to earn more than 80% of your pre-disability earnings from your job at WMATA, due to illness, injury, or sickness. 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/>
              <a:t>After the first 36 months of benefits, disability is defined as being unable to earn at least 80% of your indexed pre-disability earnings from any employer in your local economy at any occupation for which you are qualified by education, training, or experience.</a:t>
            </a:r>
          </a:p>
          <a:p>
            <a:pPr marL="757237" lvl="1" indent="-333375" defTabSz="887413" eaLnBrk="1" hangingPunct="1">
              <a:spcAft>
                <a:spcPts val="975"/>
              </a:spcAft>
            </a:pPr>
            <a:r>
              <a:rPr lang="en-US" sz="2200" dirty="0"/>
              <a:t>Indexing = 7%.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endParaRPr lang="en-US" sz="2200" dirty="0"/>
          </a:p>
          <a:p>
            <a:pPr marL="333375" indent="-333375" defTabSz="887413" eaLnBrk="1" hangingPunct="1">
              <a:spcAft>
                <a:spcPts val="975"/>
              </a:spcAft>
            </a:pPr>
            <a:endParaRPr lang="en-US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6E48E55-96BC-47BF-9928-332545EC1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672" y="533206"/>
            <a:ext cx="6181259" cy="13589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5625" tIns="46974" rIns="95625" bIns="46974" anchor="ctr">
            <a:prstTxWarp prst="textNoShape">
              <a:avLst/>
            </a:prstTxWarp>
          </a:bodyPr>
          <a:lstStyle/>
          <a:p>
            <a:pPr defTabSz="887413" eaLnBrk="0" hangingPunct="0"/>
            <a:r>
              <a:rPr lang="en-US" sz="3800" dirty="0">
                <a:solidFill>
                  <a:srgbClr val="00006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How do I Qualify for Benefits?</a:t>
            </a:r>
          </a:p>
        </p:txBody>
      </p:sp>
    </p:spTree>
    <p:extLst>
      <p:ext uri="{BB962C8B-B14F-4D97-AF65-F5344CB8AC3E}">
        <p14:creationId xmlns:p14="http://schemas.microsoft.com/office/powerpoint/2010/main" val="3128978032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5200">
              <a:defRPr/>
            </a:pPr>
            <a:fld id="{1F94477F-70EF-4952-8699-2C65BE0B1466}" type="slidenum">
              <a:rPr lang="en-US">
                <a:latin typeface="+mn-lt"/>
              </a:rPr>
              <a:pPr defTabSz="965200">
                <a:defRPr/>
              </a:pPr>
              <a:t>12</a:t>
            </a:fld>
            <a:endParaRPr lang="en-US" sz="13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1875" y="2100263"/>
            <a:ext cx="7690937" cy="4078287"/>
          </a:xfrm>
        </p:spPr>
        <p:txBody>
          <a:bodyPr/>
          <a:lstStyle/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/>
              <a:t>LTD provides a benefit equal to 55% of your pre-disability earnings (before reductions for other income).</a:t>
            </a:r>
          </a:p>
          <a:p>
            <a:pPr marL="757237" lvl="1" indent="-333375" defTabSz="887413" eaLnBrk="1" hangingPunct="1">
              <a:spcAft>
                <a:spcPts val="975"/>
              </a:spcAft>
            </a:pPr>
            <a:r>
              <a:rPr lang="en-US" sz="2200" dirty="0"/>
              <a:t>The maximum monthly benefit is $5,000.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LTD benefits are paid monthly.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Pre-disability earnings are defined as pensionable earnings in the 12 months before your date of disability.  Overtime is included in the earnings calculation.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endParaRPr lang="en-US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6E48E55-96BC-47BF-9928-332545EC1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672" y="533206"/>
            <a:ext cx="5211104" cy="13589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5625" tIns="46974" rIns="95625" bIns="46974" anchor="ctr">
            <a:prstTxWarp prst="textNoShape">
              <a:avLst/>
            </a:prstTxWarp>
          </a:bodyPr>
          <a:lstStyle/>
          <a:p>
            <a:pPr defTabSz="887413" eaLnBrk="0" hangingPunct="0"/>
            <a:r>
              <a:rPr lang="en-US" sz="3800" dirty="0">
                <a:solidFill>
                  <a:srgbClr val="00006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LTD – What Will I Receive?</a:t>
            </a:r>
          </a:p>
        </p:txBody>
      </p:sp>
    </p:spTree>
    <p:extLst>
      <p:ext uri="{BB962C8B-B14F-4D97-AF65-F5344CB8AC3E}">
        <p14:creationId xmlns:p14="http://schemas.microsoft.com/office/powerpoint/2010/main" val="2383899837"/>
      </p:ext>
    </p:extLst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5200">
              <a:defRPr/>
            </a:pPr>
            <a:fld id="{1F94477F-70EF-4952-8699-2C65BE0B1466}" type="slidenum">
              <a:rPr lang="en-US">
                <a:latin typeface="+mn-lt"/>
              </a:rPr>
              <a:pPr defTabSz="965200">
                <a:defRPr/>
              </a:pPr>
              <a:t>13</a:t>
            </a:fld>
            <a:endParaRPr lang="en-US" sz="13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1875" y="2100263"/>
            <a:ext cx="7690937" cy="4078287"/>
          </a:xfrm>
        </p:spPr>
        <p:txBody>
          <a:bodyPr/>
          <a:lstStyle/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/>
              <a:t>LTD benefits will be reduced by other income you receive from the following sources:</a:t>
            </a:r>
          </a:p>
          <a:p>
            <a:pPr marL="757237" lvl="1" indent="-333375" defTabSz="887413" eaLnBrk="1" hangingPunct="1">
              <a:spcAft>
                <a:spcPts val="975"/>
              </a:spcAft>
            </a:pPr>
            <a:r>
              <a:rPr lang="en-US" sz="2200" dirty="0"/>
              <a:t>Social Security Disability/Retirement, Workers Compensation, Pension Benefits, Short-Term Disability, Unemployment Benefits.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/>
              <a:t>MetLife has resources to assist you in filing for Social Security Disability benefits.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/>
              <a:t>Your LTD benefit will be reduced only by the Social Security Disability benefits that you receive, not your family benefits.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endParaRPr lang="en-US" sz="2200" dirty="0"/>
          </a:p>
          <a:p>
            <a:pPr marL="423862" lvl="1" indent="0" defTabSz="887413" eaLnBrk="1" hangingPunct="1">
              <a:spcAft>
                <a:spcPts val="975"/>
              </a:spcAft>
              <a:buNone/>
            </a:pPr>
            <a:endParaRPr lang="en-US" sz="2200" dirty="0"/>
          </a:p>
          <a:p>
            <a:pPr marL="333375" indent="-333375" defTabSz="887413" eaLnBrk="1" hangingPunct="1">
              <a:spcAft>
                <a:spcPts val="975"/>
              </a:spcAft>
            </a:pPr>
            <a:endParaRPr lang="en-US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6E48E55-96BC-47BF-9928-332545EC1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672" y="533206"/>
            <a:ext cx="7865093" cy="13589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5625" tIns="46974" rIns="95625" bIns="46974" anchor="ctr">
            <a:prstTxWarp prst="textNoShape">
              <a:avLst/>
            </a:prstTxWarp>
          </a:bodyPr>
          <a:lstStyle/>
          <a:p>
            <a:pPr defTabSz="887413" eaLnBrk="0" hangingPunct="0"/>
            <a:r>
              <a:rPr lang="en-US" sz="3800" dirty="0">
                <a:solidFill>
                  <a:srgbClr val="00006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Does LTD Integrate with Other Benefits?</a:t>
            </a:r>
          </a:p>
        </p:txBody>
      </p:sp>
    </p:spTree>
    <p:extLst>
      <p:ext uri="{BB962C8B-B14F-4D97-AF65-F5344CB8AC3E}">
        <p14:creationId xmlns:p14="http://schemas.microsoft.com/office/powerpoint/2010/main" val="2520409468"/>
      </p:ext>
    </p:extLst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5200">
              <a:defRPr/>
            </a:pPr>
            <a:fld id="{1F94477F-70EF-4952-8699-2C65BE0B1466}" type="slidenum">
              <a:rPr lang="en-US">
                <a:latin typeface="+mn-lt"/>
              </a:rPr>
              <a:pPr defTabSz="965200">
                <a:defRPr/>
              </a:pPr>
              <a:t>14</a:t>
            </a:fld>
            <a:endParaRPr lang="en-US" sz="13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1875" y="2100263"/>
            <a:ext cx="7690937" cy="4078287"/>
          </a:xfrm>
        </p:spPr>
        <p:txBody>
          <a:bodyPr/>
          <a:lstStyle/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/>
              <a:t>MetLife does not require you to file for pension benefits (you can defer filing).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/>
              <a:t>Often members who are receiving workers compensation benefits don’t think they can apply for LTD benefits – that is incorrect.  This involves approximately 15-20% of LTD claims.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/>
              <a:t>It’s still worth filing for LTD if you are receiving workers compensation benefits.  The LTD plan has a minimum monthly benefit (10% of your gross LTD benefit amount).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endParaRPr lang="en-US" sz="2200" dirty="0"/>
          </a:p>
          <a:p>
            <a:pPr marL="423862" lvl="1" indent="0" defTabSz="887413" eaLnBrk="1" hangingPunct="1">
              <a:spcAft>
                <a:spcPts val="975"/>
              </a:spcAft>
              <a:buNone/>
            </a:pPr>
            <a:endParaRPr lang="en-US" sz="2200" dirty="0"/>
          </a:p>
          <a:p>
            <a:pPr marL="333375" indent="-333375" defTabSz="887413" eaLnBrk="1" hangingPunct="1">
              <a:spcAft>
                <a:spcPts val="975"/>
              </a:spcAft>
            </a:pPr>
            <a:endParaRPr lang="en-US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6E48E55-96BC-47BF-9928-332545EC1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673" y="533206"/>
            <a:ext cx="7876244" cy="13589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5625" tIns="46974" rIns="95625" bIns="46974" anchor="ctr">
            <a:prstTxWarp prst="textNoShape">
              <a:avLst/>
            </a:prstTxWarp>
          </a:bodyPr>
          <a:lstStyle/>
          <a:p>
            <a:pPr defTabSz="887413" eaLnBrk="0" hangingPunct="0"/>
            <a:r>
              <a:rPr lang="en-US" sz="3800" dirty="0">
                <a:solidFill>
                  <a:srgbClr val="00006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Does LTD Integrate with Other Benefits?</a:t>
            </a:r>
          </a:p>
        </p:txBody>
      </p:sp>
    </p:spTree>
    <p:extLst>
      <p:ext uri="{BB962C8B-B14F-4D97-AF65-F5344CB8AC3E}">
        <p14:creationId xmlns:p14="http://schemas.microsoft.com/office/powerpoint/2010/main" val="186234138"/>
      </p:ext>
    </p:extLst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5200">
              <a:defRPr/>
            </a:pPr>
            <a:fld id="{1F94477F-70EF-4952-8699-2C65BE0B1466}" type="slidenum">
              <a:rPr lang="en-US">
                <a:latin typeface="+mn-lt"/>
              </a:rPr>
              <a:pPr defTabSz="965200">
                <a:defRPr/>
              </a:pPr>
              <a:t>15</a:t>
            </a:fld>
            <a:endParaRPr lang="en-US" sz="13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1875" y="2100263"/>
            <a:ext cx="7690937" cy="4078287"/>
          </a:xfrm>
        </p:spPr>
        <p:txBody>
          <a:bodyPr/>
          <a:lstStyle/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/>
              <a:t>If you think you are going to be out of work for 6 or more months, you can obtain a claim form from the Health &amp; Welfare office.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/>
              <a:t>The claim form has a section for you to complete, and a section for your physician.  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/>
              <a:t>Upon receipt, a claim analyst at MetLife will contact you to discuss your claim.  Typically, they will also request medical records from your providers.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/>
              <a:t>Deductions for health insurance, life insurance, and union dues can be taken from LTD payments.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endParaRPr lang="en-US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6E48E55-96BC-47BF-9928-332545EC1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672" y="533206"/>
            <a:ext cx="6058595" cy="13589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5625" tIns="46974" rIns="95625" bIns="46974" anchor="ctr">
            <a:prstTxWarp prst="textNoShape">
              <a:avLst/>
            </a:prstTxWarp>
          </a:bodyPr>
          <a:lstStyle/>
          <a:p>
            <a:pPr defTabSz="887413" eaLnBrk="0" hangingPunct="0"/>
            <a:r>
              <a:rPr lang="en-US" sz="3800" dirty="0">
                <a:solidFill>
                  <a:srgbClr val="00006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How do I File for LTD Benefits?</a:t>
            </a:r>
          </a:p>
        </p:txBody>
      </p:sp>
    </p:spTree>
    <p:extLst>
      <p:ext uri="{BB962C8B-B14F-4D97-AF65-F5344CB8AC3E}">
        <p14:creationId xmlns:p14="http://schemas.microsoft.com/office/powerpoint/2010/main" val="3867252538"/>
      </p:ext>
    </p:extLst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3" descr="NGP - logo col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98680" y="2522142"/>
            <a:ext cx="1368480" cy="1489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Text Box 4"/>
          <p:cNvSpPr txBox="1">
            <a:spLocks noChangeArrowheads="1"/>
          </p:cNvSpPr>
          <p:nvPr/>
        </p:nvSpPr>
        <p:spPr bwMode="auto">
          <a:xfrm>
            <a:off x="4206027" y="2412380"/>
            <a:ext cx="3713662" cy="169359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square" lIns="99167" tIns="0" rIns="99167" bIns="49584">
            <a:prstTxWarp prst="textNoShape">
              <a:avLst/>
            </a:prstTxWarp>
            <a:spAutoFit/>
          </a:bodyPr>
          <a:lstStyle/>
          <a:p>
            <a:pPr defTabSz="887413" eaLnBrk="0" hangingPunct="0">
              <a:lnSpc>
                <a:spcPct val="30000"/>
              </a:lnSpc>
              <a:spcBef>
                <a:spcPct val="50000"/>
              </a:spcBef>
            </a:pPr>
            <a:endParaRPr lang="en-US" sz="2400" dirty="0">
              <a:solidFill>
                <a:schemeClr val="tx1"/>
              </a:solidFill>
            </a:endParaRPr>
          </a:p>
          <a:p>
            <a:pPr defTabSz="887413" eaLnBrk="0" hangingPunct="0">
              <a:lnSpc>
                <a:spcPct val="30000"/>
              </a:lnSpc>
              <a:spcBef>
                <a:spcPct val="50000"/>
              </a:spcBef>
            </a:pPr>
            <a:r>
              <a:rPr lang="en-US" sz="2200" b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National Group Protection</a:t>
            </a:r>
          </a:p>
          <a:p>
            <a:pPr defTabSz="887413" eaLnBrk="0" hangingPunct="0">
              <a:spcBef>
                <a:spcPts val="300"/>
              </a:spcBef>
            </a:pPr>
            <a:endParaRPr lang="en-US" sz="800" b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defTabSz="887413" eaLnBrk="0" hangingPunct="0">
              <a:spcBef>
                <a:spcPts val="300"/>
              </a:spcBef>
            </a:pPr>
            <a:r>
              <a:rPr lang="en-US" b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915 E. High Street, Suite 402</a:t>
            </a:r>
          </a:p>
          <a:p>
            <a:pPr defTabSz="887413" eaLnBrk="0" hangingPunct="0">
              <a:spcBef>
                <a:spcPts val="300"/>
              </a:spcBef>
            </a:pPr>
            <a:r>
              <a:rPr lang="en-US" b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Charlottesville, VA  22902</a:t>
            </a:r>
          </a:p>
          <a:p>
            <a:pPr defTabSz="887413" eaLnBrk="0" hangingPunct="0">
              <a:spcBef>
                <a:spcPts val="300"/>
              </a:spcBef>
            </a:pPr>
            <a:r>
              <a:rPr lang="en-US" b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(800) 344-9016</a:t>
            </a:r>
          </a:p>
          <a:p>
            <a:pPr defTabSz="887413" eaLnBrk="0" hangingPunct="0">
              <a:lnSpc>
                <a:spcPct val="30000"/>
              </a:lnSpc>
              <a:spcBef>
                <a:spcPct val="50000"/>
              </a:spcBef>
            </a:pPr>
            <a:endParaRPr lang="en-US" sz="2400" b="0" dirty="0">
              <a:solidFill>
                <a:schemeClr val="tx1"/>
              </a:solidFill>
              <a:latin typeface="Franklin Gothic Book" pitchFamily="-60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803FE4-C4E7-460A-51A4-764CD029E0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52067"/>
            <a:ext cx="9875838" cy="763133"/>
          </a:xfrm>
          <a:prstGeom prst="rect">
            <a:avLst/>
          </a:prstGeom>
        </p:spPr>
      </p:pic>
      <p:pic>
        <p:nvPicPr>
          <p:cNvPr id="6" name="Picture 5" descr="A logo of a transit union&#10;&#10;Description automatically generated">
            <a:extLst>
              <a:ext uri="{FF2B5EF4-FFF2-40B4-BE49-F238E27FC236}">
                <a16:creationId xmlns:a16="http://schemas.microsoft.com/office/drawing/2014/main" id="{65A8118D-B728-38A6-E426-CE2D701B623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4063" y="6432550"/>
            <a:ext cx="742292" cy="740664"/>
          </a:xfrm>
          <a:prstGeom prst="ellipse">
            <a:avLst/>
          </a:prstGeom>
        </p:spPr>
      </p:pic>
    </p:spTree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5200">
              <a:defRPr/>
            </a:pPr>
            <a:fld id="{F44F2ABA-2997-44CB-99DF-012D41547CED}" type="slidenum">
              <a:rPr lang="en-US">
                <a:latin typeface="+mn-lt"/>
              </a:rPr>
              <a:pPr defTabSz="965200">
                <a:defRPr/>
              </a:pPr>
              <a:t>2</a:t>
            </a:fld>
            <a:endParaRPr lang="en-US" sz="13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04901" y="2075459"/>
            <a:ext cx="7507472" cy="4446587"/>
          </a:xfrm>
        </p:spPr>
        <p:txBody>
          <a:bodyPr/>
          <a:lstStyle/>
          <a:p>
            <a:pPr eaLnBrk="1" hangingPunct="1">
              <a:spcAft>
                <a:spcPts val="975"/>
              </a:spcAft>
            </a:pPr>
            <a:r>
              <a:rPr lang="en-US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Over (25) years of experience working with ATU Local 689 and Health &amp; Welfare.</a:t>
            </a:r>
          </a:p>
          <a:p>
            <a:pPr lvl="1" eaLnBrk="1" hangingPunct="1">
              <a:spcAft>
                <a:spcPts val="975"/>
              </a:spcAft>
            </a:pPr>
            <a:r>
              <a:rPr lang="en-US" sz="2200" dirty="0"/>
              <a:t>Long Term Disability</a:t>
            </a:r>
          </a:p>
          <a:p>
            <a:pPr lvl="1" eaLnBrk="1" hangingPunct="1">
              <a:spcAft>
                <a:spcPts val="975"/>
              </a:spcAft>
            </a:pPr>
            <a:r>
              <a:rPr lang="en-US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Supplemental Benefits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/>
              <a:t>We are responsible for the enrollment, communication, and service of the supplemental benefit plans.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NGP advocates for L689 members!</a:t>
            </a:r>
            <a:endParaRPr lang="en-US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33375" indent="-333375" defTabSz="887413" eaLnBrk="1" hangingPunct="1">
              <a:spcAft>
                <a:spcPts val="975"/>
              </a:spcAft>
            </a:pPr>
            <a:endParaRPr lang="en-US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eaLnBrk="1" hangingPunct="1">
              <a:spcAft>
                <a:spcPts val="975"/>
              </a:spcAft>
            </a:pPr>
            <a:endParaRPr lang="en-US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0244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1000126" y="533208"/>
            <a:ext cx="6303923" cy="1358900"/>
          </a:xfrm>
          <a:solidFill>
            <a:schemeClr val="bg1"/>
          </a:solidFill>
          <a:ln w="12700">
            <a:miter lim="800000"/>
            <a:headEnd/>
            <a:tailEnd/>
          </a:ln>
        </p:spPr>
        <p:txBody>
          <a:bodyPr vert="horz" wrap="square" lIns="95625" tIns="46974" rIns="95625" bIns="46974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b="1" dirty="0"/>
              <a:t>National Group Protection</a:t>
            </a:r>
          </a:p>
        </p:txBody>
      </p:sp>
      <p:pic>
        <p:nvPicPr>
          <p:cNvPr id="6" name="Picture 3" descr="NGP - logo color">
            <a:extLst>
              <a:ext uri="{FF2B5EF4-FFF2-40B4-BE49-F238E27FC236}">
                <a16:creationId xmlns:a16="http://schemas.microsoft.com/office/drawing/2014/main" id="{1BA67BE2-681D-409E-9D61-230F79AA5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89649" y="813737"/>
            <a:ext cx="732945" cy="797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5200">
              <a:defRPr/>
            </a:pPr>
            <a:fld id="{904B9669-0DDB-48E4-A99A-2D15B146E735}" type="slidenum">
              <a:rPr lang="en-US">
                <a:latin typeface="+mn-lt"/>
              </a:rPr>
              <a:pPr defTabSz="965200">
                <a:defRPr/>
              </a:pPr>
              <a:t>3</a:t>
            </a:fld>
            <a:endParaRPr lang="en-US" sz="13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3464" y="2096725"/>
            <a:ext cx="7589542" cy="4554537"/>
          </a:xfrm>
        </p:spPr>
        <p:txBody>
          <a:bodyPr wrap="square" tIns="44501"/>
          <a:lstStyle/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Members at WMATA – and private sector members – hav</a:t>
            </a:r>
            <a:r>
              <a:rPr lang="en-US" sz="2200" dirty="0"/>
              <a:t>e access to several supplemental benefit plans.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Benefit Plans – life, accident, critical illness, hospital indemnity, and </a:t>
            </a:r>
            <a:r>
              <a:rPr lang="en-US" sz="2200" dirty="0"/>
              <a:t>short-term disability insurance.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Policies in-force = 6,575.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b="1" dirty="0"/>
              <a:t>Tax-free Benefits paid to members = $18.8 million</a:t>
            </a:r>
            <a:r>
              <a:rPr lang="en-US" sz="2200" dirty="0"/>
              <a:t>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endParaRPr lang="en-US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defTabSz="887413" eaLnBrk="1" hangingPunct="1">
              <a:lnSpc>
                <a:spcPct val="150000"/>
              </a:lnSpc>
              <a:spcAft>
                <a:spcPts val="300"/>
              </a:spcAft>
              <a:buNone/>
            </a:pPr>
            <a:endParaRPr lang="en-US" dirty="0">
              <a:latin typeface="Calibri" pitchFamily="-60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1000127" y="522057"/>
            <a:ext cx="4564332" cy="13589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5625" tIns="46974" rIns="95625" bIns="46974" anchor="ctr">
            <a:prstTxWarp prst="textNoShape">
              <a:avLst/>
            </a:prstTxWarp>
          </a:bodyPr>
          <a:lstStyle/>
          <a:p>
            <a:pPr defTabSz="887413" eaLnBrk="0" hangingPunct="0"/>
            <a:r>
              <a:rPr lang="en-US" sz="3800" dirty="0">
                <a:solidFill>
                  <a:srgbClr val="00006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Supplemental Benefits</a:t>
            </a:r>
          </a:p>
        </p:txBody>
      </p:sp>
    </p:spTree>
    <p:extLst>
      <p:ext uri="{BB962C8B-B14F-4D97-AF65-F5344CB8AC3E}">
        <p14:creationId xmlns:p14="http://schemas.microsoft.com/office/powerpoint/2010/main" val="2744055073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5200">
              <a:defRPr/>
            </a:pPr>
            <a:fld id="{904B9669-0DDB-48E4-A99A-2D15B146E735}" type="slidenum">
              <a:rPr lang="en-US">
                <a:latin typeface="+mn-lt"/>
              </a:rPr>
              <a:pPr defTabSz="965200">
                <a:defRPr/>
              </a:pPr>
              <a:t>4</a:t>
            </a:fld>
            <a:endParaRPr lang="en-US" sz="13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3463" y="2096725"/>
            <a:ext cx="7994649" cy="4554537"/>
          </a:xfrm>
        </p:spPr>
        <p:txBody>
          <a:bodyPr wrap="square" tIns="44501"/>
          <a:lstStyle/>
          <a:p>
            <a:pPr eaLnBrk="1" hangingPunct="1">
              <a:spcAft>
                <a:spcPts val="975"/>
              </a:spcAft>
            </a:pPr>
            <a:r>
              <a:rPr lang="en-US" sz="2200" dirty="0"/>
              <a:t>Benefits are paid in addition to any other coverage – no coordination of benefits.</a:t>
            </a:r>
          </a:p>
          <a:p>
            <a:pPr eaLnBrk="1" hangingPunct="1">
              <a:spcAft>
                <a:spcPts val="975"/>
              </a:spcAft>
            </a:pPr>
            <a:r>
              <a:rPr lang="en-US" sz="2200" dirty="0"/>
              <a:t>Participation is voluntary and premiums are paid 100% by employees.</a:t>
            </a:r>
          </a:p>
          <a:p>
            <a:pPr eaLnBrk="1" hangingPunct="1">
              <a:spcAft>
                <a:spcPts val="975"/>
              </a:spcAft>
            </a:pPr>
            <a:r>
              <a:rPr lang="en-US" sz="2200" dirty="0"/>
              <a:t>Benefits are non-taxable.</a:t>
            </a:r>
          </a:p>
          <a:p>
            <a:pPr eaLnBrk="1" hangingPunct="1">
              <a:spcAft>
                <a:spcPts val="975"/>
              </a:spcAft>
            </a:pPr>
            <a:r>
              <a:rPr lang="en-US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Except for the short-term disability plan, the supplemental benefit plans are portable and offer member and family coverage.</a:t>
            </a:r>
          </a:p>
          <a:p>
            <a:pPr eaLnBrk="1" hangingPunct="1">
              <a:spcAft>
                <a:spcPts val="975"/>
              </a:spcAft>
            </a:pPr>
            <a:r>
              <a:rPr lang="en-US" sz="2200" dirty="0"/>
              <a:t>Premiums are paid through payroll deduction or monthly bank draft.</a:t>
            </a:r>
            <a:endParaRPr lang="en-US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1000126" y="522057"/>
            <a:ext cx="4553181" cy="13589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5625" tIns="46974" rIns="95625" bIns="46974" anchor="ctr">
            <a:prstTxWarp prst="textNoShape">
              <a:avLst/>
            </a:prstTxWarp>
          </a:bodyPr>
          <a:lstStyle/>
          <a:p>
            <a:pPr defTabSz="887413" eaLnBrk="0" hangingPunct="0"/>
            <a:r>
              <a:rPr lang="en-US" sz="3800" dirty="0">
                <a:solidFill>
                  <a:srgbClr val="00006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Supplemental Benefits</a:t>
            </a:r>
          </a:p>
        </p:txBody>
      </p:sp>
    </p:spTree>
    <p:extLst>
      <p:ext uri="{BB962C8B-B14F-4D97-AF65-F5344CB8AC3E}">
        <p14:creationId xmlns:p14="http://schemas.microsoft.com/office/powerpoint/2010/main" val="2803954938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5200">
              <a:defRPr/>
            </a:pPr>
            <a:fld id="{904B9669-0DDB-48E4-A99A-2D15B146E735}" type="slidenum">
              <a:rPr lang="en-US">
                <a:latin typeface="+mn-lt"/>
              </a:rPr>
              <a:pPr defTabSz="965200">
                <a:defRPr/>
              </a:pPr>
              <a:t>5</a:t>
            </a:fld>
            <a:endParaRPr lang="en-US" sz="13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3464" y="2096725"/>
            <a:ext cx="7589542" cy="4554537"/>
          </a:xfrm>
        </p:spPr>
        <p:txBody>
          <a:bodyPr wrap="square" tIns="44501"/>
          <a:lstStyle/>
          <a:p>
            <a:pPr eaLnBrk="1" hangingPunct="1">
              <a:spcAft>
                <a:spcPts val="975"/>
              </a:spcAft>
            </a:pPr>
            <a:r>
              <a:rPr lang="en-US" sz="2200" dirty="0"/>
              <a:t>A supplemental benefits enrollment for members at WMATA will be held in May.  </a:t>
            </a:r>
          </a:p>
          <a:p>
            <a:pPr eaLnBrk="1" hangingPunct="1">
              <a:spcAft>
                <a:spcPts val="975"/>
              </a:spcAft>
            </a:pPr>
            <a:r>
              <a:rPr lang="en-US" sz="2200" dirty="0"/>
              <a:t>On-site visits will be made at WMATA bus garages and maintenance facilities.</a:t>
            </a:r>
          </a:p>
          <a:p>
            <a:pPr eaLnBrk="1" hangingPunct="1">
              <a:spcAft>
                <a:spcPts val="975"/>
              </a:spcAft>
            </a:pPr>
            <a:r>
              <a:rPr lang="en-US" sz="2200" dirty="0"/>
              <a:t>Another enrollment will be conducted in the fall, in conjunction with Health &amp; Welfare’s annual benefits open enrollment.</a:t>
            </a:r>
          </a:p>
          <a:p>
            <a:pPr marL="481012" lvl="1" indent="0" eaLnBrk="1" hangingPunct="1">
              <a:spcAft>
                <a:spcPts val="975"/>
              </a:spcAft>
              <a:buNone/>
            </a:pPr>
            <a:endParaRPr lang="en-US" sz="2200" dirty="0"/>
          </a:p>
          <a:p>
            <a:pPr marL="333375" indent="-333375" defTabSz="887413" eaLnBrk="1" hangingPunct="1">
              <a:spcAft>
                <a:spcPts val="975"/>
              </a:spcAft>
            </a:pPr>
            <a:endParaRPr lang="en-US" dirty="0">
              <a:latin typeface="Calibri" pitchFamily="-60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1000126" y="522057"/>
            <a:ext cx="3560723" cy="13589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5625" tIns="46974" rIns="95625" bIns="46974" anchor="ctr">
            <a:prstTxWarp prst="textNoShape">
              <a:avLst/>
            </a:prstTxWarp>
          </a:bodyPr>
          <a:lstStyle/>
          <a:p>
            <a:pPr defTabSz="887413" eaLnBrk="0" hangingPunct="0"/>
            <a:r>
              <a:rPr lang="en-US" sz="3800" dirty="0">
                <a:solidFill>
                  <a:srgbClr val="00006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2026 Enrollment</a:t>
            </a:r>
          </a:p>
        </p:txBody>
      </p:sp>
    </p:spTree>
    <p:extLst>
      <p:ext uri="{BB962C8B-B14F-4D97-AF65-F5344CB8AC3E}">
        <p14:creationId xmlns:p14="http://schemas.microsoft.com/office/powerpoint/2010/main" val="3567596234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5200">
              <a:defRPr/>
            </a:pPr>
            <a:fld id="{904B9669-0DDB-48E4-A99A-2D15B146E735}" type="slidenum">
              <a:rPr lang="en-US">
                <a:latin typeface="+mn-lt"/>
              </a:rPr>
              <a:pPr defTabSz="965200">
                <a:defRPr/>
              </a:pPr>
              <a:t>6</a:t>
            </a:fld>
            <a:endParaRPr lang="en-US" sz="13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3464" y="2096725"/>
            <a:ext cx="7589542" cy="4554537"/>
          </a:xfrm>
        </p:spPr>
        <p:txBody>
          <a:bodyPr wrap="square" tIns="44501"/>
          <a:lstStyle/>
          <a:p>
            <a:pPr eaLnBrk="1" hangingPunct="1">
              <a:spcAft>
                <a:spcPts val="975"/>
              </a:spcAft>
            </a:pPr>
            <a:r>
              <a:rPr lang="en-US" sz="2200" dirty="0"/>
              <a:t>The supplemental benefits program has been offered to members at the following private sector groups:</a:t>
            </a:r>
          </a:p>
          <a:p>
            <a:pPr lvl="1" eaLnBrk="1" hangingPunct="1">
              <a:spcAft>
                <a:spcPts val="975"/>
              </a:spcAft>
            </a:pPr>
            <a:r>
              <a:rPr lang="en-US" sz="2200" dirty="0"/>
              <a:t>Fairfax Connector</a:t>
            </a:r>
          </a:p>
          <a:p>
            <a:pPr lvl="1" eaLnBrk="1" hangingPunct="1">
              <a:spcAft>
                <a:spcPts val="975"/>
              </a:spcAft>
            </a:pPr>
            <a:r>
              <a:rPr lang="en-US" sz="2200" dirty="0"/>
              <a:t>DASH</a:t>
            </a:r>
          </a:p>
          <a:p>
            <a:pPr lvl="1" eaLnBrk="1" hangingPunct="1">
              <a:spcAft>
                <a:spcPts val="975"/>
              </a:spcAft>
            </a:pPr>
            <a:r>
              <a:rPr lang="en-US" sz="2200" dirty="0"/>
              <a:t>Metro Access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/>
              <a:t>Private sector members have access to the same benefit plans as L689 members at WMATA.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/>
              <a:t>The Metro Access enrollment was conducted in February – DASH and Fairfax Connector will take place later this year.</a:t>
            </a: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1000126" y="522057"/>
            <a:ext cx="3560723" cy="13589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5625" tIns="46974" rIns="95625" bIns="46974" anchor="ctr">
            <a:prstTxWarp prst="textNoShape">
              <a:avLst/>
            </a:prstTxWarp>
          </a:bodyPr>
          <a:lstStyle/>
          <a:p>
            <a:pPr defTabSz="887413" eaLnBrk="0" hangingPunct="0"/>
            <a:r>
              <a:rPr lang="en-US" sz="3800" dirty="0">
                <a:solidFill>
                  <a:srgbClr val="00006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2026 Enrollment</a:t>
            </a:r>
          </a:p>
        </p:txBody>
      </p:sp>
    </p:spTree>
    <p:extLst>
      <p:ext uri="{BB962C8B-B14F-4D97-AF65-F5344CB8AC3E}">
        <p14:creationId xmlns:p14="http://schemas.microsoft.com/office/powerpoint/2010/main" val="3086025912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5200">
              <a:defRPr/>
            </a:pPr>
            <a:fld id="{904B9669-0DDB-48E4-A99A-2D15B146E735}" type="slidenum">
              <a:rPr lang="en-US">
                <a:latin typeface="+mn-lt"/>
              </a:rPr>
              <a:pPr defTabSz="965200">
                <a:defRPr/>
              </a:pPr>
              <a:t>7</a:t>
            </a:fld>
            <a:endParaRPr lang="en-US" sz="13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3464" y="2096725"/>
            <a:ext cx="7589542" cy="4554537"/>
          </a:xfrm>
        </p:spPr>
        <p:txBody>
          <a:bodyPr wrap="square" tIns="44501"/>
          <a:lstStyle/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Effective January 1, 2024, the underwriter for the LTD plan is MetLife.  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/>
              <a:t>Premiums are currently paid 100% by WMATA.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r>
              <a:rPr lang="en-US" sz="2200" dirty="0"/>
              <a:t>The LTD plan design is highly negotiated and has several custom features.</a:t>
            </a:r>
          </a:p>
          <a:p>
            <a:pPr marL="333375" indent="-333375" defTabSz="887413" eaLnBrk="1" hangingPunct="1">
              <a:spcAft>
                <a:spcPts val="975"/>
              </a:spcAft>
            </a:pPr>
            <a:endParaRPr lang="en-US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defTabSz="887413" eaLnBrk="1" hangingPunct="1">
              <a:lnSpc>
                <a:spcPct val="150000"/>
              </a:lnSpc>
              <a:spcAft>
                <a:spcPts val="300"/>
              </a:spcAft>
              <a:buNone/>
            </a:pPr>
            <a:endParaRPr lang="en-US" dirty="0">
              <a:latin typeface="Calibri" pitchFamily="-60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1000126" y="522057"/>
            <a:ext cx="5278011" cy="13589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5625" tIns="46974" rIns="95625" bIns="46974" anchor="ctr">
            <a:prstTxWarp prst="textNoShape">
              <a:avLst/>
            </a:prstTxWarp>
          </a:bodyPr>
          <a:lstStyle/>
          <a:p>
            <a:pPr defTabSz="887413" eaLnBrk="0" hangingPunct="0"/>
            <a:r>
              <a:rPr lang="en-US" sz="3800" dirty="0">
                <a:solidFill>
                  <a:srgbClr val="00006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Long-Term Disability (LTD)</a:t>
            </a:r>
          </a:p>
        </p:txBody>
      </p:sp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5200">
              <a:defRPr/>
            </a:pPr>
            <a:fld id="{8BECD058-B61B-4006-A9FB-B55BCC1EC0B0}" type="slidenum">
              <a:rPr lang="en-US">
                <a:latin typeface="+mn-lt"/>
              </a:rPr>
              <a:pPr defTabSz="965200">
                <a:defRPr/>
              </a:pPr>
              <a:t>8</a:t>
            </a:fld>
            <a:endParaRPr lang="en-US" sz="13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8063" y="2093135"/>
            <a:ext cx="8102601" cy="4397375"/>
          </a:xfrm>
        </p:spPr>
        <p:txBody>
          <a:bodyPr/>
          <a:lstStyle/>
          <a:p>
            <a:pPr eaLnBrk="1" hangingPunct="1">
              <a:spcAft>
                <a:spcPts val="975"/>
              </a:spcAft>
            </a:pPr>
            <a:r>
              <a:rPr lang="en-US" sz="2200" dirty="0"/>
              <a:t>Members received $4.6 </a:t>
            </a:r>
            <a:r>
              <a:rPr lang="en-US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million in LTD benefits in 2025.</a:t>
            </a:r>
          </a:p>
          <a:p>
            <a:pPr eaLnBrk="1" hangingPunct="1">
              <a:spcAft>
                <a:spcPts val="975"/>
              </a:spcAft>
            </a:pPr>
            <a:r>
              <a:rPr lang="en-US" sz="2200" dirty="0"/>
              <a:t>Since the inception of the LTD plan, members have received over $88 million in long-term disability benefits.</a:t>
            </a:r>
          </a:p>
          <a:p>
            <a:pPr eaLnBrk="1" hangingPunct="1">
              <a:spcAft>
                <a:spcPts val="975"/>
              </a:spcAft>
            </a:pPr>
            <a:r>
              <a:rPr lang="en-US" sz="2200" dirty="0"/>
              <a:t>A</a:t>
            </a:r>
            <a:r>
              <a:rPr lang="en-US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pproximately </a:t>
            </a:r>
            <a:r>
              <a:rPr lang="en-US" sz="2200" dirty="0"/>
              <a:t>200</a:t>
            </a:r>
            <a:r>
              <a:rPr lang="en-US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 members are receiving LTD benefits.</a:t>
            </a:r>
          </a:p>
          <a:p>
            <a:pPr eaLnBrk="1" hangingPunct="1">
              <a:spcAft>
                <a:spcPts val="975"/>
              </a:spcAft>
            </a:pPr>
            <a:endParaRPr lang="en-US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eaLnBrk="1" hangingPunct="1">
              <a:spcAft>
                <a:spcPts val="975"/>
              </a:spcAft>
            </a:pPr>
            <a:endParaRPr lang="en-US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14E74AD7-44A6-4F9C-8BA0-BC5CB14619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672" y="533206"/>
            <a:ext cx="3070069" cy="13589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5625" tIns="46974" rIns="95625" bIns="46974" anchor="ctr">
            <a:prstTxWarp prst="textNoShape">
              <a:avLst/>
            </a:prstTxWarp>
          </a:bodyPr>
          <a:lstStyle/>
          <a:p>
            <a:pPr defTabSz="887413" eaLnBrk="0" hangingPunct="0"/>
            <a:r>
              <a:rPr lang="en-US" sz="3800" dirty="0">
                <a:solidFill>
                  <a:srgbClr val="00006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LTD / Updates</a:t>
            </a:r>
          </a:p>
        </p:txBody>
      </p:sp>
    </p:spTree>
    <p:extLst>
      <p:ext uri="{BB962C8B-B14F-4D97-AF65-F5344CB8AC3E}">
        <p14:creationId xmlns:p14="http://schemas.microsoft.com/office/powerpoint/2010/main" val="1700841049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5200">
              <a:defRPr/>
            </a:pPr>
            <a:fld id="{8BECD058-B61B-4006-A9FB-B55BCC1EC0B0}" type="slidenum">
              <a:rPr lang="en-US">
                <a:latin typeface="+mn-lt"/>
              </a:rPr>
              <a:pPr defTabSz="965200">
                <a:defRPr/>
              </a:pPr>
              <a:t>9</a:t>
            </a:fld>
            <a:endParaRPr lang="en-US" sz="13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6672" y="2069799"/>
            <a:ext cx="8102601" cy="4397375"/>
          </a:xfrm>
        </p:spPr>
        <p:txBody>
          <a:bodyPr/>
          <a:lstStyle/>
          <a:p>
            <a:pPr eaLnBrk="1" hangingPunct="1">
              <a:spcAft>
                <a:spcPts val="975"/>
              </a:spcAft>
            </a:pPr>
            <a:r>
              <a:rPr lang="en-US" sz="2200" dirty="0"/>
              <a:t>The LTD plan provides members with a source of income if they are disabled and cannot work due to an illness, injury, or sickness.</a:t>
            </a:r>
          </a:p>
          <a:p>
            <a:pPr eaLnBrk="1" hangingPunct="1">
              <a:spcAft>
                <a:spcPts val="975"/>
              </a:spcAft>
            </a:pPr>
            <a:r>
              <a:rPr lang="en-US" sz="2200" dirty="0"/>
              <a:t>On and off-job disabilities are covered.</a:t>
            </a:r>
          </a:p>
          <a:p>
            <a:pPr eaLnBrk="1" hangingPunct="1">
              <a:spcAft>
                <a:spcPts val="975"/>
              </a:spcAft>
            </a:pPr>
            <a:r>
              <a:rPr lang="en-US" sz="2200" dirty="0"/>
              <a:t>If totally disabled, benefits are payable until Social Security Normal Retirement Age.</a:t>
            </a:r>
          </a:p>
          <a:p>
            <a:pPr lvl="1" eaLnBrk="1" hangingPunct="1">
              <a:spcAft>
                <a:spcPts val="975"/>
              </a:spcAft>
            </a:pPr>
            <a:r>
              <a:rPr lang="en-US" sz="2200" dirty="0"/>
              <a:t>Behavioral-related claims, as well as claims due to substance abuse, are limited to 24 months of lifetime benefits.</a:t>
            </a:r>
          </a:p>
          <a:p>
            <a:pPr eaLnBrk="1" hangingPunct="1">
              <a:spcAft>
                <a:spcPts val="975"/>
              </a:spcAft>
            </a:pPr>
            <a:endParaRPr lang="en-US" sz="2200" dirty="0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14E74AD7-44A6-4F9C-8BA0-BC5CB14619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673" y="533206"/>
            <a:ext cx="2913952" cy="13589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5625" tIns="46974" rIns="95625" bIns="46974" anchor="ctr">
            <a:prstTxWarp prst="textNoShape">
              <a:avLst/>
            </a:prstTxWarp>
          </a:bodyPr>
          <a:lstStyle/>
          <a:p>
            <a:pPr defTabSz="887413" eaLnBrk="0" hangingPunct="0"/>
            <a:r>
              <a:rPr lang="en-US" sz="3800" dirty="0">
                <a:solidFill>
                  <a:srgbClr val="00006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What is LTD?</a:t>
            </a:r>
          </a:p>
        </p:txBody>
      </p:sp>
    </p:spTree>
    <p:extLst>
      <p:ext uri="{BB962C8B-B14F-4D97-AF65-F5344CB8AC3E}">
        <p14:creationId xmlns:p14="http://schemas.microsoft.com/office/powerpoint/2010/main" val="222279140"/>
      </p:ext>
    </p:extLst>
  </p:cSld>
  <p:clrMapOvr>
    <a:masterClrMapping/>
  </p:clrMapOvr>
  <p:transition>
    <p:zoom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" val="Boston"/>
</p:tagLst>
</file>

<file path=ppt/theme/theme1.xml><?xml version="1.0" encoding="utf-8"?>
<a:theme xmlns:a="http://schemas.openxmlformats.org/drawingml/2006/main" name="1_Rockwell Collins - 7-2004">
  <a:themeElements>
    <a:clrScheme name="Rockwell Collins - 7-2004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Rockwell Collins - 7-2004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66CC"/>
            </a:gs>
            <a:gs pos="50000">
              <a:srgbClr val="0066CC">
                <a:gamma/>
                <a:shade val="46275"/>
                <a:invGamma/>
              </a:srgbClr>
            </a:gs>
            <a:gs pos="100000">
              <a:srgbClr val="0066CC"/>
            </a:gs>
          </a:gsLst>
          <a:lin ang="5400000" scaled="1"/>
        </a:gradFill>
        <a:ln w="317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101882" tIns="0" rIns="101882" bIns="50941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66CC"/>
            </a:gs>
            <a:gs pos="50000">
              <a:srgbClr val="0066CC">
                <a:gamma/>
                <a:shade val="46275"/>
                <a:invGamma/>
              </a:srgbClr>
            </a:gs>
            <a:gs pos="100000">
              <a:srgbClr val="0066CC"/>
            </a:gs>
          </a:gsLst>
          <a:lin ang="5400000" scaled="1"/>
        </a:gradFill>
        <a:ln w="317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101882" tIns="0" rIns="101882" bIns="50941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ockwell Collins - 7-2004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ckwell Collins - 7-2004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ckwell Collins - 7-2004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ckwell Collins - 7-2004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ckwell Collins - 7-2004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ckwell Collins - 7-2004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ckwell Collins - 7-2004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\\NGPSBS2K\Company\Rockwell Collins\Rockwell Collins - 7-2004.ppt</Template>
  <TotalTime>6779</TotalTime>
  <Words>968</Words>
  <Application>Microsoft Office PowerPoint</Application>
  <PresentationFormat>Custom</PresentationFormat>
  <Paragraphs>94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</vt:lpstr>
      <vt:lpstr>Calibri</vt:lpstr>
      <vt:lpstr>Calibri Light</vt:lpstr>
      <vt:lpstr>Franklin Gothic Book</vt:lpstr>
      <vt:lpstr>Franklin Gothic Heavy</vt:lpstr>
      <vt:lpstr>Franklin Gothic Medium</vt:lpstr>
      <vt:lpstr>HelveticaNeueLT Std</vt:lpstr>
      <vt:lpstr>Times New Roman</vt:lpstr>
      <vt:lpstr>Wingdings</vt:lpstr>
      <vt:lpstr>1_Rockwell Collins - 7-2004</vt:lpstr>
      <vt:lpstr>ATU Local 689 Education Seminar  National Group Protection (NGP)</vt:lpstr>
      <vt:lpstr>National Group Protection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National Group Protection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heidi</dc:creator>
  <cp:lastModifiedBy>Paul Raymond</cp:lastModifiedBy>
  <cp:revision>310</cp:revision>
  <cp:lastPrinted>2026-03-03T16:09:10Z</cp:lastPrinted>
  <dcterms:created xsi:type="dcterms:W3CDTF">2004-07-20T15:27:59Z</dcterms:created>
  <dcterms:modified xsi:type="dcterms:W3CDTF">2026-03-03T17:47:20Z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umberOfSlides">
    <vt:i4>37</vt:i4>
  </property>
  <property fmtid="{D5CDD505-2E9C-101B-9397-08002B2CF9AE}" pid="3" name="RevisionCount">
    <vt:i4>170</vt:i4>
  </property>
</Properties>
</file>