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0" r:id="rId3"/>
    <p:sldMasterId id="2147483675" r:id="rId4"/>
  </p:sldMasterIdLst>
  <p:notesMasterIdLst>
    <p:notesMasterId r:id="rId16"/>
  </p:notesMasterIdLst>
  <p:sldIdLst>
    <p:sldId id="256" r:id="rId5"/>
    <p:sldId id="258" r:id="rId6"/>
    <p:sldId id="260" r:id="rId7"/>
    <p:sldId id="262" r:id="rId8"/>
    <p:sldId id="2146847171" r:id="rId9"/>
    <p:sldId id="265" r:id="rId10"/>
    <p:sldId id="2146847187" r:id="rId11"/>
    <p:sldId id="2146847174" r:id="rId12"/>
    <p:sldId id="2146847189" r:id="rId13"/>
    <p:sldId id="2146847188" r:id="rId14"/>
    <p:sldId id="273"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2A71F8-3A07-47C2-A55F-9F9CCE257B5E}">
          <p14:sldIdLst>
            <p14:sldId id="256"/>
            <p14:sldId id="258"/>
            <p14:sldId id="260"/>
            <p14:sldId id="262"/>
            <p14:sldId id="2146847171"/>
            <p14:sldId id="265"/>
            <p14:sldId id="2146847187"/>
            <p14:sldId id="2146847174"/>
            <p14:sldId id="2146847189"/>
            <p14:sldId id="2146847188"/>
            <p14:sldId id="273"/>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07CB69-631C-9869-1F8E-4DF9E20B24F9}" name="Ana M Vasquez" initials="AMV" userId="S::Ana.M.Vasquez@kp.org::0529d80e-ac20-4869-8ac9-38de477475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en Sale" initials="KS" lastIdx="9" clrIdx="0">
    <p:extLst>
      <p:ext uri="{19B8F6BF-5375-455C-9EA6-DF929625EA0E}">
        <p15:presenceInfo xmlns:p15="http://schemas.microsoft.com/office/powerpoint/2012/main" userId="Kristen Sa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FFA"/>
    <a:srgbClr val="FF00FF"/>
    <a:srgbClr val="003B71"/>
    <a:srgbClr val="0078B3"/>
    <a:srgbClr val="FFFFFF"/>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03" autoAdjust="0"/>
    <p:restoredTop sz="94404" autoAdjust="0"/>
  </p:normalViewPr>
  <p:slideViewPr>
    <p:cSldViewPr snapToGrid="0">
      <p:cViewPr varScale="1">
        <p:scale>
          <a:sx n="74" d="100"/>
          <a:sy n="74" d="100"/>
        </p:scale>
        <p:origin x="640" y="5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7AD9784-C8AB-4720-8996-4DD153BAE89A}" type="datetimeFigureOut">
              <a:rPr lang="en-US" smtClean="0"/>
              <a:t>3/14/2025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B20E33C-9A7A-4705-B722-B611B22E4FBF}" type="slidenum">
              <a:rPr lang="en-US" smtClean="0"/>
              <a:t>‹#›</a:t>
            </a:fld>
            <a:endParaRPr lang="en-US"/>
          </a:p>
        </p:txBody>
      </p:sp>
    </p:spTree>
    <p:extLst>
      <p:ext uri="{BB962C8B-B14F-4D97-AF65-F5344CB8AC3E}">
        <p14:creationId xmlns:p14="http://schemas.microsoft.com/office/powerpoint/2010/main" val="168566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Howard County Government employees and retirees. My name is Tanya Robinson, and I am the Executive Director of </a:t>
            </a:r>
            <a:r>
              <a:rPr lang="en-US" dirty="0" err="1"/>
              <a:t>MEdicare</a:t>
            </a:r>
            <a:r>
              <a:rPr lang="en-US" dirty="0"/>
              <a:t> Kaiser Permanente, and I am very excited to go over the Medicare Advantage plan that is available to you. Today we are going to be going over our Kaiser Permanente model, go over the benefits of the plan and talk through some of the added features as well. I want to highly encourage you to ask questions, so please feel free to use the chat, and we will make sure that all of your questions get answered. Lastly since we are in a public forum, if your question is pertaining to PHI please contact your benefits department who will be able to assist you. With that being said lets go ahead and get started. </a:t>
            </a:r>
          </a:p>
        </p:txBody>
      </p:sp>
      <p:sp>
        <p:nvSpPr>
          <p:cNvPr id="4" name="Slide Number Placeholder 3"/>
          <p:cNvSpPr>
            <a:spLocks noGrp="1"/>
          </p:cNvSpPr>
          <p:nvPr>
            <p:ph type="sldNum" sz="quarter" idx="5"/>
          </p:nvPr>
        </p:nvSpPr>
        <p:spPr/>
        <p:txBody>
          <a:bodyPr/>
          <a:lstStyle/>
          <a:p>
            <a:fld id="{5B20E33C-9A7A-4705-B722-B611B22E4FBF}" type="slidenum">
              <a:rPr lang="en-US" smtClean="0"/>
              <a:t>1</a:t>
            </a:fld>
            <a:endParaRPr lang="en-US"/>
          </a:p>
        </p:txBody>
      </p:sp>
    </p:spTree>
    <p:extLst>
      <p:ext uri="{BB962C8B-B14F-4D97-AF65-F5344CB8AC3E}">
        <p14:creationId xmlns:p14="http://schemas.microsoft.com/office/powerpoint/2010/main" val="158042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and thank you to Howard County Government for allowing us to participate in todays session. At this time, we will take any </a:t>
            </a:r>
            <a:r>
              <a:rPr lang="en-US" dirty="0" err="1"/>
              <a:t>questions,so</a:t>
            </a:r>
            <a:r>
              <a:rPr lang="en-US" dirty="0"/>
              <a:t> please feel free to put those in the chat or unmute yourself. </a:t>
            </a:r>
          </a:p>
        </p:txBody>
      </p:sp>
      <p:sp>
        <p:nvSpPr>
          <p:cNvPr id="4" name="Slide Number Placeholder 3"/>
          <p:cNvSpPr>
            <a:spLocks noGrp="1"/>
          </p:cNvSpPr>
          <p:nvPr>
            <p:ph type="sldNum" sz="quarter" idx="5"/>
          </p:nvPr>
        </p:nvSpPr>
        <p:spPr/>
        <p:txBody>
          <a:bodyPr/>
          <a:lstStyle/>
          <a:p>
            <a:fld id="{5B20E33C-9A7A-4705-B722-B611B22E4FBF}" type="slidenum">
              <a:rPr lang="en-US" smtClean="0"/>
              <a:t>11</a:t>
            </a:fld>
            <a:endParaRPr lang="en-US"/>
          </a:p>
        </p:txBody>
      </p:sp>
    </p:spTree>
    <p:extLst>
      <p:ext uri="{BB962C8B-B14F-4D97-AF65-F5344CB8AC3E}">
        <p14:creationId xmlns:p14="http://schemas.microsoft.com/office/powerpoint/2010/main" val="293186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combine care and coverage — which makes us different than your other health care options. With Kaiser Permanente, you get: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Connected care — </a:t>
            </a:r>
            <a:r>
              <a:rPr lang="en-US" sz="1800" dirty="0">
                <a:effectLst/>
                <a:latin typeface="Calibri" panose="020F0502020204030204" pitchFamily="34" charset="0"/>
                <a:ea typeface="Calibri" panose="020F0502020204030204" pitchFamily="34" charset="0"/>
                <a:cs typeface="Times New Roman" panose="02020603050405020304" pitchFamily="18" charset="0"/>
              </a:rPr>
              <a:t>We’re both a care provider and a health plan, which makes your life easier. Your doctors, hospitals, and health plan work together — making it more convenient for you to get the right care when you need it. Your personal doctor, specialists, and nurses are connected to each other, and to you, through our electronic health record system. You get personalized care, because they can see your health history — like your conditions, medications, and allergies. At most of our centers you can get your labs done, visit your primary and specialist doctors, get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xrays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completed and pick up prescriptions all without leaving the building.</a:t>
            </a:r>
          </a:p>
          <a:p>
            <a:endParaRPr lang="en-US" dirty="0"/>
          </a:p>
        </p:txBody>
      </p:sp>
      <p:sp>
        <p:nvSpPr>
          <p:cNvPr id="4" name="Slide Number Placeholder 3"/>
          <p:cNvSpPr>
            <a:spLocks noGrp="1"/>
          </p:cNvSpPr>
          <p:nvPr>
            <p:ph type="sldNum" sz="quarter" idx="5"/>
          </p:nvPr>
        </p:nvSpPr>
        <p:spPr/>
        <p:txBody>
          <a:bodyPr/>
          <a:lstStyle/>
          <a:p>
            <a:fld id="{5B20E33C-9A7A-4705-B722-B611B22E4FBF}" type="slidenum">
              <a:rPr lang="en-US" smtClean="0"/>
              <a:t>2</a:t>
            </a:fld>
            <a:endParaRPr lang="en-US"/>
          </a:p>
        </p:txBody>
      </p:sp>
    </p:spTree>
    <p:extLst>
      <p:ext uri="{BB962C8B-B14F-4D97-AF65-F5344CB8AC3E}">
        <p14:creationId xmlns:p14="http://schemas.microsoft.com/office/powerpoint/2010/main" val="207242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Kaiser Permanente there are several ways that you can access care. We’re using technology to give you more convenient ways to get care. When you need care, you can have an appointment in person and same day appointments may be available. You can also schedule a phone visit, speak with a nurse on our 24/7 nursing advice line or securely email your doctor. Whether it is your regular primary care physician, or another one that is available they will have access to your health history so you will not have to go over your medical information again, and as mentioned on the previous slide this makes getting care easier and faster. Now let me tell you about a personal story that talks about how our integrated model helped me thrive.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(share personal story)</a:t>
            </a:r>
          </a:p>
          <a:p>
            <a:endParaRPr lang="en-US" dirty="0"/>
          </a:p>
          <a:p>
            <a:r>
              <a:rPr lang="en-US" dirty="0"/>
              <a:t>Lastly, I want to highly suggest that you download the Kaiser Permanente App. With the app you can schedule appointments, manage prescriptions, see test results and much more so if you have not downloaded the app I highly suggest you do so because it is a another great tool to help manage your care</a:t>
            </a:r>
          </a:p>
        </p:txBody>
      </p:sp>
      <p:sp>
        <p:nvSpPr>
          <p:cNvPr id="4" name="Slide Number Placeholder 3"/>
          <p:cNvSpPr>
            <a:spLocks noGrp="1"/>
          </p:cNvSpPr>
          <p:nvPr>
            <p:ph type="sldNum" sz="quarter" idx="5"/>
          </p:nvPr>
        </p:nvSpPr>
        <p:spPr/>
        <p:txBody>
          <a:bodyPr/>
          <a:lstStyle/>
          <a:p>
            <a:fld id="{5B20E33C-9A7A-4705-B722-B611B22E4FBF}" type="slidenum">
              <a:rPr lang="en-US" smtClean="0"/>
              <a:t>3</a:t>
            </a:fld>
            <a:endParaRPr lang="en-US"/>
          </a:p>
        </p:txBody>
      </p:sp>
    </p:spTree>
    <p:extLst>
      <p:ext uri="{BB962C8B-B14F-4D97-AF65-F5344CB8AC3E}">
        <p14:creationId xmlns:p14="http://schemas.microsoft.com/office/powerpoint/2010/main" val="393713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additional features available through Kaiser Permanente that help you thrive. This includes wellness coaching by phone, on site health education classes and support groups and online healthy lifestyle programs, videos, podcasts and much more. You can find resources in relation to eating healthy, quitting smoking, getting healthy amount of sleep and much more. You can also find a location near you by visiting kp.org/facilities.</a:t>
            </a:r>
          </a:p>
        </p:txBody>
      </p:sp>
      <p:sp>
        <p:nvSpPr>
          <p:cNvPr id="4" name="Slide Number Placeholder 3"/>
          <p:cNvSpPr>
            <a:spLocks noGrp="1"/>
          </p:cNvSpPr>
          <p:nvPr>
            <p:ph type="sldNum" sz="quarter" idx="5"/>
          </p:nvPr>
        </p:nvSpPr>
        <p:spPr/>
        <p:txBody>
          <a:bodyPr/>
          <a:lstStyle/>
          <a:p>
            <a:fld id="{5B20E33C-9A7A-4705-B722-B611B22E4FBF}" type="slidenum">
              <a:rPr lang="en-US" smtClean="0"/>
              <a:t>4</a:t>
            </a:fld>
            <a:endParaRPr lang="en-US"/>
          </a:p>
        </p:txBody>
      </p:sp>
    </p:spTree>
    <p:extLst>
      <p:ext uri="{BB962C8B-B14F-4D97-AF65-F5344CB8AC3E}">
        <p14:creationId xmlns:p14="http://schemas.microsoft.com/office/powerpoint/2010/main" val="324347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talked about the Kaiser Permanente integrated model lets now focus on the KP MAPD plan information and benefits. To enroll into the Kaiser Permanente Medicare Advantage Plan you much be enrolled into Medicare Parts A and B through Social Security first and live within the Medicare Advantage Service area, (</a:t>
            </a:r>
            <a:r>
              <a:rPr lang="en-US" b="1" dirty="0"/>
              <a:t>repeat this statement again). </a:t>
            </a:r>
            <a:r>
              <a:rPr lang="en-US" b="0" dirty="0"/>
              <a:t>After enrollment has been accepted into Medicare, you must also complete the Kaiser Permanente Group Application, in addition to what Howard County Government may require you to do. We suggest that for members who are getting ready to retire, and are reaching Medicare eligibility or are already eligible, that they start the process of contacting social security 3 months prior to their retirement to allow time to get Parts A and B and complete the necessary steps from an employer perspective and help ensure a smooth transition. The picture on the right displays a depiction of our Medicare plans which include Part A hospital Insurance, Part B medical insurance and Part D prescription drug coverage all in one comprehensive plan, with a few healthy extras included. </a:t>
            </a:r>
            <a:endParaRPr lang="en-US" b="1" dirty="0"/>
          </a:p>
        </p:txBody>
      </p:sp>
      <p:sp>
        <p:nvSpPr>
          <p:cNvPr id="4" name="Slide Number Placeholder 3"/>
          <p:cNvSpPr>
            <a:spLocks noGrp="1"/>
          </p:cNvSpPr>
          <p:nvPr>
            <p:ph type="sldNum" sz="quarter" idx="5"/>
          </p:nvPr>
        </p:nvSpPr>
        <p:spPr/>
        <p:txBody>
          <a:bodyPr/>
          <a:lstStyle/>
          <a:p>
            <a:fld id="{5B20E33C-9A7A-4705-B722-B611B22E4FBF}" type="slidenum">
              <a:rPr lang="en-US" smtClean="0"/>
              <a:t>5</a:t>
            </a:fld>
            <a:endParaRPr lang="en-US"/>
          </a:p>
        </p:txBody>
      </p:sp>
    </p:spTree>
    <p:extLst>
      <p:ext uri="{BB962C8B-B14F-4D97-AF65-F5344CB8AC3E}">
        <p14:creationId xmlns:p14="http://schemas.microsoft.com/office/powerpoint/2010/main" val="114010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now showing a snapshot of the medical benefits on the plan. If you are looking for more detailed information you can reference our summary of benefits, and applicable EOC when that information becomes available. Additionally, this plan has a $0 deductible meaning that you are only responsible for the applicable copay for each visit. </a:t>
            </a:r>
          </a:p>
          <a:p>
            <a:endParaRPr lang="en-US" dirty="0"/>
          </a:p>
          <a:p>
            <a:r>
              <a:rPr lang="en-US" dirty="0"/>
              <a:t>Provide an example of someone who had a primary care visit because they were experiencing pain and had to get an x-ray. Can talk about how they can do this all in one visit. </a:t>
            </a:r>
          </a:p>
        </p:txBody>
      </p:sp>
      <p:sp>
        <p:nvSpPr>
          <p:cNvPr id="4" name="Slide Number Placeholder 3"/>
          <p:cNvSpPr>
            <a:spLocks noGrp="1"/>
          </p:cNvSpPr>
          <p:nvPr>
            <p:ph type="sldNum" sz="quarter" idx="5"/>
          </p:nvPr>
        </p:nvSpPr>
        <p:spPr/>
        <p:txBody>
          <a:bodyPr/>
          <a:lstStyle/>
          <a:p>
            <a:fld id="{5B20E33C-9A7A-4705-B722-B611B22E4FBF}" type="slidenum">
              <a:rPr lang="en-US" smtClean="0"/>
              <a:t>6</a:t>
            </a:fld>
            <a:endParaRPr lang="en-US"/>
          </a:p>
        </p:txBody>
      </p:sp>
    </p:spTree>
    <p:extLst>
      <p:ext uri="{BB962C8B-B14F-4D97-AF65-F5344CB8AC3E}">
        <p14:creationId xmlns:p14="http://schemas.microsoft.com/office/powerpoint/2010/main" val="285282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Howard County Government plan also includes prescription drug coverage and for 2025 the Part D out of pocket threshold has been reduced to $2,000 as a result of the Inflation Reduction Act, meaning that if you pay more than $2,000 out of pocket for prescription drugs you will not be responsible for paying anything else out of pocket for the plan year for Part D prescription drugs. Additionally, </a:t>
            </a:r>
            <a:r>
              <a:rPr lang="en-US" sz="1200" dirty="0">
                <a:effectLst/>
                <a:latin typeface="Calibri" panose="020F0502020204030204" pitchFamily="34" charset="0"/>
                <a:ea typeface="Aptos" panose="020B0004020202020204" pitchFamily="34" charset="0"/>
              </a:rPr>
              <a:t>Kaiser Permanente is implementing a new program required by CMS that will offer members the option to spread payments of Medicare Part D-covered prescription drugs over the calendar year. This program, called the </a:t>
            </a:r>
            <a:r>
              <a:rPr lang="en-US" sz="1200" b="1" dirty="0">
                <a:effectLst/>
                <a:latin typeface="Calibri" panose="020F0502020204030204" pitchFamily="34" charset="0"/>
                <a:ea typeface="Aptos" panose="020B0004020202020204" pitchFamily="34" charset="0"/>
              </a:rPr>
              <a:t>Medicare Prescription Payment Plan. </a:t>
            </a:r>
            <a:endParaRPr lang="en-US" sz="1200" dirty="0">
              <a:effectLst/>
              <a:latin typeface="Calibri" panose="020F0502020204030204" pitchFamily="34" charset="0"/>
              <a:ea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20E33C-9A7A-4705-B722-B611B22E4FBF}" type="slidenum">
              <a:rPr lang="en-US" smtClean="0"/>
              <a:t>7</a:t>
            </a:fld>
            <a:endParaRPr lang="en-US"/>
          </a:p>
        </p:txBody>
      </p:sp>
    </p:spTree>
    <p:extLst>
      <p:ext uri="{BB962C8B-B14F-4D97-AF65-F5344CB8AC3E}">
        <p14:creationId xmlns:p14="http://schemas.microsoft.com/office/powerpoint/2010/main" val="2458928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Medicare Advantage plan, we are required to offer all of the benefits under Medicare Parts A and B, but we also go above what original Medicare offers. In the next couple of slides, I will go into details about some of these added benefits. The benefits include (read slide)</a:t>
            </a:r>
          </a:p>
        </p:txBody>
      </p:sp>
      <p:sp>
        <p:nvSpPr>
          <p:cNvPr id="4" name="Slide Number Placeholder 3"/>
          <p:cNvSpPr>
            <a:spLocks noGrp="1"/>
          </p:cNvSpPr>
          <p:nvPr>
            <p:ph type="sldNum" sz="quarter" idx="5"/>
          </p:nvPr>
        </p:nvSpPr>
        <p:spPr/>
        <p:txBody>
          <a:bodyPr/>
          <a:lstStyle/>
          <a:p>
            <a:fld id="{5B20E33C-9A7A-4705-B722-B611B22E4FBF}" type="slidenum">
              <a:rPr lang="en-US" smtClean="0"/>
              <a:t>8</a:t>
            </a:fld>
            <a:endParaRPr lang="en-US"/>
          </a:p>
        </p:txBody>
      </p:sp>
    </p:spTree>
    <p:extLst>
      <p:ext uri="{BB962C8B-B14F-4D97-AF65-F5344CB8AC3E}">
        <p14:creationId xmlns:p14="http://schemas.microsoft.com/office/powerpoint/2010/main" val="229392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been receiving mail, phone calls, and seen ads on the TV regarding Medicare options that are available to you </a:t>
            </a:r>
            <a:r>
              <a:rPr lang="en-US" dirty="0" err="1"/>
              <a:t>ecspecailly</a:t>
            </a:r>
            <a:r>
              <a:rPr lang="en-US" dirty="0"/>
              <a:t> at this time during the year. It is important to note that you can only be enrolled in one Medicare Advantage plan at a time, and if you were to enroll into an alternative plan while enrolled on group sponsored coverage your group coverage plan will be terminated, and you may not be able to re enroll, so if you are thinking about making any changes, I suggest that you reach out to you benefits department prior to doing so to ensure that you understand all the implications of making this change. </a:t>
            </a:r>
          </a:p>
          <a:p>
            <a:endParaRPr lang="en-US" dirty="0"/>
          </a:p>
          <a:p>
            <a:r>
              <a:rPr lang="en-US" dirty="0"/>
              <a:t>We have seen members who have been employed by organizations for over 15+ years and decide to enroll into and individual plan and did not realize what the implications would be. They not only had a change in their copay structure but also they were not longer receiving their contributions due to their years of service. So again, while it is important to find a plan that fits your needs it is also very important that if you are thinking about making changes that you contact your benefits department prior to doing so to ensure you understand the full implications that a change could have on your coverage.</a:t>
            </a:r>
          </a:p>
        </p:txBody>
      </p:sp>
      <p:sp>
        <p:nvSpPr>
          <p:cNvPr id="4" name="Slide Number Placeholder 3"/>
          <p:cNvSpPr>
            <a:spLocks noGrp="1"/>
          </p:cNvSpPr>
          <p:nvPr>
            <p:ph type="sldNum" sz="quarter" idx="5"/>
          </p:nvPr>
        </p:nvSpPr>
        <p:spPr/>
        <p:txBody>
          <a:bodyPr/>
          <a:lstStyle/>
          <a:p>
            <a:fld id="{5B20E33C-9A7A-4705-B722-B611B22E4FBF}" type="slidenum">
              <a:rPr lang="en-US" smtClean="0"/>
              <a:t>10</a:t>
            </a:fld>
            <a:endParaRPr lang="en-US"/>
          </a:p>
        </p:txBody>
      </p:sp>
    </p:spTree>
    <p:extLst>
      <p:ext uri="{BB962C8B-B14F-4D97-AF65-F5344CB8AC3E}">
        <p14:creationId xmlns:p14="http://schemas.microsoft.com/office/powerpoint/2010/main" val="1869323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3B3EE2-8390-4660-8214-1DD6CD62B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02" t="24993" r="7710" b="20911"/>
          <a:stretch/>
        </p:blipFill>
        <p:spPr>
          <a:xfrm flipH="1">
            <a:off x="109854" y="0"/>
            <a:ext cx="12082145" cy="4946072"/>
          </a:xfrm>
          <a:prstGeom prst="rect">
            <a:avLst/>
          </a:prstGeom>
        </p:spPr>
      </p:pic>
      <p:grpSp>
        <p:nvGrpSpPr>
          <p:cNvPr id="26" name="object 12">
            <a:extLst>
              <a:ext uri="{FF2B5EF4-FFF2-40B4-BE49-F238E27FC236}">
                <a16:creationId xmlns:a16="http://schemas.microsoft.com/office/drawing/2014/main" id="{DB6AF5BD-C38B-4E32-BDE2-015001A697D9}"/>
              </a:ext>
            </a:extLst>
          </p:cNvPr>
          <p:cNvGrpSpPr/>
          <p:nvPr userDrawn="1"/>
        </p:nvGrpSpPr>
        <p:grpSpPr>
          <a:xfrm>
            <a:off x="0" y="0"/>
            <a:ext cx="109855" cy="6858000"/>
            <a:chOff x="0" y="0"/>
            <a:chExt cx="109855" cy="6858000"/>
          </a:xfrm>
        </p:grpSpPr>
        <p:sp>
          <p:nvSpPr>
            <p:cNvPr id="27" name="object 13">
              <a:extLst>
                <a:ext uri="{FF2B5EF4-FFF2-40B4-BE49-F238E27FC236}">
                  <a16:creationId xmlns:a16="http://schemas.microsoft.com/office/drawing/2014/main" id="{8804E56E-E68F-4049-8266-326011B13390}"/>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a:p>
          </p:txBody>
        </p:sp>
        <p:sp>
          <p:nvSpPr>
            <p:cNvPr id="28" name="object 14">
              <a:extLst>
                <a:ext uri="{FF2B5EF4-FFF2-40B4-BE49-F238E27FC236}">
                  <a16:creationId xmlns:a16="http://schemas.microsoft.com/office/drawing/2014/main" id="{CD453777-0306-4DF1-AC7E-E2EFB6A657AE}"/>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a:p>
          </p:txBody>
        </p:sp>
      </p:grpSp>
      <p:pic>
        <p:nvPicPr>
          <p:cNvPr id="36" name="Graphic 35">
            <a:extLst>
              <a:ext uri="{FF2B5EF4-FFF2-40B4-BE49-F238E27FC236}">
                <a16:creationId xmlns:a16="http://schemas.microsoft.com/office/drawing/2014/main" id="{60BCEF85-99DC-4D3C-99F3-7FF0ED33A1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15400" y="632056"/>
            <a:ext cx="2468880" cy="274320"/>
          </a:xfrm>
          <a:prstGeom prst="rect">
            <a:avLst/>
          </a:prstGeom>
        </p:spPr>
      </p:pic>
      <p:sp>
        <p:nvSpPr>
          <p:cNvPr id="11" name="Slide Number Placeholder 10">
            <a:extLst>
              <a:ext uri="{FF2B5EF4-FFF2-40B4-BE49-F238E27FC236}">
                <a16:creationId xmlns:a16="http://schemas.microsoft.com/office/drawing/2014/main" id="{09D54933-4DB8-4D86-A0C6-C005F913C316}"/>
              </a:ext>
            </a:extLst>
          </p:cNvPr>
          <p:cNvSpPr>
            <a:spLocks noGrp="1"/>
          </p:cNvSpPr>
          <p:nvPr>
            <p:ph type="sldNum" sz="quarter" idx="10"/>
          </p:nvPr>
        </p:nvSpPr>
        <p:spPr/>
        <p:txBody>
          <a:bodyPr/>
          <a:lstStyle/>
          <a:p>
            <a:fld id="{81D60167-4931-47E6-BA6A-407CBD079E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a:lvl1pPr>
          </a:lstStyle>
          <a:p>
            <a:r>
              <a:rPr lang="en-US"/>
              <a:t>Click to edit Master title style</a:t>
            </a:r>
            <a:endParaRPr lang="en-US" dirty="0"/>
          </a:p>
        </p:txBody>
      </p:sp>
      <p:cxnSp>
        <p:nvCxnSpPr>
          <p:cNvPr id="8" name="Straight Connector 7"/>
          <p:cNvCxnSpPr/>
          <p:nvPr/>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0"/>
          </p:nvPr>
        </p:nvSpPr>
        <p:spPr>
          <a:xfrm>
            <a:off x="703071" y="1399032"/>
            <a:ext cx="10972800" cy="4297680"/>
          </a:xfrm>
        </p:spPr>
        <p:txBody>
          <a:bodyPr>
            <a:noAutofit/>
          </a:bodyPr>
          <a:lstStyle>
            <a:lvl1pPr>
              <a:spcAft>
                <a:spcPts val="600"/>
              </a:spcAft>
              <a:defRPr/>
            </a:lvl1pPr>
            <a:lvl2pPr>
              <a:spcBef>
                <a:spcPts val="0"/>
              </a:spcBef>
              <a:spcAft>
                <a:spcPts val="600"/>
              </a:spcAft>
              <a:defRPr/>
            </a:lvl2pPr>
            <a:lvl3pPr>
              <a:spcBef>
                <a:spcPts val="0"/>
              </a:spcBef>
              <a:spcAft>
                <a:spcPts val="300"/>
              </a:spcAft>
              <a:defRPr/>
            </a:lvl3pPr>
            <a:lvl4pPr>
              <a:spcBef>
                <a:spcPts val="0"/>
              </a:spcBef>
              <a:spcAft>
                <a:spcPts val="300"/>
              </a:spcAf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3" hasCustomPrompt="1"/>
          </p:nvPr>
        </p:nvSpPr>
        <p:spPr>
          <a:xfrm>
            <a:off x="665559" y="338115"/>
            <a:ext cx="5172483" cy="265412"/>
          </a:xfrm>
        </p:spPr>
        <p:txBody>
          <a:bodyPr>
            <a:noAutofit/>
          </a:bodyPr>
          <a:lstStyle>
            <a:lvl1pPr marL="0" indent="0">
              <a:buNone/>
              <a:defRPr sz="1000" b="0" i="0" baseline="0">
                <a:solidFill>
                  <a:schemeClr val="bg1">
                    <a:lumMod val="50000"/>
                  </a:schemeClr>
                </a:solidFill>
                <a:latin typeface="Arial"/>
                <a:cs typeface="Arial"/>
              </a:defRPr>
            </a:lvl1pPr>
            <a:lvl2pPr marL="274320" indent="0">
              <a:buNone/>
              <a:defRPr sz="1000" b="1" i="0">
                <a:latin typeface="Arial"/>
                <a:cs typeface="Arial"/>
              </a:defRPr>
            </a:lvl2pPr>
            <a:lvl3pPr marL="548640" indent="0">
              <a:buNone/>
              <a:defRPr sz="1000" b="1" i="0">
                <a:latin typeface="Arial"/>
                <a:cs typeface="Arial"/>
              </a:defRPr>
            </a:lvl3pPr>
            <a:lvl4pPr marL="850392" indent="0">
              <a:buNone/>
              <a:defRPr sz="1000" b="1" i="0">
                <a:latin typeface="Arial"/>
                <a:cs typeface="Arial"/>
              </a:defRPr>
            </a:lvl4pPr>
            <a:lvl5pPr marL="1828800" indent="0">
              <a:buNone/>
              <a:defRPr sz="1000" b="1" i="0">
                <a:latin typeface="Arial"/>
                <a:cs typeface="Arial"/>
              </a:defRPr>
            </a:lvl5pPr>
          </a:lstStyle>
          <a:p>
            <a:pPr lvl="0"/>
            <a:r>
              <a:rPr lang="en-US" dirty="0"/>
              <a:t>CLICK HERE TO ADD SLIDESHOW TITLE</a:t>
            </a:r>
          </a:p>
        </p:txBody>
      </p:sp>
      <p:sp>
        <p:nvSpPr>
          <p:cNvPr id="9" name="TextBox 8"/>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Tree>
    <p:extLst>
      <p:ext uri="{BB962C8B-B14F-4D97-AF65-F5344CB8AC3E}">
        <p14:creationId xmlns:p14="http://schemas.microsoft.com/office/powerpoint/2010/main" val="855170734"/>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01_Subject divider slide">
    <p:spTree>
      <p:nvGrpSpPr>
        <p:cNvPr id="1" name=""/>
        <p:cNvGrpSpPr/>
        <p:nvPr/>
      </p:nvGrpSpPr>
      <p:grpSpPr>
        <a:xfrm>
          <a:off x="0" y="0"/>
          <a:ext cx="0" cy="0"/>
          <a:chOff x="0" y="0"/>
          <a:chExt cx="0" cy="0"/>
        </a:xfrm>
      </p:grpSpPr>
      <p:sp>
        <p:nvSpPr>
          <p:cNvPr id="15" name="Rectangle 14"/>
          <p:cNvSpPr/>
          <p:nvPr/>
        </p:nvSpPr>
        <p:spPr>
          <a:xfrm>
            <a:off x="2" y="800101"/>
            <a:ext cx="12192001" cy="4457700"/>
          </a:xfrm>
          <a:prstGeom prst="rect">
            <a:avLst/>
          </a:prstGeom>
          <a:solidFill>
            <a:schemeClr val="tx2"/>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800" dirty="0"/>
              <a:t>  </a:t>
            </a:r>
          </a:p>
        </p:txBody>
      </p:sp>
      <p:sp>
        <p:nvSpPr>
          <p:cNvPr id="16" name="Text Placeholder 13"/>
          <p:cNvSpPr>
            <a:spLocks noGrp="1"/>
          </p:cNvSpPr>
          <p:nvPr>
            <p:ph type="body" sz="quarter" idx="10" hasCustomPrompt="1"/>
          </p:nvPr>
        </p:nvSpPr>
        <p:spPr>
          <a:xfrm>
            <a:off x="419879" y="4452666"/>
            <a:ext cx="10946620" cy="630046"/>
          </a:xfrm>
        </p:spPr>
        <p:txBody>
          <a:bodyPr>
            <a:normAutofit/>
          </a:bodyPr>
          <a:lstStyle>
            <a:lvl1pPr marL="0" indent="0">
              <a:buFontTx/>
              <a:buNone/>
              <a:defRPr sz="3200" b="0" baseline="0">
                <a:solidFill>
                  <a:schemeClr val="bg1"/>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section title</a:t>
            </a:r>
          </a:p>
        </p:txBody>
      </p:sp>
      <p:sp>
        <p:nvSpPr>
          <p:cNvPr id="5" name="TextBox 4"/>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Tree>
    <p:extLst>
      <p:ext uri="{BB962C8B-B14F-4D97-AF65-F5344CB8AC3E}">
        <p14:creationId xmlns:p14="http://schemas.microsoft.com/office/powerpoint/2010/main" val="1011292511"/>
      </p:ext>
    </p:extLst>
  </p:cSld>
  <p:clrMapOvr>
    <a:masterClrMapping/>
  </p:clrMapOvr>
  <p:hf hdr="0"/>
  <p:extLst>
    <p:ext uri="{DCECCB84-F9BA-43D5-87BE-67443E8EF086}">
      <p15:sldGuideLst xmlns:p15="http://schemas.microsoft.com/office/powerpoint/2012/main">
        <p15:guide id="1" orient="horz" pos="3312">
          <p15:clr>
            <a:srgbClr val="FBAE40"/>
          </p15:clr>
        </p15:guide>
        <p15:guide id="2" pos="264">
          <p15:clr>
            <a:srgbClr val="FBAE40"/>
          </p15:clr>
        </p15:guide>
        <p15:guide id="3"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4_Title Slide 1: 2-deck head">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4986705"/>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9" name="TextBox 8"/>
          <p:cNvSpPr txBox="1"/>
          <p:nvPr/>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 Placeholder 13"/>
          <p:cNvSpPr>
            <a:spLocks noGrp="1"/>
          </p:cNvSpPr>
          <p:nvPr>
            <p:ph type="body" sz="quarter" idx="12" hasCustomPrompt="1"/>
          </p:nvPr>
        </p:nvSpPr>
        <p:spPr>
          <a:xfrm>
            <a:off x="417965" y="5528895"/>
            <a:ext cx="11343873" cy="401628"/>
          </a:xfrm>
        </p:spPr>
        <p:txBody>
          <a:bodyPr>
            <a:noAutofit/>
          </a:bodyPr>
          <a:lstStyle>
            <a:lvl1pPr marL="0" indent="0">
              <a:buFontTx/>
              <a:buNone/>
              <a:defRPr sz="22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subtitle to slide show click here</a:t>
            </a:r>
          </a:p>
        </p:txBody>
      </p:sp>
      <p:sp>
        <p:nvSpPr>
          <p:cNvPr id="11" name="TextBox 10"/>
          <p:cNvSpPr txBox="1"/>
          <p:nvPr/>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val="0"/>
              </a:ext>
            </a:extLst>
          </a:blip>
          <a:srcRect t="141" r="172" b="33718"/>
          <a:stretch/>
        </p:blipFill>
        <p:spPr>
          <a:xfrm>
            <a:off x="0" y="800101"/>
            <a:ext cx="12192000" cy="4011486"/>
          </a:xfrm>
          <a:prstGeom prst="rect">
            <a:avLst/>
          </a:prstGeom>
        </p:spPr>
      </p:pic>
    </p:spTree>
    <p:extLst>
      <p:ext uri="{BB962C8B-B14F-4D97-AF65-F5344CB8AC3E}">
        <p14:creationId xmlns:p14="http://schemas.microsoft.com/office/powerpoint/2010/main" val="2787979819"/>
      </p:ext>
    </p:extLst>
  </p:cSld>
  <p:clrMapOvr>
    <a:masterClrMapping/>
  </p:clrMapOvr>
  <p:transition spd="slow">
    <p:wipe dir="r"/>
  </p:transition>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guide id="4" orient="horz" pos="30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1: Main 3">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val="0"/>
              </a:ext>
            </a:extLst>
          </a:blip>
          <a:srcRect l="1" t="20779" r="-100" b="8386"/>
          <a:stretch/>
        </p:blipFill>
        <p:spPr>
          <a:xfrm>
            <a:off x="0" y="803565"/>
            <a:ext cx="12204192" cy="4451927"/>
          </a:xfrm>
          <a:prstGeom prst="rect">
            <a:avLst/>
          </a:prstGeom>
        </p:spPr>
      </p:pic>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0"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1"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5" name="TextBox 14"/>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4" name="TextBox 13"/>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6" name="TextBox 15"/>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3983343631"/>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1: Main 4">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9"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1"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5" name="TextBox 14"/>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t="2336" b="24731"/>
          <a:stretch/>
        </p:blipFill>
        <p:spPr>
          <a:xfrm>
            <a:off x="0" y="807329"/>
            <a:ext cx="12192000" cy="4450472"/>
          </a:xfrm>
          <a:prstGeom prst="rect">
            <a:avLst/>
          </a:prstGeom>
        </p:spPr>
      </p:pic>
      <p:sp>
        <p:nvSpPr>
          <p:cNvPr id="13" name="TextBox 12"/>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4" name="TextBox 13"/>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2954106702"/>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val="0"/>
              </a:ext>
            </a:extLst>
          </a:blip>
          <a:srcRect t="25839" b="979"/>
          <a:stretch/>
        </p:blipFill>
        <p:spPr>
          <a:xfrm>
            <a:off x="0" y="794327"/>
            <a:ext cx="12192000" cy="4461165"/>
          </a:xfrm>
          <a:prstGeom prst="rect">
            <a:avLst/>
          </a:prstGeom>
        </p:spPr>
      </p:pic>
      <p:sp>
        <p:nvSpPr>
          <p:cNvPr id="16" name="TextBox 15"/>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1" name="TextBox 10"/>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3" name="TextBox 12"/>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231625273"/>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6" name="TextBox 15"/>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644" b="23127"/>
          <a:stretch/>
        </p:blipFill>
        <p:spPr>
          <a:xfrm>
            <a:off x="0" y="807330"/>
            <a:ext cx="12192000" cy="4464045"/>
          </a:xfrm>
          <a:prstGeom prst="rect">
            <a:avLst/>
          </a:prstGeom>
        </p:spPr>
      </p:pic>
      <p:sp>
        <p:nvSpPr>
          <p:cNvPr id="11" name="TextBox 10"/>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3" name="TextBox 12"/>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1793835990"/>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val="0"/>
              </a:ext>
            </a:extLst>
          </a:blip>
          <a:srcRect t="26875"/>
          <a:stretch/>
        </p:blipFill>
        <p:spPr>
          <a:xfrm>
            <a:off x="-6099" y="800100"/>
            <a:ext cx="12192000" cy="4457700"/>
          </a:xfrm>
          <a:prstGeom prst="rect">
            <a:avLst/>
          </a:prstGeom>
        </p:spPr>
      </p:pic>
      <p:sp>
        <p:nvSpPr>
          <p:cNvPr id="11" name="TextBox 10"/>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2" name="TextBox 11"/>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1531734557"/>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t="24537" b="2338"/>
          <a:stretch/>
        </p:blipFill>
        <p:spPr>
          <a:xfrm>
            <a:off x="-6099" y="800100"/>
            <a:ext cx="12192000" cy="4457700"/>
          </a:xfrm>
          <a:prstGeom prst="rect">
            <a:avLst/>
          </a:prstGeom>
        </p:spPr>
      </p:pic>
      <p:sp>
        <p:nvSpPr>
          <p:cNvPr id="16" name="TextBox 15"/>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Box 9"/>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1" name="TextBox 10"/>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2373394353"/>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t="24443" b="2505"/>
          <a:stretch/>
        </p:blipFill>
        <p:spPr>
          <a:xfrm>
            <a:off x="0" y="800100"/>
            <a:ext cx="12192000" cy="4457700"/>
          </a:xfrm>
          <a:prstGeom prst="rect">
            <a:avLst/>
          </a:prstGeom>
        </p:spPr>
      </p:pic>
      <p:sp>
        <p:nvSpPr>
          <p:cNvPr id="16" name="TextBox 15"/>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Box 9"/>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1" name="TextBox 10"/>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286050335"/>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D16790-3E1A-49A6-9DD5-B203FBB2DD10}"/>
              </a:ext>
            </a:extLst>
          </p:cNvPr>
          <p:cNvSpPr>
            <a:spLocks noGrp="1"/>
          </p:cNvSpPr>
          <p:nvPr>
            <p:ph type="sldNum" sz="quarter" idx="10"/>
          </p:nvPr>
        </p:nvSpPr>
        <p:spPr/>
        <p:txBody>
          <a:bodyPr/>
          <a:lstStyle/>
          <a:p>
            <a:fld id="{81D60167-4931-47E6-BA6A-407CBD079E4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825"/>
          <a:stretch/>
        </p:blipFill>
        <p:spPr>
          <a:xfrm>
            <a:off x="-12699" y="807330"/>
            <a:ext cx="12204700" cy="4448825"/>
          </a:xfrm>
          <a:prstGeom prst="rect">
            <a:avLst/>
          </a:prstGeom>
        </p:spPr>
      </p:pic>
      <p:sp>
        <p:nvSpPr>
          <p:cNvPr id="12" name="TextBox 11"/>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Box 9"/>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1" name="TextBox 10"/>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1384932976"/>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4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t="2344" b="24531"/>
          <a:stretch/>
        </p:blipFill>
        <p:spPr>
          <a:xfrm>
            <a:off x="0" y="800100"/>
            <a:ext cx="12192000" cy="4457701"/>
          </a:xfrm>
          <a:prstGeom prst="rect">
            <a:avLst/>
          </a:prstGeom>
        </p:spPr>
      </p:pic>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1" name="TextBox 10"/>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2" name="TextBox 11"/>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657416300"/>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5_Title Slide 1: Main 1">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5401908"/>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6" name="TextBox 15"/>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7" name="TextBox 16"/>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l="2871" t="137" r="167" b="28257"/>
          <a:stretch/>
        </p:blipFill>
        <p:spPr>
          <a:xfrm>
            <a:off x="0" y="800101"/>
            <a:ext cx="12192000" cy="4471274"/>
          </a:xfrm>
          <a:prstGeom prst="rect">
            <a:avLst/>
          </a:prstGeom>
        </p:spPr>
      </p:pic>
    </p:spTree>
    <p:extLst>
      <p:ext uri="{BB962C8B-B14F-4D97-AF65-F5344CB8AC3E}">
        <p14:creationId xmlns:p14="http://schemas.microsoft.com/office/powerpoint/2010/main" val="422253762"/>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Title Slide 1: 2-deck head">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4986705"/>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 Placeholder 13"/>
          <p:cNvSpPr>
            <a:spLocks noGrp="1"/>
          </p:cNvSpPr>
          <p:nvPr>
            <p:ph type="body" sz="quarter" idx="12" hasCustomPrompt="1"/>
          </p:nvPr>
        </p:nvSpPr>
        <p:spPr>
          <a:xfrm>
            <a:off x="417965" y="5528895"/>
            <a:ext cx="11343873" cy="401628"/>
          </a:xfrm>
        </p:spPr>
        <p:txBody>
          <a:bodyPr>
            <a:noAutofit/>
          </a:bodyPr>
          <a:lstStyle>
            <a:lvl1pPr marL="0" indent="0">
              <a:buFontTx/>
              <a:buNone/>
              <a:defRPr sz="22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subtitle to slide show click here</a:t>
            </a: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t="34493"/>
          <a:stretch/>
        </p:blipFill>
        <p:spPr>
          <a:xfrm>
            <a:off x="0" y="807329"/>
            <a:ext cx="12192000" cy="3993271"/>
          </a:xfrm>
          <a:prstGeom prst="rect">
            <a:avLst/>
          </a:prstGeom>
        </p:spPr>
      </p:pic>
      <p:sp>
        <p:nvSpPr>
          <p:cNvPr id="17" name="TextBox 16"/>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8" name="TextBox 17"/>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1950303643"/>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guide id="4" orient="horz" pos="30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9_Title Slide 1: 2-deck head">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4986705"/>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 Placeholder 13"/>
          <p:cNvSpPr>
            <a:spLocks noGrp="1"/>
          </p:cNvSpPr>
          <p:nvPr>
            <p:ph type="body" sz="quarter" idx="12" hasCustomPrompt="1"/>
          </p:nvPr>
        </p:nvSpPr>
        <p:spPr>
          <a:xfrm>
            <a:off x="417965" y="5528895"/>
            <a:ext cx="11343873" cy="401628"/>
          </a:xfrm>
        </p:spPr>
        <p:txBody>
          <a:bodyPr>
            <a:noAutofit/>
          </a:bodyPr>
          <a:lstStyle>
            <a:lvl1pPr marL="0" indent="0">
              <a:buFontTx/>
              <a:buNone/>
              <a:defRPr sz="22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subtitle to slide show click here</a:t>
            </a: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t="2336" b="32223"/>
          <a:stretch/>
        </p:blipFill>
        <p:spPr>
          <a:xfrm>
            <a:off x="0" y="807330"/>
            <a:ext cx="12192000" cy="3993271"/>
          </a:xfrm>
          <a:prstGeom prst="rect">
            <a:avLst/>
          </a:prstGeom>
        </p:spPr>
      </p:pic>
      <p:sp>
        <p:nvSpPr>
          <p:cNvPr id="17" name="TextBox 16"/>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8" name="TextBox 17"/>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1675855209"/>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guide id="4" orient="horz"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0_Title Slide 1: 2-deck head">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4986705"/>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 Placeholder 13"/>
          <p:cNvSpPr>
            <a:spLocks noGrp="1"/>
          </p:cNvSpPr>
          <p:nvPr>
            <p:ph type="body" sz="quarter" idx="12" hasCustomPrompt="1"/>
          </p:nvPr>
        </p:nvSpPr>
        <p:spPr>
          <a:xfrm>
            <a:off x="417965" y="5528895"/>
            <a:ext cx="11343873" cy="401628"/>
          </a:xfrm>
        </p:spPr>
        <p:txBody>
          <a:bodyPr>
            <a:noAutofit/>
          </a:bodyPr>
          <a:lstStyle>
            <a:lvl1pPr marL="0" indent="0">
              <a:buFontTx/>
              <a:buNone/>
              <a:defRPr sz="22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subtitle to slide show click here</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t="10580" b="23550"/>
          <a:stretch/>
        </p:blipFill>
        <p:spPr>
          <a:xfrm>
            <a:off x="0" y="800101"/>
            <a:ext cx="12192000" cy="4011487"/>
          </a:xfrm>
          <a:prstGeom prst="rect">
            <a:avLst/>
          </a:prstGeom>
        </p:spPr>
      </p:pic>
      <p:sp>
        <p:nvSpPr>
          <p:cNvPr id="16" name="TextBox 15"/>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7" name="TextBox 16"/>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spTree>
    <p:extLst>
      <p:ext uri="{BB962C8B-B14F-4D97-AF65-F5344CB8AC3E}">
        <p14:creationId xmlns:p14="http://schemas.microsoft.com/office/powerpoint/2010/main" val="2368474310"/>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guide id="4" orient="horz" pos="30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2_Title Slide 1: 2-deck head">
    <p:spTree>
      <p:nvGrpSpPr>
        <p:cNvPr id="1" name=""/>
        <p:cNvGrpSpPr/>
        <p:nvPr/>
      </p:nvGrpSpPr>
      <p:grpSpPr>
        <a:xfrm>
          <a:off x="0" y="0"/>
          <a:ext cx="0" cy="0"/>
          <a:chOff x="0" y="0"/>
          <a:chExt cx="0" cy="0"/>
        </a:xfrm>
      </p:grpSpPr>
      <p:sp>
        <p:nvSpPr>
          <p:cNvPr id="3" name="Rectangle 2"/>
          <p:cNvSpPr/>
          <p:nvPr/>
        </p:nvSpPr>
        <p:spPr>
          <a:xfrm>
            <a:off x="1" y="6220692"/>
            <a:ext cx="6341529" cy="637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4" name="Text Placeholder 13"/>
          <p:cNvSpPr>
            <a:spLocks noGrp="1"/>
          </p:cNvSpPr>
          <p:nvPr>
            <p:ph type="body" sz="quarter" idx="10" hasCustomPrompt="1"/>
          </p:nvPr>
        </p:nvSpPr>
        <p:spPr>
          <a:xfrm>
            <a:off x="417966" y="4986705"/>
            <a:ext cx="11343873" cy="542191"/>
          </a:xfrm>
        </p:spPr>
        <p:txBody>
          <a:bodyPr>
            <a:noAutofit/>
          </a:bodyPr>
          <a:lstStyle>
            <a:lvl1pPr marL="0" indent="0">
              <a:buFontTx/>
              <a:buNone/>
              <a:defRPr sz="30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title to slide show click here</a:t>
            </a:r>
          </a:p>
        </p:txBody>
      </p:sp>
      <p:sp>
        <p:nvSpPr>
          <p:cNvPr id="15" name="Text Placeholder 13"/>
          <p:cNvSpPr>
            <a:spLocks noGrp="1"/>
          </p:cNvSpPr>
          <p:nvPr>
            <p:ph type="body" sz="quarter" idx="11" hasCustomPrompt="1"/>
          </p:nvPr>
        </p:nvSpPr>
        <p:spPr>
          <a:xfrm>
            <a:off x="417966" y="5998558"/>
            <a:ext cx="6688829" cy="262793"/>
          </a:xfrm>
        </p:spPr>
        <p:txBody>
          <a:bodyPr>
            <a:normAutofit/>
          </a:bodyPr>
          <a:lstStyle>
            <a:lvl1pPr marL="0" indent="0">
              <a:buFontTx/>
              <a:buNone/>
              <a:defRPr sz="1100" baseline="0">
                <a:solidFill>
                  <a:schemeClr val="accent4"/>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presenter name and title   |   And date</a:t>
            </a:r>
          </a:p>
        </p:txBody>
      </p:sp>
      <p:sp>
        <p:nvSpPr>
          <p:cNvPr id="13" name="TextBox 12"/>
          <p:cNvSpPr txBox="1"/>
          <p:nvPr/>
        </p:nvSpPr>
        <p:spPr>
          <a:xfrm>
            <a:off x="7640321" y="338975"/>
            <a:ext cx="4008457"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chemeClr val="accent4"/>
                </a:solidFill>
                <a:latin typeface="Arial"/>
                <a:cs typeface="Arial"/>
              </a:rPr>
              <a:t>TO TAKE CARE OF BUSINESS</a:t>
            </a:r>
          </a:p>
        </p:txBody>
      </p:sp>
      <p:sp>
        <p:nvSpPr>
          <p:cNvPr id="10" name="Text Placeholder 13"/>
          <p:cNvSpPr>
            <a:spLocks noGrp="1"/>
          </p:cNvSpPr>
          <p:nvPr>
            <p:ph type="body" sz="quarter" idx="12" hasCustomPrompt="1"/>
          </p:nvPr>
        </p:nvSpPr>
        <p:spPr>
          <a:xfrm>
            <a:off x="417965" y="5528895"/>
            <a:ext cx="11343873" cy="401628"/>
          </a:xfrm>
        </p:spPr>
        <p:txBody>
          <a:bodyPr>
            <a:noAutofit/>
          </a:bodyPr>
          <a:lstStyle>
            <a:lvl1pPr marL="0" indent="0">
              <a:buFontTx/>
              <a:buNone/>
              <a:defRPr sz="2200" b="0" baseline="0">
                <a:solidFill>
                  <a:schemeClr val="tx2"/>
                </a:solidFill>
              </a:defRPr>
            </a:lvl1pPr>
            <a:lvl2pPr marL="274320" indent="0">
              <a:buFontTx/>
              <a:buNone/>
              <a:defRPr/>
            </a:lvl2pPr>
            <a:lvl3pPr marL="548640" indent="0">
              <a:buFontTx/>
              <a:buNone/>
              <a:defRPr/>
            </a:lvl3pPr>
            <a:lvl4pPr marL="850392" indent="0">
              <a:buFontTx/>
              <a:buNone/>
              <a:defRPr/>
            </a:lvl4pPr>
            <a:lvl5pPr marL="1828800" indent="0">
              <a:buFontTx/>
              <a:buNone/>
              <a:defRPr/>
            </a:lvl5pPr>
          </a:lstStyle>
          <a:p>
            <a:pPr lvl="0"/>
            <a:r>
              <a:rPr lang="en-US" dirty="0"/>
              <a:t>Click here to add subtitle to slide show click here</a:t>
            </a:r>
          </a:p>
        </p:txBody>
      </p:sp>
      <p:sp>
        <p:nvSpPr>
          <p:cNvPr id="12" name="TextBox 11"/>
          <p:cNvSpPr txBox="1"/>
          <p:nvPr userDrawn="1"/>
        </p:nvSpPr>
        <p:spPr>
          <a:xfrm>
            <a:off x="421407" y="6391884"/>
            <a:ext cx="3427440" cy="276999"/>
          </a:xfrm>
          <a:prstGeom prst="rect">
            <a:avLst/>
          </a:prstGeom>
          <a:noFill/>
        </p:spPr>
        <p:txBody>
          <a:bodyPr wrap="square" rtlCol="0">
            <a:spAutoFit/>
          </a:bodyPr>
          <a:lstStyle/>
          <a:p>
            <a:r>
              <a:rPr lang="en-US" sz="1200" b="1" dirty="0">
                <a:solidFill>
                  <a:srgbClr val="003C71"/>
                </a:solidFill>
                <a:latin typeface="Arial"/>
                <a:cs typeface="Arial"/>
              </a:rPr>
              <a:t>kp.org/medicareforbusiness</a:t>
            </a:r>
          </a:p>
        </p:txBody>
      </p:sp>
      <p:sp>
        <p:nvSpPr>
          <p:cNvPr id="16" name="TextBox 15"/>
          <p:cNvSpPr txBox="1"/>
          <p:nvPr userDrawn="1"/>
        </p:nvSpPr>
        <p:spPr>
          <a:xfrm>
            <a:off x="3744175" y="6436467"/>
            <a:ext cx="47455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©2017 Kaiser Foundation Health Plan, Inc. All Rights Reserved. </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72" t="3873" r="172" b="30697"/>
          <a:stretch/>
        </p:blipFill>
        <p:spPr>
          <a:xfrm>
            <a:off x="0" y="807330"/>
            <a:ext cx="12192000" cy="3988674"/>
          </a:xfrm>
          <a:prstGeom prst="rect">
            <a:avLst/>
          </a:prstGeom>
        </p:spPr>
      </p:pic>
    </p:spTree>
    <p:extLst>
      <p:ext uri="{BB962C8B-B14F-4D97-AF65-F5344CB8AC3E}">
        <p14:creationId xmlns:p14="http://schemas.microsoft.com/office/powerpoint/2010/main" val="3550873832"/>
      </p:ext>
    </p:extLst>
  </p:cSld>
  <p:clrMapOvr>
    <a:masterClrMapping/>
  </p:clrMapOvr>
  <p:hf hdr="0"/>
  <p:extLst>
    <p:ext uri="{DCECCB84-F9BA-43D5-87BE-67443E8EF086}">
      <p15:sldGuideLst xmlns:p15="http://schemas.microsoft.com/office/powerpoint/2012/main">
        <p15:guide id="1" orient="horz" pos="504">
          <p15:clr>
            <a:srgbClr val="FBAE40"/>
          </p15:clr>
        </p15:guide>
        <p15:guide id="2" pos="2880">
          <p15:clr>
            <a:srgbClr val="FBAE40"/>
          </p15:clr>
        </p15:guide>
        <p15:guide id="3" orient="horz" pos="3312">
          <p15:clr>
            <a:srgbClr val="FBAE40"/>
          </p15:clr>
        </p15:guide>
        <p15:guide id="4" orient="horz" pos="30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394430"/>
            <a:ext cx="12192000" cy="405882"/>
          </a:xfrm>
          <a:prstGeom prst="rect">
            <a:avLst/>
          </a:prstGeom>
          <a:noFill/>
          <a:ln w="0" cmpd="sng">
            <a:noFill/>
            <a:prstDash val="solid"/>
          </a:ln>
        </p:spPr>
        <p:txBody>
          <a:bodyPr vert="horz" lIns="0" tIns="1270" rIns="0" bIns="0" anchor="t"/>
          <a:lstStyle>
            <a:lvl1pPr marL="5806440" marR="0" indent="0" algn="l">
              <a:lnSpc>
                <a:spcPts val="1100"/>
              </a:lnSpc>
              <a:spcAft>
                <a:spcPts val="2005"/>
              </a:spcAft>
              <a:defRPr/>
            </a:lvl1pPr>
          </a:lstStyle>
          <a:p>
            <a:pPr marL="5806440" marR="0" indent="0" algn="l">
              <a:lnSpc>
                <a:spcPts val="1100"/>
              </a:lnSpc>
              <a:spcAft>
                <a:spcPts val="2005"/>
              </a:spcAft>
            </a:pPr>
            <a:r>
              <a:rPr lang="en-US" sz="1000" b="1" spc="0">
                <a:solidFill>
                  <a:srgbClr val="003B70"/>
                </a:solidFill>
                <a:latin typeface="Arial" panose="02020603050405020304" pitchFamily="2"/>
              </a:rPr>
              <a:t>A BETTER WAY</a:t>
            </a:r>
            <a:r>
              <a:rPr lang="en-US" sz="1000" spc="0">
                <a:solidFill>
                  <a:srgbClr val="006BA6"/>
                </a:solidFill>
                <a:latin typeface="Arial" panose="02020603050405020304" pitchFamily="2"/>
              </a:rPr>
              <a:t> TO TAKE CARE OF BUSINESS </a:t>
            </a:r>
          </a:p>
        </p:txBody>
      </p:sp>
      <p:sp>
        <p:nvSpPr>
          <p:cNvPr id="3" name="Text Placeholder 2"/>
          <p:cNvSpPr>
            <a:spLocks noGrp="1"/>
          </p:cNvSpPr>
          <p:nvPr>
            <p:ph type="body" idx="10"/>
          </p:nvPr>
        </p:nvSpPr>
        <p:spPr>
          <a:xfrm>
            <a:off x="0" y="800313"/>
            <a:ext cx="12192000" cy="4460881"/>
          </a:xfrm>
          <a:prstGeom prst="rect">
            <a:avLst/>
          </a:prstGeom>
          <a:solidFill>
            <a:srgbClr val="003B70"/>
          </a:solidFill>
          <a:ln w="0" cmpd="sng">
            <a:noFill/>
            <a:prstDash val="solid"/>
          </a:ln>
        </p:spPr>
        <p:txBody>
          <a:bodyPr vert="horz" lIns="0" tIns="1026160" rIns="0" bIns="0" anchor="t"/>
          <a:lstStyle>
            <a:lvl1pPr marL="0" marR="0" indent="0" algn="ctr">
              <a:lnSpc>
                <a:spcPts val="3400"/>
              </a:lnSpc>
              <a:spcBef>
                <a:spcPts val="1380"/>
              </a:spcBef>
              <a:spcAft>
                <a:spcPts val="13935"/>
              </a:spcAft>
              <a:defRPr/>
            </a:lvl1pPr>
          </a:lstStyle>
          <a:p>
            <a:pPr marL="0" marR="0" indent="0" algn="ctr">
              <a:lnSpc>
                <a:spcPts val="3400"/>
              </a:lnSpc>
              <a:spcAft>
                <a:spcPts val="0"/>
              </a:spcAft>
            </a:pPr>
            <a:r>
              <a:rPr lang="en-US" sz="3000" spc="0">
                <a:solidFill>
                  <a:srgbClr val="FFFFFF"/>
                </a:solidFill>
                <a:latin typeface="Arial" panose="02020603050405020304" pitchFamily="2"/>
              </a:rPr>
              <a:t>Workforce Health Engagement </a:t>
            </a:r>
          </a:p>
          <a:p>
            <a:pPr marL="0" marR="0" indent="0" algn="ctr">
              <a:lnSpc>
                <a:spcPts val="3400"/>
              </a:lnSpc>
              <a:spcBef>
                <a:spcPts val="1380"/>
              </a:spcBef>
              <a:spcAft>
                <a:spcPts val="0"/>
              </a:spcAft>
            </a:pPr>
            <a:r>
              <a:rPr lang="en-US" sz="3000" spc="0">
                <a:solidFill>
                  <a:srgbClr val="FFFFFF"/>
                </a:solidFill>
                <a:latin typeface="Arial" panose="02020603050405020304" pitchFamily="2"/>
              </a:rPr>
              <a:t>&amp; </a:t>
            </a:r>
          </a:p>
          <a:p>
            <a:pPr marL="0" marR="0" indent="0" algn="ctr">
              <a:lnSpc>
                <a:spcPts val="3400"/>
              </a:lnSpc>
              <a:spcBef>
                <a:spcPts val="1380"/>
              </a:spcBef>
              <a:spcAft>
                <a:spcPts val="13935"/>
              </a:spcAft>
            </a:pPr>
            <a:r>
              <a:rPr lang="en-US" sz="3000" spc="-15">
                <a:solidFill>
                  <a:srgbClr val="FFFFFF"/>
                </a:solidFill>
                <a:latin typeface="Arial" panose="02020603050405020304" pitchFamily="2"/>
              </a:rPr>
              <a:t>Program Outcomes </a:t>
            </a:r>
          </a:p>
        </p:txBody>
      </p:sp>
    </p:spTree>
    <p:extLst>
      <p:ext uri="{BB962C8B-B14F-4D97-AF65-F5344CB8AC3E}">
        <p14:creationId xmlns:p14="http://schemas.microsoft.com/office/powerpoint/2010/main" val="281795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D16790-3E1A-49A6-9DD5-B203FBB2DD10}"/>
              </a:ext>
            </a:extLst>
          </p:cNvPr>
          <p:cNvSpPr>
            <a:spLocks noGrp="1"/>
          </p:cNvSpPr>
          <p:nvPr>
            <p:ph type="sldNum" sz="quarter" idx="10"/>
          </p:nvPr>
        </p:nvSpPr>
        <p:spPr/>
        <p:txBody>
          <a:bodyPr/>
          <a:lstStyle/>
          <a:p>
            <a:fld id="{81D60167-4931-47E6-BA6A-407CBD079E47}" type="slidenum">
              <a:rPr lang="en-US" smtClean="0"/>
              <a:pPr/>
              <a:t>‹#›</a:t>
            </a:fld>
            <a:endParaRPr lang="en-US" dirty="0"/>
          </a:p>
        </p:txBody>
      </p:sp>
    </p:spTree>
    <p:extLst>
      <p:ext uri="{BB962C8B-B14F-4D97-AF65-F5344CB8AC3E}">
        <p14:creationId xmlns:p14="http://schemas.microsoft.com/office/powerpoint/2010/main" val="194056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grpSp>
        <p:nvGrpSpPr>
          <p:cNvPr id="26" name="object 12">
            <a:extLst>
              <a:ext uri="{FF2B5EF4-FFF2-40B4-BE49-F238E27FC236}">
                <a16:creationId xmlns:a16="http://schemas.microsoft.com/office/drawing/2014/main" id="{DB6AF5BD-C38B-4E32-BDE2-015001A697D9}"/>
              </a:ext>
            </a:extLst>
          </p:cNvPr>
          <p:cNvGrpSpPr/>
          <p:nvPr userDrawn="1"/>
        </p:nvGrpSpPr>
        <p:grpSpPr>
          <a:xfrm>
            <a:off x="0" y="0"/>
            <a:ext cx="109855" cy="6858000"/>
            <a:chOff x="0" y="0"/>
            <a:chExt cx="109855" cy="6858000"/>
          </a:xfrm>
        </p:grpSpPr>
        <p:sp>
          <p:nvSpPr>
            <p:cNvPr id="27" name="object 13">
              <a:extLst>
                <a:ext uri="{FF2B5EF4-FFF2-40B4-BE49-F238E27FC236}">
                  <a16:creationId xmlns:a16="http://schemas.microsoft.com/office/drawing/2014/main" id="{8804E56E-E68F-4049-8266-326011B13390}"/>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28" name="object 14">
              <a:extLst>
                <a:ext uri="{FF2B5EF4-FFF2-40B4-BE49-F238E27FC236}">
                  <a16:creationId xmlns:a16="http://schemas.microsoft.com/office/drawing/2014/main" id="{CD453777-0306-4DF1-AC7E-E2EFB6A657AE}"/>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
        <p:nvSpPr>
          <p:cNvPr id="11" name="Slide Number Placeholder 10">
            <a:extLst>
              <a:ext uri="{FF2B5EF4-FFF2-40B4-BE49-F238E27FC236}">
                <a16:creationId xmlns:a16="http://schemas.microsoft.com/office/drawing/2014/main" id="{09D54933-4DB8-4D86-A0C6-C005F913C316}"/>
              </a:ext>
            </a:extLst>
          </p:cNvPr>
          <p:cNvSpPr>
            <a:spLocks noGrp="1"/>
          </p:cNvSpPr>
          <p:nvPr>
            <p:ph type="sldNum" sz="quarter" idx="10"/>
          </p:nvPr>
        </p:nvSpPr>
        <p:spPr/>
        <p:txBody>
          <a:bodyPr/>
          <a:lstStyle/>
          <a:p>
            <a:fld id="{81D60167-4931-47E6-BA6A-407CBD079E47}" type="slidenum">
              <a:rPr lang="en-US" smtClean="0"/>
              <a:pPr/>
              <a:t>‹#›</a:t>
            </a:fld>
            <a:endParaRPr lang="en-US" dirty="0"/>
          </a:p>
        </p:txBody>
      </p:sp>
    </p:spTree>
    <p:extLst>
      <p:ext uri="{BB962C8B-B14F-4D97-AF65-F5344CB8AC3E}">
        <p14:creationId xmlns:p14="http://schemas.microsoft.com/office/powerpoint/2010/main" val="206186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grpSp>
        <p:nvGrpSpPr>
          <p:cNvPr id="26" name="object 12">
            <a:extLst>
              <a:ext uri="{FF2B5EF4-FFF2-40B4-BE49-F238E27FC236}">
                <a16:creationId xmlns:a16="http://schemas.microsoft.com/office/drawing/2014/main" id="{DB6AF5BD-C38B-4E32-BDE2-015001A697D9}"/>
              </a:ext>
            </a:extLst>
          </p:cNvPr>
          <p:cNvGrpSpPr/>
          <p:nvPr userDrawn="1"/>
        </p:nvGrpSpPr>
        <p:grpSpPr>
          <a:xfrm>
            <a:off x="0" y="0"/>
            <a:ext cx="109855" cy="6858000"/>
            <a:chOff x="0" y="0"/>
            <a:chExt cx="109855" cy="6858000"/>
          </a:xfrm>
        </p:grpSpPr>
        <p:sp>
          <p:nvSpPr>
            <p:cNvPr id="27" name="object 13">
              <a:extLst>
                <a:ext uri="{FF2B5EF4-FFF2-40B4-BE49-F238E27FC236}">
                  <a16:creationId xmlns:a16="http://schemas.microsoft.com/office/drawing/2014/main" id="{8804E56E-E68F-4049-8266-326011B13390}"/>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28" name="object 14">
              <a:extLst>
                <a:ext uri="{FF2B5EF4-FFF2-40B4-BE49-F238E27FC236}">
                  <a16:creationId xmlns:a16="http://schemas.microsoft.com/office/drawing/2014/main" id="{CD453777-0306-4DF1-AC7E-E2EFB6A657AE}"/>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
        <p:nvSpPr>
          <p:cNvPr id="11" name="Slide Number Placeholder 10">
            <a:extLst>
              <a:ext uri="{FF2B5EF4-FFF2-40B4-BE49-F238E27FC236}">
                <a16:creationId xmlns:a16="http://schemas.microsoft.com/office/drawing/2014/main" id="{09D54933-4DB8-4D86-A0C6-C005F913C316}"/>
              </a:ext>
            </a:extLst>
          </p:cNvPr>
          <p:cNvSpPr>
            <a:spLocks noGrp="1"/>
          </p:cNvSpPr>
          <p:nvPr>
            <p:ph type="sldNum" sz="quarter" idx="10"/>
          </p:nvPr>
        </p:nvSpPr>
        <p:spPr/>
        <p:txBody>
          <a:bodyPr/>
          <a:lstStyle/>
          <a:p>
            <a:fld id="{81D60167-4931-47E6-BA6A-407CBD079E47}" type="slidenum">
              <a:rPr lang="en-US" smtClean="0"/>
              <a:pPr/>
              <a:t>‹#›</a:t>
            </a:fld>
            <a:endParaRPr lang="en-US" dirty="0"/>
          </a:p>
        </p:txBody>
      </p:sp>
      <p:pic>
        <p:nvPicPr>
          <p:cNvPr id="9" name="Picture 8" descr="A picture containing person, indoor&#10;&#10;Description automatically generated">
            <a:extLst>
              <a:ext uri="{FF2B5EF4-FFF2-40B4-BE49-F238E27FC236}">
                <a16:creationId xmlns:a16="http://schemas.microsoft.com/office/drawing/2014/main" id="{D7FCB8C9-EE64-4A44-8C9B-AAF69F31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3072"/>
          <a:stretch/>
        </p:blipFill>
        <p:spPr>
          <a:xfrm>
            <a:off x="110316" y="672474"/>
            <a:ext cx="12081684" cy="5383873"/>
          </a:xfrm>
          <a:prstGeom prst="rect">
            <a:avLst/>
          </a:prstGeom>
        </p:spPr>
      </p:pic>
    </p:spTree>
    <p:extLst>
      <p:ext uri="{BB962C8B-B14F-4D97-AF65-F5344CB8AC3E}">
        <p14:creationId xmlns:p14="http://schemas.microsoft.com/office/powerpoint/2010/main" val="162814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D16790-3E1A-49A6-9DD5-B203FBB2DD10}"/>
              </a:ext>
            </a:extLst>
          </p:cNvPr>
          <p:cNvSpPr>
            <a:spLocks noGrp="1"/>
          </p:cNvSpPr>
          <p:nvPr>
            <p:ph type="sldNum" sz="quarter" idx="10"/>
          </p:nvPr>
        </p:nvSpPr>
        <p:spPr/>
        <p:txBody>
          <a:bodyPr/>
          <a:lstStyle/>
          <a:p>
            <a:fld id="{81D60167-4931-47E6-BA6A-407CBD079E47}" type="slidenum">
              <a:rPr lang="en-US" smtClean="0"/>
              <a:pPr/>
              <a:t>‹#›</a:t>
            </a:fld>
            <a:endParaRPr lang="en-US" dirty="0"/>
          </a:p>
        </p:txBody>
      </p:sp>
      <p:sp>
        <p:nvSpPr>
          <p:cNvPr id="3" name="TextBox 2">
            <a:extLst>
              <a:ext uri="{FF2B5EF4-FFF2-40B4-BE49-F238E27FC236}">
                <a16:creationId xmlns:a16="http://schemas.microsoft.com/office/drawing/2014/main" id="{368586E5-0776-4388-8C1C-C6257A35FFA3}"/>
              </a:ext>
            </a:extLst>
          </p:cNvPr>
          <p:cNvSpPr txBox="1"/>
          <p:nvPr userDrawn="1"/>
        </p:nvSpPr>
        <p:spPr>
          <a:xfrm>
            <a:off x="690112" y="6529039"/>
            <a:ext cx="4753155" cy="230832"/>
          </a:xfrm>
          <a:prstGeom prst="rect">
            <a:avLst/>
          </a:prstGeom>
          <a:noFill/>
        </p:spPr>
        <p:txBody>
          <a:bodyPr wrap="square" rtlCol="0">
            <a:spAutoFit/>
          </a:bodyPr>
          <a:lstStyle/>
          <a:p>
            <a:r>
              <a:rPr lang="en-US" sz="900" dirty="0">
                <a:solidFill>
                  <a:srgbClr val="303030">
                    <a:lumMod val="50000"/>
                    <a:lumOff val="50000"/>
                  </a:srgbClr>
                </a:solidFill>
                <a:latin typeface="Segoe UI Emoji" panose="020B0502040204020203" pitchFamily="34" charset="0"/>
                <a:ea typeface="Segoe UI Emoji" panose="020B0502040204020203" pitchFamily="34" charset="0"/>
                <a:cs typeface="Arial"/>
              </a:rPr>
              <a:t>|  </a:t>
            </a:r>
            <a:r>
              <a:rPr lang="en-US" sz="900" dirty="0">
                <a:solidFill>
                  <a:srgbClr val="303030">
                    <a:lumMod val="50000"/>
                    <a:lumOff val="50000"/>
                  </a:srgbClr>
                </a:solidFill>
                <a:latin typeface="Arial"/>
                <a:cs typeface="Arial"/>
              </a:rPr>
              <a:t> ©2024 Kaiser Foundation Health Plan, Inc. All Rights Reserved. </a:t>
            </a:r>
          </a:p>
        </p:txBody>
      </p:sp>
      <p:cxnSp>
        <p:nvCxnSpPr>
          <p:cNvPr id="5" name="Straight Connector 4">
            <a:extLst>
              <a:ext uri="{FF2B5EF4-FFF2-40B4-BE49-F238E27FC236}">
                <a16:creationId xmlns:a16="http://schemas.microsoft.com/office/drawing/2014/main" id="{75E70054-E546-4B5F-948A-607AB5614B78}"/>
              </a:ext>
            </a:extLst>
          </p:cNvPr>
          <p:cNvCxnSpPr>
            <a:cxnSpLocks/>
          </p:cNvCxnSpPr>
          <p:nvPr userDrawn="1"/>
        </p:nvCxnSpPr>
        <p:spPr>
          <a:xfrm>
            <a:off x="103517" y="623455"/>
            <a:ext cx="12088483"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D3CB12F-669A-4ADD-94DA-8C157A793B79}"/>
              </a:ext>
            </a:extLst>
          </p:cNvPr>
          <p:cNvSpPr txBox="1"/>
          <p:nvPr userDrawn="1"/>
        </p:nvSpPr>
        <p:spPr>
          <a:xfrm>
            <a:off x="9029803" y="338115"/>
            <a:ext cx="3006343"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rgbClr val="0078B3"/>
                </a:solidFill>
                <a:latin typeface="Arial"/>
                <a:cs typeface="Arial"/>
              </a:rPr>
              <a:t>TO TAKE CARE OF BUSINESS</a:t>
            </a:r>
          </a:p>
        </p:txBody>
      </p:sp>
      <p:sp>
        <p:nvSpPr>
          <p:cNvPr id="11" name="Text Placeholder 5">
            <a:extLst>
              <a:ext uri="{FF2B5EF4-FFF2-40B4-BE49-F238E27FC236}">
                <a16:creationId xmlns:a16="http://schemas.microsoft.com/office/drawing/2014/main" id="{F68E0484-B8CB-473B-B1CE-8FC9C9A8339B}"/>
              </a:ext>
            </a:extLst>
          </p:cNvPr>
          <p:cNvSpPr>
            <a:spLocks noGrp="1"/>
          </p:cNvSpPr>
          <p:nvPr>
            <p:ph type="body" sz="quarter" idx="13" hasCustomPrompt="1"/>
          </p:nvPr>
        </p:nvSpPr>
        <p:spPr>
          <a:xfrm>
            <a:off x="437041" y="402525"/>
            <a:ext cx="3879362" cy="265412"/>
          </a:xfrm>
        </p:spPr>
        <p:txBody>
          <a:bodyPr>
            <a:noAutofit/>
          </a:bodyPr>
          <a:lstStyle>
            <a:lvl1pPr marL="0" indent="0">
              <a:buNone/>
              <a:defRPr sz="1000" b="0" i="0" baseline="0">
                <a:solidFill>
                  <a:schemeClr val="bg1">
                    <a:lumMod val="50000"/>
                  </a:schemeClr>
                </a:solidFill>
                <a:latin typeface="Arial"/>
                <a:cs typeface="Arial"/>
              </a:defRPr>
            </a:lvl1pPr>
            <a:lvl2pPr marL="274320" indent="0">
              <a:buNone/>
              <a:defRPr sz="1000" b="1" i="0">
                <a:latin typeface="Arial"/>
                <a:cs typeface="Arial"/>
              </a:defRPr>
            </a:lvl2pPr>
            <a:lvl3pPr marL="548640" indent="0">
              <a:buNone/>
              <a:defRPr sz="1000" b="1" i="0">
                <a:latin typeface="Arial"/>
                <a:cs typeface="Arial"/>
              </a:defRPr>
            </a:lvl3pPr>
            <a:lvl4pPr marL="850392" indent="0">
              <a:buNone/>
              <a:defRPr sz="1000" b="1" i="0">
                <a:latin typeface="Arial"/>
                <a:cs typeface="Arial"/>
              </a:defRPr>
            </a:lvl4pPr>
            <a:lvl5pPr marL="1828800" indent="0">
              <a:buNone/>
              <a:defRPr sz="1000" b="1" i="0">
                <a:latin typeface="Arial"/>
                <a:cs typeface="Arial"/>
              </a:defRPr>
            </a:lvl5pPr>
          </a:lstStyle>
          <a:p>
            <a:pPr lvl="0"/>
            <a:r>
              <a:rPr lang="en-US" dirty="0"/>
              <a:t>MANAGING RETIREE HEALTH CARE COSTS</a:t>
            </a:r>
          </a:p>
        </p:txBody>
      </p:sp>
    </p:spTree>
    <p:extLst>
      <p:ext uri="{BB962C8B-B14F-4D97-AF65-F5344CB8AC3E}">
        <p14:creationId xmlns:p14="http://schemas.microsoft.com/office/powerpoint/2010/main" val="99086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grpSp>
        <p:nvGrpSpPr>
          <p:cNvPr id="26" name="object 12">
            <a:extLst>
              <a:ext uri="{FF2B5EF4-FFF2-40B4-BE49-F238E27FC236}">
                <a16:creationId xmlns:a16="http://schemas.microsoft.com/office/drawing/2014/main" id="{DB6AF5BD-C38B-4E32-BDE2-015001A697D9}"/>
              </a:ext>
            </a:extLst>
          </p:cNvPr>
          <p:cNvGrpSpPr/>
          <p:nvPr userDrawn="1"/>
        </p:nvGrpSpPr>
        <p:grpSpPr>
          <a:xfrm>
            <a:off x="0" y="0"/>
            <a:ext cx="109855" cy="6858000"/>
            <a:chOff x="0" y="0"/>
            <a:chExt cx="109855" cy="6858000"/>
          </a:xfrm>
        </p:grpSpPr>
        <p:sp>
          <p:nvSpPr>
            <p:cNvPr id="27" name="object 13">
              <a:extLst>
                <a:ext uri="{FF2B5EF4-FFF2-40B4-BE49-F238E27FC236}">
                  <a16:creationId xmlns:a16="http://schemas.microsoft.com/office/drawing/2014/main" id="{8804E56E-E68F-4049-8266-326011B13390}"/>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28" name="object 14">
              <a:extLst>
                <a:ext uri="{FF2B5EF4-FFF2-40B4-BE49-F238E27FC236}">
                  <a16:creationId xmlns:a16="http://schemas.microsoft.com/office/drawing/2014/main" id="{CD453777-0306-4DF1-AC7E-E2EFB6A657AE}"/>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
        <p:nvSpPr>
          <p:cNvPr id="11" name="Slide Number Placeholder 10">
            <a:extLst>
              <a:ext uri="{FF2B5EF4-FFF2-40B4-BE49-F238E27FC236}">
                <a16:creationId xmlns:a16="http://schemas.microsoft.com/office/drawing/2014/main" id="{09D54933-4DB8-4D86-A0C6-C005F913C316}"/>
              </a:ext>
            </a:extLst>
          </p:cNvPr>
          <p:cNvSpPr>
            <a:spLocks noGrp="1"/>
          </p:cNvSpPr>
          <p:nvPr>
            <p:ph type="sldNum" sz="quarter" idx="10"/>
          </p:nvPr>
        </p:nvSpPr>
        <p:spPr/>
        <p:txBody>
          <a:bodyPr/>
          <a:lstStyle/>
          <a:p>
            <a:fld id="{81D60167-4931-47E6-BA6A-407CBD079E47}" type="slidenum">
              <a:rPr lang="en-US" smtClean="0"/>
              <a:pPr/>
              <a:t>‹#›</a:t>
            </a:fld>
            <a:endParaRPr lang="en-US" dirty="0"/>
          </a:p>
        </p:txBody>
      </p:sp>
    </p:spTree>
    <p:extLst>
      <p:ext uri="{BB962C8B-B14F-4D97-AF65-F5344CB8AC3E}">
        <p14:creationId xmlns:p14="http://schemas.microsoft.com/office/powerpoint/2010/main" val="808836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grpSp>
        <p:nvGrpSpPr>
          <p:cNvPr id="26" name="object 12">
            <a:extLst>
              <a:ext uri="{FF2B5EF4-FFF2-40B4-BE49-F238E27FC236}">
                <a16:creationId xmlns:a16="http://schemas.microsoft.com/office/drawing/2014/main" id="{DB6AF5BD-C38B-4E32-BDE2-015001A697D9}"/>
              </a:ext>
            </a:extLst>
          </p:cNvPr>
          <p:cNvGrpSpPr/>
          <p:nvPr userDrawn="1"/>
        </p:nvGrpSpPr>
        <p:grpSpPr>
          <a:xfrm>
            <a:off x="0" y="0"/>
            <a:ext cx="109855" cy="6858000"/>
            <a:chOff x="0" y="0"/>
            <a:chExt cx="109855" cy="6858000"/>
          </a:xfrm>
        </p:grpSpPr>
        <p:sp>
          <p:nvSpPr>
            <p:cNvPr id="27" name="object 13">
              <a:extLst>
                <a:ext uri="{FF2B5EF4-FFF2-40B4-BE49-F238E27FC236}">
                  <a16:creationId xmlns:a16="http://schemas.microsoft.com/office/drawing/2014/main" id="{8804E56E-E68F-4049-8266-326011B13390}"/>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28" name="object 14">
              <a:extLst>
                <a:ext uri="{FF2B5EF4-FFF2-40B4-BE49-F238E27FC236}">
                  <a16:creationId xmlns:a16="http://schemas.microsoft.com/office/drawing/2014/main" id="{CD453777-0306-4DF1-AC7E-E2EFB6A657AE}"/>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
        <p:nvSpPr>
          <p:cNvPr id="11" name="Slide Number Placeholder 10">
            <a:extLst>
              <a:ext uri="{FF2B5EF4-FFF2-40B4-BE49-F238E27FC236}">
                <a16:creationId xmlns:a16="http://schemas.microsoft.com/office/drawing/2014/main" id="{09D54933-4DB8-4D86-A0C6-C005F913C316}"/>
              </a:ext>
            </a:extLst>
          </p:cNvPr>
          <p:cNvSpPr>
            <a:spLocks noGrp="1"/>
          </p:cNvSpPr>
          <p:nvPr>
            <p:ph type="sldNum" sz="quarter" idx="10"/>
          </p:nvPr>
        </p:nvSpPr>
        <p:spPr/>
        <p:txBody>
          <a:bodyPr/>
          <a:lstStyle/>
          <a:p>
            <a:fld id="{81D60167-4931-47E6-BA6A-407CBD079E47}" type="slidenum">
              <a:rPr lang="en-US" smtClean="0"/>
              <a:pPr/>
              <a:t>‹#›</a:t>
            </a:fld>
            <a:endParaRPr lang="en-US" dirty="0"/>
          </a:p>
        </p:txBody>
      </p:sp>
      <p:pic>
        <p:nvPicPr>
          <p:cNvPr id="9" name="Picture 8" descr="A picture containing person, indoor&#10;&#10;Description automatically generated">
            <a:extLst>
              <a:ext uri="{FF2B5EF4-FFF2-40B4-BE49-F238E27FC236}">
                <a16:creationId xmlns:a16="http://schemas.microsoft.com/office/drawing/2014/main" id="{D7FCB8C9-EE64-4A44-8C9B-AAF69F31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3072"/>
          <a:stretch/>
        </p:blipFill>
        <p:spPr>
          <a:xfrm>
            <a:off x="110316" y="672474"/>
            <a:ext cx="12081684" cy="5383873"/>
          </a:xfrm>
          <a:prstGeom prst="rect">
            <a:avLst/>
          </a:prstGeom>
        </p:spPr>
      </p:pic>
    </p:spTree>
    <p:extLst>
      <p:ext uri="{BB962C8B-B14F-4D97-AF65-F5344CB8AC3E}">
        <p14:creationId xmlns:p14="http://schemas.microsoft.com/office/powerpoint/2010/main" val="3647380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D16790-3E1A-49A6-9DD5-B203FBB2DD10}"/>
              </a:ext>
            </a:extLst>
          </p:cNvPr>
          <p:cNvSpPr>
            <a:spLocks noGrp="1"/>
          </p:cNvSpPr>
          <p:nvPr>
            <p:ph type="sldNum" sz="quarter" idx="10"/>
          </p:nvPr>
        </p:nvSpPr>
        <p:spPr/>
        <p:txBody>
          <a:bodyPr/>
          <a:lstStyle/>
          <a:p>
            <a:fld id="{81D60167-4931-47E6-BA6A-407CBD079E47}" type="slidenum">
              <a:rPr lang="en-US" smtClean="0"/>
              <a:pPr/>
              <a:t>‹#›</a:t>
            </a:fld>
            <a:endParaRPr lang="en-US" dirty="0"/>
          </a:p>
        </p:txBody>
      </p:sp>
      <p:sp>
        <p:nvSpPr>
          <p:cNvPr id="3" name="TextBox 2">
            <a:extLst>
              <a:ext uri="{FF2B5EF4-FFF2-40B4-BE49-F238E27FC236}">
                <a16:creationId xmlns:a16="http://schemas.microsoft.com/office/drawing/2014/main" id="{368586E5-0776-4388-8C1C-C6257A35FFA3}"/>
              </a:ext>
            </a:extLst>
          </p:cNvPr>
          <p:cNvSpPr txBox="1"/>
          <p:nvPr userDrawn="1"/>
        </p:nvSpPr>
        <p:spPr>
          <a:xfrm>
            <a:off x="690112" y="6529039"/>
            <a:ext cx="4753155" cy="230832"/>
          </a:xfrm>
          <a:prstGeom prst="rect">
            <a:avLst/>
          </a:prstGeom>
          <a:noFill/>
        </p:spPr>
        <p:txBody>
          <a:bodyPr wrap="square" rtlCol="0">
            <a:spAutoFit/>
          </a:bodyPr>
          <a:lstStyle/>
          <a:p>
            <a:r>
              <a:rPr lang="en-US" sz="900" dirty="0">
                <a:solidFill>
                  <a:srgbClr val="303030">
                    <a:lumMod val="50000"/>
                    <a:lumOff val="50000"/>
                  </a:srgbClr>
                </a:solidFill>
                <a:latin typeface="Arial"/>
                <a:cs typeface="Arial"/>
              </a:rPr>
              <a:t>July 23, 2024  </a:t>
            </a:r>
            <a:r>
              <a:rPr lang="en-US" sz="900" dirty="0">
                <a:solidFill>
                  <a:srgbClr val="303030">
                    <a:lumMod val="50000"/>
                    <a:lumOff val="50000"/>
                  </a:srgbClr>
                </a:solidFill>
                <a:latin typeface="Segoe UI Emoji" panose="020B0502040204020203" pitchFamily="34" charset="0"/>
                <a:ea typeface="Segoe UI Emoji" panose="020B0502040204020203" pitchFamily="34" charset="0"/>
                <a:cs typeface="Arial"/>
              </a:rPr>
              <a:t>|  </a:t>
            </a:r>
            <a:r>
              <a:rPr lang="en-US" sz="900" dirty="0">
                <a:solidFill>
                  <a:srgbClr val="303030">
                    <a:lumMod val="50000"/>
                    <a:lumOff val="50000"/>
                  </a:srgbClr>
                </a:solidFill>
                <a:latin typeface="Arial"/>
                <a:cs typeface="Arial"/>
              </a:rPr>
              <a:t> ©2024 Kaiser Foundation Health Plan, Inc. All Rights Reserved. </a:t>
            </a:r>
          </a:p>
        </p:txBody>
      </p:sp>
      <p:cxnSp>
        <p:nvCxnSpPr>
          <p:cNvPr id="5" name="Straight Connector 4">
            <a:extLst>
              <a:ext uri="{FF2B5EF4-FFF2-40B4-BE49-F238E27FC236}">
                <a16:creationId xmlns:a16="http://schemas.microsoft.com/office/drawing/2014/main" id="{75E70054-E546-4B5F-948A-607AB5614B78}"/>
              </a:ext>
            </a:extLst>
          </p:cNvPr>
          <p:cNvCxnSpPr>
            <a:cxnSpLocks/>
          </p:cNvCxnSpPr>
          <p:nvPr userDrawn="1"/>
        </p:nvCxnSpPr>
        <p:spPr>
          <a:xfrm>
            <a:off x="103517" y="623455"/>
            <a:ext cx="12088483"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D3CB12F-669A-4ADD-94DA-8C157A793B79}"/>
              </a:ext>
            </a:extLst>
          </p:cNvPr>
          <p:cNvSpPr txBox="1"/>
          <p:nvPr userDrawn="1"/>
        </p:nvSpPr>
        <p:spPr>
          <a:xfrm>
            <a:off x="9029803" y="338115"/>
            <a:ext cx="3006343" cy="246221"/>
          </a:xfrm>
          <a:prstGeom prst="rect">
            <a:avLst/>
          </a:prstGeom>
          <a:noFill/>
        </p:spPr>
        <p:txBody>
          <a:bodyPr wrap="square" rtlCol="0">
            <a:spAutoFit/>
          </a:bodyPr>
          <a:lstStyle/>
          <a:p>
            <a:pPr algn="r"/>
            <a:r>
              <a:rPr lang="en-US" sz="1000" b="1" dirty="0">
                <a:solidFill>
                  <a:schemeClr val="tx2"/>
                </a:solidFill>
                <a:latin typeface="Arial"/>
                <a:cs typeface="Arial"/>
              </a:rPr>
              <a:t>A BETTER WAY </a:t>
            </a:r>
            <a:r>
              <a:rPr lang="en-US" sz="1000" dirty="0">
                <a:solidFill>
                  <a:srgbClr val="0078B3"/>
                </a:solidFill>
                <a:latin typeface="Arial"/>
                <a:cs typeface="Arial"/>
              </a:rPr>
              <a:t>TO TAKE CARE OF BUSINESS</a:t>
            </a:r>
          </a:p>
        </p:txBody>
      </p:sp>
      <p:sp>
        <p:nvSpPr>
          <p:cNvPr id="11" name="Text Placeholder 5">
            <a:extLst>
              <a:ext uri="{FF2B5EF4-FFF2-40B4-BE49-F238E27FC236}">
                <a16:creationId xmlns:a16="http://schemas.microsoft.com/office/drawing/2014/main" id="{F68E0484-B8CB-473B-B1CE-8FC9C9A8339B}"/>
              </a:ext>
            </a:extLst>
          </p:cNvPr>
          <p:cNvSpPr>
            <a:spLocks noGrp="1"/>
          </p:cNvSpPr>
          <p:nvPr>
            <p:ph type="body" sz="quarter" idx="13" hasCustomPrompt="1"/>
          </p:nvPr>
        </p:nvSpPr>
        <p:spPr>
          <a:xfrm>
            <a:off x="437041" y="402525"/>
            <a:ext cx="3879362" cy="265412"/>
          </a:xfrm>
        </p:spPr>
        <p:txBody>
          <a:bodyPr>
            <a:noAutofit/>
          </a:bodyPr>
          <a:lstStyle>
            <a:lvl1pPr marL="0" indent="0">
              <a:buNone/>
              <a:defRPr sz="1000" b="0" i="0" baseline="0">
                <a:solidFill>
                  <a:schemeClr val="bg1">
                    <a:lumMod val="50000"/>
                  </a:schemeClr>
                </a:solidFill>
                <a:latin typeface="Arial"/>
                <a:cs typeface="Arial"/>
              </a:defRPr>
            </a:lvl1pPr>
            <a:lvl2pPr marL="274320" indent="0">
              <a:buNone/>
              <a:defRPr sz="1000" b="1" i="0">
                <a:latin typeface="Arial"/>
                <a:cs typeface="Arial"/>
              </a:defRPr>
            </a:lvl2pPr>
            <a:lvl3pPr marL="548640" indent="0">
              <a:buNone/>
              <a:defRPr sz="1000" b="1" i="0">
                <a:latin typeface="Arial"/>
                <a:cs typeface="Arial"/>
              </a:defRPr>
            </a:lvl3pPr>
            <a:lvl4pPr marL="850392" indent="0">
              <a:buNone/>
              <a:defRPr sz="1000" b="1" i="0">
                <a:latin typeface="Arial"/>
                <a:cs typeface="Arial"/>
              </a:defRPr>
            </a:lvl4pPr>
            <a:lvl5pPr marL="1828800" indent="0">
              <a:buNone/>
              <a:defRPr sz="1000" b="1" i="0">
                <a:latin typeface="Arial"/>
                <a:cs typeface="Arial"/>
              </a:defRPr>
            </a:lvl5pPr>
          </a:lstStyle>
          <a:p>
            <a:pPr lvl="0"/>
            <a:r>
              <a:rPr lang="en-US" dirty="0"/>
              <a:t>MANAGING RETIREE HEALTH CARE COSTS</a:t>
            </a:r>
          </a:p>
        </p:txBody>
      </p:sp>
    </p:spTree>
    <p:extLst>
      <p:ext uri="{BB962C8B-B14F-4D97-AF65-F5344CB8AC3E}">
        <p14:creationId xmlns:p14="http://schemas.microsoft.com/office/powerpoint/2010/main" val="98841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394430"/>
            <a:ext cx="12192000" cy="405882"/>
          </a:xfrm>
          <a:prstGeom prst="rect">
            <a:avLst/>
          </a:prstGeom>
          <a:noFill/>
          <a:ln w="0" cmpd="sng">
            <a:noFill/>
            <a:prstDash val="solid"/>
          </a:ln>
        </p:spPr>
        <p:txBody>
          <a:bodyPr vert="horz" lIns="0" tIns="1270" rIns="0" bIns="0" anchor="t"/>
          <a:lstStyle>
            <a:lvl1pPr marL="5806440" marR="0" indent="0" algn="l">
              <a:lnSpc>
                <a:spcPts val="1100"/>
              </a:lnSpc>
              <a:spcAft>
                <a:spcPts val="2005"/>
              </a:spcAft>
              <a:defRPr/>
            </a:lvl1pPr>
          </a:lstStyle>
          <a:p>
            <a:pPr marL="5806440" marR="0" indent="0" algn="l">
              <a:lnSpc>
                <a:spcPts val="1100"/>
              </a:lnSpc>
              <a:spcAft>
                <a:spcPts val="2005"/>
              </a:spcAft>
            </a:pPr>
            <a:r>
              <a:rPr lang="en-US" sz="1000" b="1" spc="0">
                <a:solidFill>
                  <a:srgbClr val="003B70"/>
                </a:solidFill>
                <a:latin typeface="Arial" panose="02020603050405020304" pitchFamily="2"/>
              </a:rPr>
              <a:t>A BETTER WAY</a:t>
            </a:r>
            <a:r>
              <a:rPr lang="en-US" sz="1000" spc="0">
                <a:solidFill>
                  <a:srgbClr val="006BA6"/>
                </a:solidFill>
                <a:latin typeface="Arial" panose="02020603050405020304" pitchFamily="2"/>
              </a:rPr>
              <a:t> TO TAKE CARE OF BUSINESS </a:t>
            </a:r>
          </a:p>
        </p:txBody>
      </p:sp>
      <p:sp>
        <p:nvSpPr>
          <p:cNvPr id="3" name="Text Placeholder 2"/>
          <p:cNvSpPr>
            <a:spLocks noGrp="1"/>
          </p:cNvSpPr>
          <p:nvPr>
            <p:ph type="body" idx="10"/>
          </p:nvPr>
        </p:nvSpPr>
        <p:spPr>
          <a:xfrm>
            <a:off x="0" y="800313"/>
            <a:ext cx="12192000" cy="4460881"/>
          </a:xfrm>
          <a:prstGeom prst="rect">
            <a:avLst/>
          </a:prstGeom>
          <a:solidFill>
            <a:srgbClr val="003B70"/>
          </a:solidFill>
          <a:ln w="0" cmpd="sng">
            <a:noFill/>
            <a:prstDash val="solid"/>
          </a:ln>
        </p:spPr>
        <p:txBody>
          <a:bodyPr vert="horz" lIns="0" tIns="1026160" rIns="0" bIns="0" anchor="t"/>
          <a:lstStyle>
            <a:lvl1pPr marL="0" marR="0" indent="0" algn="ctr">
              <a:lnSpc>
                <a:spcPts val="3400"/>
              </a:lnSpc>
              <a:spcBef>
                <a:spcPts val="1380"/>
              </a:spcBef>
              <a:spcAft>
                <a:spcPts val="13935"/>
              </a:spcAft>
              <a:defRPr/>
            </a:lvl1pPr>
          </a:lstStyle>
          <a:p>
            <a:pPr marL="0" marR="0" indent="0" algn="ctr">
              <a:lnSpc>
                <a:spcPts val="3400"/>
              </a:lnSpc>
              <a:spcAft>
                <a:spcPts val="0"/>
              </a:spcAft>
            </a:pPr>
            <a:r>
              <a:rPr lang="en-US" sz="3000" spc="0">
                <a:solidFill>
                  <a:srgbClr val="FFFFFF"/>
                </a:solidFill>
                <a:latin typeface="Arial" panose="02020603050405020304" pitchFamily="2"/>
              </a:rPr>
              <a:t>Workforce Health Engagement </a:t>
            </a:r>
          </a:p>
          <a:p>
            <a:pPr marL="0" marR="0" indent="0" algn="ctr">
              <a:lnSpc>
                <a:spcPts val="3400"/>
              </a:lnSpc>
              <a:spcBef>
                <a:spcPts val="1380"/>
              </a:spcBef>
              <a:spcAft>
                <a:spcPts val="0"/>
              </a:spcAft>
            </a:pPr>
            <a:r>
              <a:rPr lang="en-US" sz="3000" spc="0">
                <a:solidFill>
                  <a:srgbClr val="FFFFFF"/>
                </a:solidFill>
                <a:latin typeface="Arial" panose="02020603050405020304" pitchFamily="2"/>
              </a:rPr>
              <a:t>&amp; </a:t>
            </a:r>
          </a:p>
          <a:p>
            <a:pPr marL="0" marR="0" indent="0" algn="ctr">
              <a:lnSpc>
                <a:spcPts val="3400"/>
              </a:lnSpc>
              <a:spcBef>
                <a:spcPts val="1380"/>
              </a:spcBef>
              <a:spcAft>
                <a:spcPts val="13935"/>
              </a:spcAft>
            </a:pPr>
            <a:r>
              <a:rPr lang="en-US" sz="3000" spc="-15">
                <a:solidFill>
                  <a:srgbClr val="FFFFFF"/>
                </a:solidFill>
                <a:latin typeface="Arial" panose="02020603050405020304" pitchFamily="2"/>
              </a:rPr>
              <a:t>Program Outcomes </a:t>
            </a:r>
          </a:p>
        </p:txBody>
      </p:sp>
    </p:spTree>
    <p:extLst>
      <p:ext uri="{BB962C8B-B14F-4D97-AF65-F5344CB8AC3E}">
        <p14:creationId xmlns:p14="http://schemas.microsoft.com/office/powerpoint/2010/main" val="742561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BFEC4A-FEC6-442C-BF9B-1E36C33C0ED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8562" y="6251735"/>
            <a:ext cx="2304288" cy="256032"/>
          </a:xfrm>
          <a:prstGeom prst="rect">
            <a:avLst/>
          </a:prstGeom>
        </p:spPr>
      </p:pic>
      <p:sp>
        <p:nvSpPr>
          <p:cNvPr id="2" name="Holder 2"/>
          <p:cNvSpPr>
            <a:spLocks noGrp="1"/>
          </p:cNvSpPr>
          <p:nvPr>
            <p:ph type="title"/>
          </p:nvPr>
        </p:nvSpPr>
        <p:spPr>
          <a:xfrm>
            <a:off x="742950" y="811894"/>
            <a:ext cx="10119055" cy="817880"/>
          </a:xfrm>
          <a:prstGeom prst="rect">
            <a:avLst/>
          </a:prstGeom>
        </p:spPr>
        <p:txBody>
          <a:bodyPr wrap="square" lIns="0" tIns="0" rIns="0" bIns="0">
            <a:spAutoFit/>
          </a:bodyPr>
          <a:lstStyle>
            <a:lvl1pPr>
              <a:defRPr sz="2600" b="0" i="0">
                <a:solidFill>
                  <a:srgbClr val="0078B3"/>
                </a:solidFill>
                <a:latin typeface="Arial"/>
                <a:cs typeface="Arial"/>
              </a:defRPr>
            </a:lvl1pPr>
          </a:lstStyle>
          <a:p>
            <a:endParaRPr dirty="0"/>
          </a:p>
        </p:txBody>
      </p:sp>
      <p:sp>
        <p:nvSpPr>
          <p:cNvPr id="3" name="Holder 3"/>
          <p:cNvSpPr>
            <a:spLocks noGrp="1"/>
          </p:cNvSpPr>
          <p:nvPr>
            <p:ph type="body" idx="1"/>
          </p:nvPr>
        </p:nvSpPr>
        <p:spPr>
          <a:xfrm>
            <a:off x="742950" y="1386953"/>
            <a:ext cx="10536555" cy="4556760"/>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336712" y="6584695"/>
            <a:ext cx="200659" cy="119520"/>
          </a:xfrm>
          <a:prstGeom prst="rect">
            <a:avLst/>
          </a:prstGeom>
        </p:spPr>
        <p:txBody>
          <a:bodyPr wrap="square" lIns="0" tIns="0" rIns="0" bIns="0">
            <a:spAutoFit/>
          </a:bodyPr>
          <a:lstStyle>
            <a:lvl1pPr marL="38100" algn="l" defTabSz="914400" rtl="0" eaLnBrk="1" latinLnBrk="0" hangingPunct="1">
              <a:lnSpc>
                <a:spcPts val="1030"/>
              </a:lnSpc>
              <a:defRPr lang="en-US" sz="800" b="1" i="0" kern="1200" smtClean="0">
                <a:solidFill>
                  <a:srgbClr val="414042"/>
                </a:solidFill>
                <a:latin typeface="Arial" panose="020B0604020202020204" pitchFamily="34" charset="0"/>
                <a:ea typeface="+mn-ea"/>
                <a:cs typeface="Arial" panose="020B0604020202020204" pitchFamily="34" charset="0"/>
              </a:defRPr>
            </a:lvl1pPr>
          </a:lstStyle>
          <a:p>
            <a:fld id="{81D60167-4931-47E6-BA6A-407CBD079E47}" type="slidenum">
              <a:rPr lang="en-US" smtClean="0"/>
              <a:pPr/>
              <a:t>‹#›</a:t>
            </a:fld>
            <a:endParaRPr lang="en-US" dirty="0"/>
          </a:p>
        </p:txBody>
      </p:sp>
      <p:grpSp>
        <p:nvGrpSpPr>
          <p:cNvPr id="8" name="object 12">
            <a:extLst>
              <a:ext uri="{FF2B5EF4-FFF2-40B4-BE49-F238E27FC236}">
                <a16:creationId xmlns:a16="http://schemas.microsoft.com/office/drawing/2014/main" id="{B27BA21C-5CD3-4414-8A94-CF3EE7F97D5F}"/>
              </a:ext>
            </a:extLst>
          </p:cNvPr>
          <p:cNvGrpSpPr/>
          <p:nvPr userDrawn="1"/>
        </p:nvGrpSpPr>
        <p:grpSpPr>
          <a:xfrm>
            <a:off x="0" y="0"/>
            <a:ext cx="109855" cy="6858000"/>
            <a:chOff x="0" y="0"/>
            <a:chExt cx="109855" cy="6858000"/>
          </a:xfrm>
        </p:grpSpPr>
        <p:sp>
          <p:nvSpPr>
            <p:cNvPr id="9" name="object 13">
              <a:extLst>
                <a:ext uri="{FF2B5EF4-FFF2-40B4-BE49-F238E27FC236}">
                  <a16:creationId xmlns:a16="http://schemas.microsoft.com/office/drawing/2014/main" id="{F4ADAB21-E09D-4B66-A4B2-994E42D3B6CA}"/>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a:p>
          </p:txBody>
        </p:sp>
        <p:sp>
          <p:nvSpPr>
            <p:cNvPr id="10" name="object 14">
              <a:extLst>
                <a:ext uri="{FF2B5EF4-FFF2-40B4-BE49-F238E27FC236}">
                  <a16:creationId xmlns:a16="http://schemas.microsoft.com/office/drawing/2014/main" id="{C591CB66-F4F0-4FEC-8FEF-566090DD6C77}"/>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a:p>
          </p:txBody>
        </p:sp>
      </p:grpSp>
    </p:spTree>
  </p:cSld>
  <p:clrMap bg1="lt1" tx1="dk1" bg2="lt2" tx2="dk2" accent1="accent1" accent2="accent2" accent3="accent3" accent4="accent4" accent5="accent5" accent6="accent6" hlink="hlink" folHlink="folHlink"/>
  <p:sldLayoutIdLst>
    <p:sldLayoutId id="2147483662" r:id="rId1"/>
    <p:sldLayoutId id="2147483665" r:id="rId2"/>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BFEC4A-FEC6-442C-BF9B-1E36C33C0ED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3453" y="6448183"/>
            <a:ext cx="2304288" cy="256032"/>
          </a:xfrm>
          <a:prstGeom prst="rect">
            <a:avLst/>
          </a:prstGeom>
        </p:spPr>
      </p:pic>
      <p:sp>
        <p:nvSpPr>
          <p:cNvPr id="2" name="Holder 2"/>
          <p:cNvSpPr>
            <a:spLocks noGrp="1"/>
          </p:cNvSpPr>
          <p:nvPr>
            <p:ph type="title"/>
          </p:nvPr>
        </p:nvSpPr>
        <p:spPr>
          <a:xfrm>
            <a:off x="742950" y="811894"/>
            <a:ext cx="10119055" cy="817880"/>
          </a:xfrm>
          <a:prstGeom prst="rect">
            <a:avLst/>
          </a:prstGeom>
        </p:spPr>
        <p:txBody>
          <a:bodyPr wrap="square" lIns="0" tIns="0" rIns="0" bIns="0">
            <a:spAutoFit/>
          </a:bodyPr>
          <a:lstStyle>
            <a:lvl1pPr>
              <a:defRPr sz="2600" b="0" i="0">
                <a:solidFill>
                  <a:srgbClr val="0078B3"/>
                </a:solidFill>
                <a:latin typeface="Arial"/>
                <a:cs typeface="Arial"/>
              </a:defRPr>
            </a:lvl1pPr>
          </a:lstStyle>
          <a:p>
            <a:endParaRPr dirty="0"/>
          </a:p>
        </p:txBody>
      </p:sp>
      <p:sp>
        <p:nvSpPr>
          <p:cNvPr id="3" name="Holder 3"/>
          <p:cNvSpPr>
            <a:spLocks noGrp="1"/>
          </p:cNvSpPr>
          <p:nvPr>
            <p:ph type="body" idx="1"/>
          </p:nvPr>
        </p:nvSpPr>
        <p:spPr>
          <a:xfrm>
            <a:off x="742950" y="1386953"/>
            <a:ext cx="10536555" cy="4556760"/>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336712" y="6584695"/>
            <a:ext cx="200659" cy="119520"/>
          </a:xfrm>
          <a:prstGeom prst="rect">
            <a:avLst/>
          </a:prstGeom>
        </p:spPr>
        <p:txBody>
          <a:bodyPr wrap="square" lIns="0" tIns="0" rIns="0" bIns="0">
            <a:spAutoFit/>
          </a:bodyPr>
          <a:lstStyle>
            <a:lvl1pPr marL="38100" algn="l" defTabSz="914400" rtl="0" eaLnBrk="1" latinLnBrk="0" hangingPunct="1">
              <a:lnSpc>
                <a:spcPts val="1030"/>
              </a:lnSpc>
              <a:defRPr lang="en-US" sz="800" b="1" i="0" kern="1200" smtClean="0">
                <a:solidFill>
                  <a:srgbClr val="414042"/>
                </a:solidFill>
                <a:latin typeface="Arial" panose="020B0604020202020204" pitchFamily="34" charset="0"/>
                <a:ea typeface="+mn-ea"/>
                <a:cs typeface="Arial" panose="020B0604020202020204" pitchFamily="34" charset="0"/>
              </a:defRPr>
            </a:lvl1pPr>
          </a:lstStyle>
          <a:p>
            <a:fld id="{81D60167-4931-47E6-BA6A-407CBD079E47}" type="slidenum">
              <a:rPr lang="en-US" smtClean="0"/>
              <a:pPr/>
              <a:t>‹#›</a:t>
            </a:fld>
            <a:endParaRPr lang="en-US" dirty="0"/>
          </a:p>
        </p:txBody>
      </p:sp>
      <p:grpSp>
        <p:nvGrpSpPr>
          <p:cNvPr id="8" name="object 12">
            <a:extLst>
              <a:ext uri="{FF2B5EF4-FFF2-40B4-BE49-F238E27FC236}">
                <a16:creationId xmlns:a16="http://schemas.microsoft.com/office/drawing/2014/main" id="{B27BA21C-5CD3-4414-8A94-CF3EE7F97D5F}"/>
              </a:ext>
            </a:extLst>
          </p:cNvPr>
          <p:cNvGrpSpPr/>
          <p:nvPr userDrawn="1"/>
        </p:nvGrpSpPr>
        <p:grpSpPr>
          <a:xfrm>
            <a:off x="0" y="0"/>
            <a:ext cx="109855" cy="6858000"/>
            <a:chOff x="0" y="0"/>
            <a:chExt cx="109855" cy="6858000"/>
          </a:xfrm>
        </p:grpSpPr>
        <p:sp>
          <p:nvSpPr>
            <p:cNvPr id="9" name="object 13">
              <a:extLst>
                <a:ext uri="{FF2B5EF4-FFF2-40B4-BE49-F238E27FC236}">
                  <a16:creationId xmlns:a16="http://schemas.microsoft.com/office/drawing/2014/main" id="{F4ADAB21-E09D-4B66-A4B2-994E42D3B6CA}"/>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10" name="object 14">
              <a:extLst>
                <a:ext uri="{FF2B5EF4-FFF2-40B4-BE49-F238E27FC236}">
                  <a16:creationId xmlns:a16="http://schemas.microsoft.com/office/drawing/2014/main" id="{C591CB66-F4F0-4FEC-8FEF-566090DD6C77}"/>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Tree>
    <p:extLst>
      <p:ext uri="{BB962C8B-B14F-4D97-AF65-F5344CB8AC3E}">
        <p14:creationId xmlns:p14="http://schemas.microsoft.com/office/powerpoint/2010/main" val="3260771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BFEC4A-FEC6-442C-BF9B-1E36C33C0ED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3453" y="6448183"/>
            <a:ext cx="2304288" cy="256032"/>
          </a:xfrm>
          <a:prstGeom prst="rect">
            <a:avLst/>
          </a:prstGeom>
        </p:spPr>
      </p:pic>
      <p:sp>
        <p:nvSpPr>
          <p:cNvPr id="2" name="Holder 2"/>
          <p:cNvSpPr>
            <a:spLocks noGrp="1"/>
          </p:cNvSpPr>
          <p:nvPr>
            <p:ph type="title"/>
          </p:nvPr>
        </p:nvSpPr>
        <p:spPr>
          <a:xfrm>
            <a:off x="742950" y="811894"/>
            <a:ext cx="10119055" cy="817880"/>
          </a:xfrm>
          <a:prstGeom prst="rect">
            <a:avLst/>
          </a:prstGeom>
        </p:spPr>
        <p:txBody>
          <a:bodyPr wrap="square" lIns="0" tIns="0" rIns="0" bIns="0">
            <a:spAutoFit/>
          </a:bodyPr>
          <a:lstStyle>
            <a:lvl1pPr>
              <a:defRPr sz="2600" b="0" i="0">
                <a:solidFill>
                  <a:srgbClr val="0078B3"/>
                </a:solidFill>
                <a:latin typeface="Arial"/>
                <a:cs typeface="Arial"/>
              </a:defRPr>
            </a:lvl1pPr>
          </a:lstStyle>
          <a:p>
            <a:endParaRPr dirty="0"/>
          </a:p>
        </p:txBody>
      </p:sp>
      <p:sp>
        <p:nvSpPr>
          <p:cNvPr id="3" name="Holder 3"/>
          <p:cNvSpPr>
            <a:spLocks noGrp="1"/>
          </p:cNvSpPr>
          <p:nvPr>
            <p:ph type="body" idx="1"/>
          </p:nvPr>
        </p:nvSpPr>
        <p:spPr>
          <a:xfrm>
            <a:off x="742950" y="1386953"/>
            <a:ext cx="10536555" cy="4556760"/>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336712" y="6584695"/>
            <a:ext cx="200659" cy="119520"/>
          </a:xfrm>
          <a:prstGeom prst="rect">
            <a:avLst/>
          </a:prstGeom>
        </p:spPr>
        <p:txBody>
          <a:bodyPr wrap="square" lIns="0" tIns="0" rIns="0" bIns="0">
            <a:spAutoFit/>
          </a:bodyPr>
          <a:lstStyle>
            <a:lvl1pPr marL="38100" algn="l" defTabSz="914400" rtl="0" eaLnBrk="1" latinLnBrk="0" hangingPunct="1">
              <a:lnSpc>
                <a:spcPts val="1030"/>
              </a:lnSpc>
              <a:defRPr lang="en-US" sz="800" b="1" i="0" kern="1200" smtClean="0">
                <a:solidFill>
                  <a:srgbClr val="414042"/>
                </a:solidFill>
                <a:latin typeface="Arial" panose="020B0604020202020204" pitchFamily="34" charset="0"/>
                <a:ea typeface="+mn-ea"/>
                <a:cs typeface="Arial" panose="020B0604020202020204" pitchFamily="34" charset="0"/>
              </a:defRPr>
            </a:lvl1pPr>
          </a:lstStyle>
          <a:p>
            <a:fld id="{81D60167-4931-47E6-BA6A-407CBD079E47}" type="slidenum">
              <a:rPr lang="en-US" smtClean="0"/>
              <a:pPr/>
              <a:t>‹#›</a:t>
            </a:fld>
            <a:endParaRPr lang="en-US" dirty="0"/>
          </a:p>
        </p:txBody>
      </p:sp>
      <p:grpSp>
        <p:nvGrpSpPr>
          <p:cNvPr id="8" name="object 12">
            <a:extLst>
              <a:ext uri="{FF2B5EF4-FFF2-40B4-BE49-F238E27FC236}">
                <a16:creationId xmlns:a16="http://schemas.microsoft.com/office/drawing/2014/main" id="{B27BA21C-5CD3-4414-8A94-CF3EE7F97D5F}"/>
              </a:ext>
            </a:extLst>
          </p:cNvPr>
          <p:cNvGrpSpPr/>
          <p:nvPr userDrawn="1"/>
        </p:nvGrpSpPr>
        <p:grpSpPr>
          <a:xfrm>
            <a:off x="0" y="0"/>
            <a:ext cx="109855" cy="6858000"/>
            <a:chOff x="0" y="0"/>
            <a:chExt cx="109855" cy="6858000"/>
          </a:xfrm>
        </p:grpSpPr>
        <p:sp>
          <p:nvSpPr>
            <p:cNvPr id="9" name="object 13">
              <a:extLst>
                <a:ext uri="{FF2B5EF4-FFF2-40B4-BE49-F238E27FC236}">
                  <a16:creationId xmlns:a16="http://schemas.microsoft.com/office/drawing/2014/main" id="{F4ADAB21-E09D-4B66-A4B2-994E42D3B6CA}"/>
                </a:ext>
              </a:extLst>
            </p:cNvPr>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10" name="object 14">
              <a:extLst>
                <a:ext uri="{FF2B5EF4-FFF2-40B4-BE49-F238E27FC236}">
                  <a16:creationId xmlns:a16="http://schemas.microsoft.com/office/drawing/2014/main" id="{C591CB66-F4F0-4FEC-8FEF-566090DD6C77}"/>
                </a:ext>
              </a:extLst>
            </p:cNvPr>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Tree>
    <p:extLst>
      <p:ext uri="{BB962C8B-B14F-4D97-AF65-F5344CB8AC3E}">
        <p14:creationId xmlns:p14="http://schemas.microsoft.com/office/powerpoint/2010/main" val="27688256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82631"/>
            <a:ext cx="10972800" cy="57808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3072" y="139903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8" name="Group 5"/>
          <p:cNvGrpSpPr>
            <a:grpSpLocks/>
          </p:cNvGrpSpPr>
          <p:nvPr userDrawn="1"/>
        </p:nvGrpSpPr>
        <p:grpSpPr bwMode="auto">
          <a:xfrm>
            <a:off x="8892118" y="6400800"/>
            <a:ext cx="2652183" cy="223838"/>
            <a:chOff x="2205" y="2084"/>
            <a:chExt cx="1349" cy="152"/>
          </a:xfrm>
        </p:grpSpPr>
        <p:sp>
          <p:nvSpPr>
            <p:cNvPr id="9" name="Freeform 6"/>
            <p:cNvSpPr>
              <a:spLocks/>
            </p:cNvSpPr>
            <p:nvPr/>
          </p:nvSpPr>
          <p:spPr bwMode="black">
            <a:xfrm>
              <a:off x="2295" y="2127"/>
              <a:ext cx="20" cy="71"/>
            </a:xfrm>
            <a:custGeom>
              <a:avLst/>
              <a:gdLst>
                <a:gd name="T0" fmla="*/ 14409 w 9"/>
                <a:gd name="T1" fmla="*/ 4890 h 30"/>
                <a:gd name="T2" fmla="*/ 8242 w 9"/>
                <a:gd name="T3" fmla="*/ 0 h 30"/>
                <a:gd name="T4" fmla="*/ 0 w 9"/>
                <a:gd name="T5" fmla="*/ 165484 h 30"/>
                <a:gd name="T6" fmla="*/ 30331 w 9"/>
                <a:gd name="T7" fmla="*/ 49009 h 30"/>
                <a:gd name="T8" fmla="*/ 14409 w 9"/>
                <a:gd name="T9" fmla="*/ 489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0">
                  <a:moveTo>
                    <a:pt x="4" y="1"/>
                  </a:moveTo>
                  <a:cubicBezTo>
                    <a:pt x="4" y="1"/>
                    <a:pt x="3" y="0"/>
                    <a:pt x="2" y="0"/>
                  </a:cubicBezTo>
                  <a:cubicBezTo>
                    <a:pt x="0" y="30"/>
                    <a:pt x="0" y="30"/>
                    <a:pt x="0" y="30"/>
                  </a:cubicBezTo>
                  <a:cubicBezTo>
                    <a:pt x="8" y="9"/>
                    <a:pt x="8" y="9"/>
                    <a:pt x="8" y="9"/>
                  </a:cubicBezTo>
                  <a:cubicBezTo>
                    <a:pt x="9" y="6"/>
                    <a:pt x="7" y="3"/>
                    <a:pt x="4" y="1"/>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0" name="Freeform 7"/>
            <p:cNvSpPr>
              <a:spLocks/>
            </p:cNvSpPr>
            <p:nvPr/>
          </p:nvSpPr>
          <p:spPr bwMode="black">
            <a:xfrm>
              <a:off x="2276" y="2122"/>
              <a:ext cx="20" cy="77"/>
            </a:xfrm>
            <a:custGeom>
              <a:avLst/>
              <a:gdLst>
                <a:gd name="T0" fmla="*/ 0 w 9"/>
                <a:gd name="T1" fmla="*/ 5558 h 32"/>
                <a:gd name="T2" fmla="*/ 14409 w 9"/>
                <a:gd name="T3" fmla="*/ 195611 h 32"/>
                <a:gd name="T4" fmla="*/ 33660 w 9"/>
                <a:gd name="T5" fmla="*/ 5558 h 32"/>
                <a:gd name="T6" fmla="*/ 0 w 9"/>
                <a:gd name="T7" fmla="*/ 5558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2">
                  <a:moveTo>
                    <a:pt x="0" y="1"/>
                  </a:moveTo>
                  <a:cubicBezTo>
                    <a:pt x="4" y="32"/>
                    <a:pt x="4" y="32"/>
                    <a:pt x="4" y="32"/>
                  </a:cubicBezTo>
                  <a:cubicBezTo>
                    <a:pt x="9" y="1"/>
                    <a:pt x="9" y="1"/>
                    <a:pt x="9" y="1"/>
                  </a:cubicBezTo>
                  <a:cubicBezTo>
                    <a:pt x="6" y="1"/>
                    <a:pt x="3" y="0"/>
                    <a:pt x="0" y="1"/>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1" name="Freeform 8"/>
            <p:cNvSpPr>
              <a:spLocks/>
            </p:cNvSpPr>
            <p:nvPr/>
          </p:nvSpPr>
          <p:spPr bwMode="black">
            <a:xfrm>
              <a:off x="2257" y="2127"/>
              <a:ext cx="22" cy="71"/>
            </a:xfrm>
            <a:custGeom>
              <a:avLst/>
              <a:gdLst>
                <a:gd name="T0" fmla="*/ 23208 w 9"/>
                <a:gd name="T1" fmla="*/ 4890 h 30"/>
                <a:gd name="T2" fmla="*/ 5683 w 9"/>
                <a:gd name="T3" fmla="*/ 49009 h 30"/>
                <a:gd name="T4" fmla="*/ 54203 w 9"/>
                <a:gd name="T5" fmla="*/ 165484 h 30"/>
                <a:gd name="T6" fmla="*/ 40913 w 9"/>
                <a:gd name="T7" fmla="*/ 0 h 30"/>
                <a:gd name="T8" fmla="*/ 23208 w 9"/>
                <a:gd name="T9" fmla="*/ 489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0">
                  <a:moveTo>
                    <a:pt x="4" y="1"/>
                  </a:moveTo>
                  <a:cubicBezTo>
                    <a:pt x="2" y="3"/>
                    <a:pt x="0" y="6"/>
                    <a:pt x="1" y="9"/>
                  </a:cubicBezTo>
                  <a:cubicBezTo>
                    <a:pt x="9" y="30"/>
                    <a:pt x="9" y="30"/>
                    <a:pt x="9" y="30"/>
                  </a:cubicBezTo>
                  <a:cubicBezTo>
                    <a:pt x="7" y="0"/>
                    <a:pt x="7" y="0"/>
                    <a:pt x="7" y="0"/>
                  </a:cubicBezTo>
                  <a:cubicBezTo>
                    <a:pt x="6" y="0"/>
                    <a:pt x="5" y="1"/>
                    <a:pt x="4" y="1"/>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2" name="Freeform 9"/>
            <p:cNvSpPr>
              <a:spLocks/>
            </p:cNvSpPr>
            <p:nvPr/>
          </p:nvSpPr>
          <p:spPr bwMode="black">
            <a:xfrm>
              <a:off x="2231" y="2136"/>
              <a:ext cx="37" cy="65"/>
            </a:xfrm>
            <a:custGeom>
              <a:avLst/>
              <a:gdLst>
                <a:gd name="T0" fmla="*/ 0 w 15"/>
                <a:gd name="T1" fmla="*/ 0 h 27"/>
                <a:gd name="T2" fmla="*/ 108284 w 15"/>
                <a:gd name="T3" fmla="*/ 163506 h 27"/>
                <a:gd name="T4" fmla="*/ 66861 w 15"/>
                <a:gd name="T5" fmla="*/ 22813 h 27"/>
                <a:gd name="T6" fmla="*/ 0 w 1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7">
                  <a:moveTo>
                    <a:pt x="0" y="0"/>
                  </a:moveTo>
                  <a:cubicBezTo>
                    <a:pt x="5" y="9"/>
                    <a:pt x="10" y="18"/>
                    <a:pt x="15" y="27"/>
                  </a:cubicBezTo>
                  <a:cubicBezTo>
                    <a:pt x="14" y="19"/>
                    <a:pt x="12" y="7"/>
                    <a:pt x="9" y="4"/>
                  </a:cubicBezTo>
                  <a:cubicBezTo>
                    <a:pt x="6" y="0"/>
                    <a:pt x="0" y="0"/>
                    <a:pt x="0" y="0"/>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3" name="Freeform 10"/>
            <p:cNvSpPr>
              <a:spLocks/>
            </p:cNvSpPr>
            <p:nvPr/>
          </p:nvSpPr>
          <p:spPr bwMode="black">
            <a:xfrm>
              <a:off x="2210" y="2136"/>
              <a:ext cx="50" cy="67"/>
            </a:xfrm>
            <a:custGeom>
              <a:avLst/>
              <a:gdLst>
                <a:gd name="T0" fmla="*/ 0 w 21"/>
                <a:gd name="T1" fmla="*/ 30976 h 28"/>
                <a:gd name="T2" fmla="*/ 122800 w 21"/>
                <a:gd name="T3" fmla="*/ 171963 h 28"/>
                <a:gd name="T4" fmla="*/ 46429 w 21"/>
                <a:gd name="T5" fmla="*/ 0 h 28"/>
                <a:gd name="T6" fmla="*/ 0 w 21"/>
                <a:gd name="T7" fmla="*/ 3097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8">
                  <a:moveTo>
                    <a:pt x="0" y="5"/>
                  </a:moveTo>
                  <a:cubicBezTo>
                    <a:pt x="21" y="28"/>
                    <a:pt x="21" y="28"/>
                    <a:pt x="21" y="28"/>
                  </a:cubicBezTo>
                  <a:cubicBezTo>
                    <a:pt x="8" y="0"/>
                    <a:pt x="8" y="0"/>
                    <a:pt x="8" y="0"/>
                  </a:cubicBezTo>
                  <a:cubicBezTo>
                    <a:pt x="5" y="0"/>
                    <a:pt x="2" y="2"/>
                    <a:pt x="0" y="5"/>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4" name="Freeform 11"/>
            <p:cNvSpPr>
              <a:spLocks/>
            </p:cNvSpPr>
            <p:nvPr/>
          </p:nvSpPr>
          <p:spPr bwMode="black">
            <a:xfrm>
              <a:off x="2304" y="2148"/>
              <a:ext cx="31" cy="53"/>
            </a:xfrm>
            <a:custGeom>
              <a:avLst/>
              <a:gdLst>
                <a:gd name="T0" fmla="*/ 18049 w 13"/>
                <a:gd name="T1" fmla="*/ 35305 h 22"/>
                <a:gd name="T2" fmla="*/ 0 w 13"/>
                <a:gd name="T3" fmla="*/ 131929 h 22"/>
                <a:gd name="T4" fmla="*/ 77250 w 13"/>
                <a:gd name="T5" fmla="*/ 0 h 22"/>
                <a:gd name="T6" fmla="*/ 18049 w 13"/>
                <a:gd name="T7" fmla="*/ 3530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2">
                  <a:moveTo>
                    <a:pt x="3" y="6"/>
                  </a:moveTo>
                  <a:cubicBezTo>
                    <a:pt x="0" y="22"/>
                    <a:pt x="0" y="22"/>
                    <a:pt x="0" y="22"/>
                  </a:cubicBezTo>
                  <a:cubicBezTo>
                    <a:pt x="4" y="15"/>
                    <a:pt x="9" y="7"/>
                    <a:pt x="13" y="0"/>
                  </a:cubicBezTo>
                  <a:cubicBezTo>
                    <a:pt x="9" y="0"/>
                    <a:pt x="5" y="1"/>
                    <a:pt x="3" y="6"/>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5" name="Freeform 12"/>
            <p:cNvSpPr>
              <a:spLocks/>
            </p:cNvSpPr>
            <p:nvPr/>
          </p:nvSpPr>
          <p:spPr bwMode="black">
            <a:xfrm>
              <a:off x="2312" y="2148"/>
              <a:ext cx="44" cy="57"/>
            </a:xfrm>
            <a:custGeom>
              <a:avLst/>
              <a:gdLst>
                <a:gd name="T0" fmla="*/ 47826 w 19"/>
                <a:gd name="T1" fmla="*/ 0 h 24"/>
                <a:gd name="T2" fmla="*/ 0 w 19"/>
                <a:gd name="T3" fmla="*/ 136779 h 24"/>
                <a:gd name="T4" fmla="*/ 84390 w 19"/>
                <a:gd name="T5" fmla="*/ 17081 h 24"/>
                <a:gd name="T6" fmla="*/ 47826 w 19"/>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4">
                  <a:moveTo>
                    <a:pt x="11" y="0"/>
                  </a:moveTo>
                  <a:cubicBezTo>
                    <a:pt x="0" y="24"/>
                    <a:pt x="0" y="24"/>
                    <a:pt x="0" y="24"/>
                  </a:cubicBezTo>
                  <a:cubicBezTo>
                    <a:pt x="19" y="3"/>
                    <a:pt x="19" y="3"/>
                    <a:pt x="19" y="3"/>
                  </a:cubicBezTo>
                  <a:cubicBezTo>
                    <a:pt x="17" y="1"/>
                    <a:pt x="14" y="0"/>
                    <a:pt x="11" y="0"/>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6" name="Freeform 13"/>
            <p:cNvSpPr>
              <a:spLocks/>
            </p:cNvSpPr>
            <p:nvPr/>
          </p:nvSpPr>
          <p:spPr bwMode="black">
            <a:xfrm>
              <a:off x="2205" y="2148"/>
              <a:ext cx="47" cy="63"/>
            </a:xfrm>
            <a:custGeom>
              <a:avLst/>
              <a:gdLst>
                <a:gd name="T0" fmla="*/ 0 w 20"/>
                <a:gd name="T1" fmla="*/ 64560 h 26"/>
                <a:gd name="T2" fmla="*/ 102563 w 20"/>
                <a:gd name="T3" fmla="*/ 167742 h 26"/>
                <a:gd name="T4" fmla="*/ 11094 w 20"/>
                <a:gd name="T5" fmla="*/ 0 h 26"/>
                <a:gd name="T6" fmla="*/ 0 w 20"/>
                <a:gd name="T7" fmla="*/ 6456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6">
                  <a:moveTo>
                    <a:pt x="0" y="10"/>
                  </a:moveTo>
                  <a:cubicBezTo>
                    <a:pt x="6" y="15"/>
                    <a:pt x="13" y="21"/>
                    <a:pt x="20" y="26"/>
                  </a:cubicBezTo>
                  <a:cubicBezTo>
                    <a:pt x="2" y="0"/>
                    <a:pt x="2" y="0"/>
                    <a:pt x="2" y="0"/>
                  </a:cubicBezTo>
                  <a:cubicBezTo>
                    <a:pt x="0" y="3"/>
                    <a:pt x="0" y="7"/>
                    <a:pt x="0" y="10"/>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7" name="Freeform 14"/>
            <p:cNvSpPr>
              <a:spLocks/>
            </p:cNvSpPr>
            <p:nvPr/>
          </p:nvSpPr>
          <p:spPr bwMode="black">
            <a:xfrm>
              <a:off x="2321" y="2158"/>
              <a:ext cx="45" cy="52"/>
            </a:xfrm>
            <a:custGeom>
              <a:avLst/>
              <a:gdLst>
                <a:gd name="T0" fmla="*/ 101127 w 19"/>
                <a:gd name="T1" fmla="*/ 11513 h 22"/>
                <a:gd name="T2" fmla="*/ 88989 w 19"/>
                <a:gd name="T3" fmla="*/ 0 h 22"/>
                <a:gd name="T4" fmla="*/ 0 w 19"/>
                <a:gd name="T5" fmla="*/ 119943 h 22"/>
                <a:gd name="T6" fmla="*/ 105755 w 19"/>
                <a:gd name="T7" fmla="*/ 39229 h 22"/>
                <a:gd name="T8" fmla="*/ 101127 w 19"/>
                <a:gd name="T9" fmla="*/ 11513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2">
                  <a:moveTo>
                    <a:pt x="18" y="2"/>
                  </a:moveTo>
                  <a:cubicBezTo>
                    <a:pt x="17" y="1"/>
                    <a:pt x="17" y="0"/>
                    <a:pt x="16" y="0"/>
                  </a:cubicBezTo>
                  <a:cubicBezTo>
                    <a:pt x="0" y="22"/>
                    <a:pt x="0" y="22"/>
                    <a:pt x="0" y="22"/>
                  </a:cubicBezTo>
                  <a:cubicBezTo>
                    <a:pt x="6" y="17"/>
                    <a:pt x="12" y="12"/>
                    <a:pt x="19" y="7"/>
                  </a:cubicBezTo>
                  <a:cubicBezTo>
                    <a:pt x="19" y="5"/>
                    <a:pt x="18" y="3"/>
                    <a:pt x="18" y="2"/>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8" name="Freeform 15"/>
            <p:cNvSpPr>
              <a:spLocks/>
            </p:cNvSpPr>
            <p:nvPr/>
          </p:nvSpPr>
          <p:spPr bwMode="black">
            <a:xfrm>
              <a:off x="2205" y="2177"/>
              <a:ext cx="40" cy="40"/>
            </a:xfrm>
            <a:custGeom>
              <a:avLst/>
              <a:gdLst>
                <a:gd name="T0" fmla="*/ 0 w 17"/>
                <a:gd name="T1" fmla="*/ 46012 h 17"/>
                <a:gd name="T2" fmla="*/ 88271 w 17"/>
                <a:gd name="T3" fmla="*/ 88271 h 17"/>
                <a:gd name="T4" fmla="*/ 0 w 17"/>
                <a:gd name="T5" fmla="*/ 0 h 17"/>
                <a:gd name="T6" fmla="*/ 0 w 17"/>
                <a:gd name="T7" fmla="*/ 46012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9"/>
                  </a:moveTo>
                  <a:cubicBezTo>
                    <a:pt x="17" y="17"/>
                    <a:pt x="17" y="17"/>
                    <a:pt x="17" y="17"/>
                  </a:cubicBezTo>
                  <a:cubicBezTo>
                    <a:pt x="12" y="11"/>
                    <a:pt x="6" y="5"/>
                    <a:pt x="0" y="0"/>
                  </a:cubicBezTo>
                  <a:lnTo>
                    <a:pt x="0" y="9"/>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19" name="Freeform 16"/>
            <p:cNvSpPr>
              <a:spLocks/>
            </p:cNvSpPr>
            <p:nvPr/>
          </p:nvSpPr>
          <p:spPr bwMode="black">
            <a:xfrm>
              <a:off x="2326" y="2179"/>
              <a:ext cx="41" cy="38"/>
            </a:xfrm>
            <a:custGeom>
              <a:avLst/>
              <a:gdLst>
                <a:gd name="T0" fmla="*/ 99883 w 17"/>
                <a:gd name="T1" fmla="*/ 45560 h 16"/>
                <a:gd name="T2" fmla="*/ 99883 w 17"/>
                <a:gd name="T3" fmla="*/ 0 h 16"/>
                <a:gd name="T4" fmla="*/ 0 w 17"/>
                <a:gd name="T5" fmla="*/ 91214 h 16"/>
                <a:gd name="T6" fmla="*/ 99883 w 17"/>
                <a:gd name="T7" fmla="*/ 4556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6">
                  <a:moveTo>
                    <a:pt x="17" y="8"/>
                  </a:moveTo>
                  <a:cubicBezTo>
                    <a:pt x="17" y="0"/>
                    <a:pt x="17" y="0"/>
                    <a:pt x="17" y="0"/>
                  </a:cubicBezTo>
                  <a:cubicBezTo>
                    <a:pt x="0" y="16"/>
                    <a:pt x="0" y="16"/>
                    <a:pt x="0" y="16"/>
                  </a:cubicBezTo>
                  <a:cubicBezTo>
                    <a:pt x="6" y="13"/>
                    <a:pt x="11" y="11"/>
                    <a:pt x="17" y="8"/>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0" name="Freeform 17"/>
            <p:cNvSpPr>
              <a:spLocks/>
            </p:cNvSpPr>
            <p:nvPr/>
          </p:nvSpPr>
          <p:spPr bwMode="black">
            <a:xfrm>
              <a:off x="2205" y="2200"/>
              <a:ext cx="38" cy="24"/>
            </a:xfrm>
            <a:custGeom>
              <a:avLst/>
              <a:gdLst>
                <a:gd name="T0" fmla="*/ 0 w 16"/>
                <a:gd name="T1" fmla="*/ 44928 h 10"/>
                <a:gd name="T2" fmla="*/ 91214 w 16"/>
                <a:gd name="T3" fmla="*/ 63866 h 10"/>
                <a:gd name="T4" fmla="*/ 0 w 16"/>
                <a:gd name="T5" fmla="*/ 0 h 10"/>
                <a:gd name="T6" fmla="*/ 0 w 16"/>
                <a:gd name="T7" fmla="*/ 4492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0">
                  <a:moveTo>
                    <a:pt x="0" y="7"/>
                  </a:moveTo>
                  <a:cubicBezTo>
                    <a:pt x="5" y="8"/>
                    <a:pt x="11" y="9"/>
                    <a:pt x="16" y="10"/>
                  </a:cubicBezTo>
                  <a:cubicBezTo>
                    <a:pt x="0" y="0"/>
                    <a:pt x="0" y="0"/>
                    <a:pt x="0" y="0"/>
                  </a:cubicBezTo>
                  <a:lnTo>
                    <a:pt x="0" y="7"/>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1" name="Freeform 18"/>
            <p:cNvSpPr>
              <a:spLocks/>
            </p:cNvSpPr>
            <p:nvPr/>
          </p:nvSpPr>
          <p:spPr bwMode="black">
            <a:xfrm>
              <a:off x="2330" y="2203"/>
              <a:ext cx="37" cy="22"/>
            </a:xfrm>
            <a:custGeom>
              <a:avLst/>
              <a:gdLst>
                <a:gd name="T0" fmla="*/ 108284 w 15"/>
                <a:gd name="T1" fmla="*/ 36664 h 9"/>
                <a:gd name="T2" fmla="*/ 108284 w 15"/>
                <a:gd name="T3" fmla="*/ 0 h 9"/>
                <a:gd name="T4" fmla="*/ 0 w 15"/>
                <a:gd name="T5" fmla="*/ 54203 h 9"/>
                <a:gd name="T6" fmla="*/ 108284 w 15"/>
                <a:gd name="T7" fmla="*/ 366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9">
                  <a:moveTo>
                    <a:pt x="15" y="6"/>
                  </a:moveTo>
                  <a:cubicBezTo>
                    <a:pt x="15" y="0"/>
                    <a:pt x="15" y="0"/>
                    <a:pt x="15" y="0"/>
                  </a:cubicBezTo>
                  <a:cubicBezTo>
                    <a:pt x="10" y="3"/>
                    <a:pt x="5" y="6"/>
                    <a:pt x="0" y="9"/>
                  </a:cubicBezTo>
                  <a:lnTo>
                    <a:pt x="15" y="6"/>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2" name="Freeform 19"/>
            <p:cNvSpPr>
              <a:spLocks/>
            </p:cNvSpPr>
            <p:nvPr/>
          </p:nvSpPr>
          <p:spPr bwMode="black">
            <a:xfrm>
              <a:off x="2205" y="2219"/>
              <a:ext cx="36" cy="14"/>
            </a:xfrm>
            <a:custGeom>
              <a:avLst/>
              <a:gdLst>
                <a:gd name="T0" fmla="*/ 0 w 36"/>
                <a:gd name="T1" fmla="*/ 14 h 14"/>
                <a:gd name="T2" fmla="*/ 36 w 36"/>
                <a:gd name="T3" fmla="*/ 14 h 14"/>
                <a:gd name="T4" fmla="*/ 0 w 36"/>
                <a:gd name="T5" fmla="*/ 0 h 14"/>
                <a:gd name="T6" fmla="*/ 0 w 36"/>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4">
                  <a:moveTo>
                    <a:pt x="0" y="14"/>
                  </a:moveTo>
                  <a:lnTo>
                    <a:pt x="36" y="14"/>
                  </a:lnTo>
                  <a:lnTo>
                    <a:pt x="0" y="0"/>
                  </a:lnTo>
                  <a:lnTo>
                    <a:pt x="0" y="14"/>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3" name="Freeform 20"/>
            <p:cNvSpPr>
              <a:spLocks/>
            </p:cNvSpPr>
            <p:nvPr/>
          </p:nvSpPr>
          <p:spPr bwMode="black">
            <a:xfrm>
              <a:off x="2330" y="2219"/>
              <a:ext cx="37" cy="14"/>
            </a:xfrm>
            <a:custGeom>
              <a:avLst/>
              <a:gdLst>
                <a:gd name="T0" fmla="*/ 108284 w 15"/>
                <a:gd name="T1" fmla="*/ 29052 h 6"/>
                <a:gd name="T2" fmla="*/ 108284 w 15"/>
                <a:gd name="T3" fmla="*/ 0 h 6"/>
                <a:gd name="T4" fmla="*/ 0 w 15"/>
                <a:gd name="T5" fmla="*/ 29052 h 6"/>
                <a:gd name="T6" fmla="*/ 108284 w 15"/>
                <a:gd name="T7" fmla="*/ 29052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6">
                  <a:moveTo>
                    <a:pt x="15" y="6"/>
                  </a:moveTo>
                  <a:cubicBezTo>
                    <a:pt x="15" y="0"/>
                    <a:pt x="15" y="0"/>
                    <a:pt x="15" y="0"/>
                  </a:cubicBezTo>
                  <a:cubicBezTo>
                    <a:pt x="10" y="3"/>
                    <a:pt x="5" y="4"/>
                    <a:pt x="0" y="6"/>
                  </a:cubicBezTo>
                  <a:lnTo>
                    <a:pt x="15" y="6"/>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4" name="Freeform 21"/>
            <p:cNvSpPr>
              <a:spLocks/>
            </p:cNvSpPr>
            <p:nvPr/>
          </p:nvSpPr>
          <p:spPr bwMode="black">
            <a:xfrm>
              <a:off x="2321" y="2106"/>
              <a:ext cx="32" cy="42"/>
            </a:xfrm>
            <a:custGeom>
              <a:avLst/>
              <a:gdLst>
                <a:gd name="T0" fmla="*/ 59591 w 14"/>
                <a:gd name="T1" fmla="*/ 47460 h 18"/>
                <a:gd name="T2" fmla="*/ 0 w 14"/>
                <a:gd name="T3" fmla="*/ 42952 h 18"/>
                <a:gd name="T4" fmla="*/ 59591 w 14"/>
                <a:gd name="T5" fmla="*/ 47460 h 18"/>
                <a:gd name="T6" fmla="*/ 0 60000 65536"/>
                <a:gd name="T7" fmla="*/ 0 60000 65536"/>
                <a:gd name="T8" fmla="*/ 0 60000 65536"/>
              </a:gdLst>
              <a:ahLst/>
              <a:cxnLst>
                <a:cxn ang="T6">
                  <a:pos x="T0" y="T1"/>
                </a:cxn>
                <a:cxn ang="T7">
                  <a:pos x="T2" y="T3"/>
                </a:cxn>
                <a:cxn ang="T8">
                  <a:pos x="T4" y="T5"/>
                </a:cxn>
              </a:cxnLst>
              <a:rect l="0" t="0" r="r" b="b"/>
              <a:pathLst>
                <a:path w="14" h="18">
                  <a:moveTo>
                    <a:pt x="13" y="10"/>
                  </a:moveTo>
                  <a:cubicBezTo>
                    <a:pt x="13" y="0"/>
                    <a:pt x="0" y="0"/>
                    <a:pt x="0" y="9"/>
                  </a:cubicBezTo>
                  <a:cubicBezTo>
                    <a:pt x="0" y="18"/>
                    <a:pt x="14" y="18"/>
                    <a:pt x="13" y="10"/>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5" name="Freeform 22"/>
            <p:cNvSpPr>
              <a:spLocks/>
            </p:cNvSpPr>
            <p:nvPr/>
          </p:nvSpPr>
          <p:spPr bwMode="black">
            <a:xfrm>
              <a:off x="2352" y="2127"/>
              <a:ext cx="0" cy="2"/>
            </a:xfrm>
            <a:custGeom>
              <a:avLst/>
              <a:gdLst>
                <a:gd name="T0" fmla="*/ 0 h 1"/>
                <a:gd name="T1" fmla="*/ 1024 h 1"/>
                <a:gd name="T2" fmla="*/ 102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6" name="Freeform 23"/>
            <p:cNvSpPr>
              <a:spLocks/>
            </p:cNvSpPr>
            <p:nvPr/>
          </p:nvSpPr>
          <p:spPr bwMode="black">
            <a:xfrm>
              <a:off x="2217" y="2096"/>
              <a:ext cx="33" cy="43"/>
            </a:xfrm>
            <a:custGeom>
              <a:avLst/>
              <a:gdLst>
                <a:gd name="T0" fmla="*/ 74429 w 14"/>
                <a:gd name="T1" fmla="*/ 56344 h 18"/>
                <a:gd name="T2" fmla="*/ 0 w 14"/>
                <a:gd name="T3" fmla="*/ 56344 h 18"/>
                <a:gd name="T4" fmla="*/ 74429 w 14"/>
                <a:gd name="T5" fmla="*/ 56344 h 18"/>
                <a:gd name="T6" fmla="*/ 0 60000 65536"/>
                <a:gd name="T7" fmla="*/ 0 60000 65536"/>
                <a:gd name="T8" fmla="*/ 0 60000 65536"/>
              </a:gdLst>
              <a:ahLst/>
              <a:cxnLst>
                <a:cxn ang="T6">
                  <a:pos x="T0" y="T1"/>
                </a:cxn>
                <a:cxn ang="T7">
                  <a:pos x="T2" y="T3"/>
                </a:cxn>
                <a:cxn ang="T8">
                  <a:pos x="T4" y="T5"/>
                </a:cxn>
              </a:cxnLst>
              <a:rect l="0" t="0" r="r" b="b"/>
              <a:pathLst>
                <a:path w="14" h="18">
                  <a:moveTo>
                    <a:pt x="14" y="9"/>
                  </a:moveTo>
                  <a:cubicBezTo>
                    <a:pt x="14" y="0"/>
                    <a:pt x="0" y="0"/>
                    <a:pt x="0" y="9"/>
                  </a:cubicBezTo>
                  <a:cubicBezTo>
                    <a:pt x="0" y="18"/>
                    <a:pt x="14" y="18"/>
                    <a:pt x="14" y="9"/>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7" name="Freeform 24"/>
            <p:cNvSpPr>
              <a:spLocks/>
            </p:cNvSpPr>
            <p:nvPr/>
          </p:nvSpPr>
          <p:spPr bwMode="black">
            <a:xfrm>
              <a:off x="2269" y="2084"/>
              <a:ext cx="36" cy="38"/>
            </a:xfrm>
            <a:custGeom>
              <a:avLst/>
              <a:gdLst>
                <a:gd name="T0" fmla="*/ 37354 w 15"/>
                <a:gd name="T1" fmla="*/ 91214 h 16"/>
                <a:gd name="T2" fmla="*/ 82874 w 15"/>
                <a:gd name="T3" fmla="*/ 45560 h 16"/>
                <a:gd name="T4" fmla="*/ 37354 w 15"/>
                <a:gd name="T5" fmla="*/ 0 h 16"/>
                <a:gd name="T6" fmla="*/ 0 w 15"/>
                <a:gd name="T7" fmla="*/ 45560 h 16"/>
                <a:gd name="T8" fmla="*/ 37354 w 15"/>
                <a:gd name="T9" fmla="*/ 9121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7" y="16"/>
                  </a:moveTo>
                  <a:cubicBezTo>
                    <a:pt x="13" y="16"/>
                    <a:pt x="15" y="12"/>
                    <a:pt x="15" y="8"/>
                  </a:cubicBezTo>
                  <a:cubicBezTo>
                    <a:pt x="15" y="2"/>
                    <a:pt x="12" y="0"/>
                    <a:pt x="7" y="0"/>
                  </a:cubicBezTo>
                  <a:cubicBezTo>
                    <a:pt x="3" y="0"/>
                    <a:pt x="0" y="3"/>
                    <a:pt x="0" y="8"/>
                  </a:cubicBezTo>
                  <a:cubicBezTo>
                    <a:pt x="0" y="11"/>
                    <a:pt x="1" y="15"/>
                    <a:pt x="7" y="16"/>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28" name="Rectangle 25"/>
            <p:cNvSpPr>
              <a:spLocks noChangeArrowheads="1"/>
            </p:cNvSpPr>
            <p:nvPr/>
          </p:nvSpPr>
          <p:spPr bwMode="black">
            <a:xfrm>
              <a:off x="2552" y="2148"/>
              <a:ext cx="15" cy="85"/>
            </a:xfrm>
            <a:prstGeom prst="rect">
              <a:avLst/>
            </a:prstGeom>
            <a:solidFill>
              <a:srgbClr val="216A8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800" dirty="0">
                <a:latin typeface="Arial" panose="020B0604020202020204" pitchFamily="34" charset="0"/>
              </a:endParaRPr>
            </a:p>
          </p:txBody>
        </p:sp>
        <p:sp>
          <p:nvSpPr>
            <p:cNvPr id="29" name="Freeform 26"/>
            <p:cNvSpPr>
              <a:spLocks noEditPoints="1"/>
            </p:cNvSpPr>
            <p:nvPr/>
          </p:nvSpPr>
          <p:spPr bwMode="black">
            <a:xfrm>
              <a:off x="2422" y="2148"/>
              <a:ext cx="126" cy="85"/>
            </a:xfrm>
            <a:custGeom>
              <a:avLst/>
              <a:gdLst>
                <a:gd name="T0" fmla="*/ 80 w 125"/>
                <a:gd name="T1" fmla="*/ 50 h 85"/>
                <a:gd name="T2" fmla="*/ 92 w 125"/>
                <a:gd name="T3" fmla="*/ 14 h 85"/>
                <a:gd name="T4" fmla="*/ 92 w 125"/>
                <a:gd name="T5" fmla="*/ 14 h 85"/>
                <a:gd name="T6" fmla="*/ 104 w 125"/>
                <a:gd name="T7" fmla="*/ 50 h 85"/>
                <a:gd name="T8" fmla="*/ 80 w 125"/>
                <a:gd name="T9" fmla="*/ 50 h 85"/>
                <a:gd name="T10" fmla="*/ 82 w 125"/>
                <a:gd name="T11" fmla="*/ 0 h 85"/>
                <a:gd name="T12" fmla="*/ 54 w 125"/>
                <a:gd name="T13" fmla="*/ 74 h 85"/>
                <a:gd name="T14" fmla="*/ 28 w 125"/>
                <a:gd name="T15" fmla="*/ 43 h 85"/>
                <a:gd name="T16" fmla="*/ 61 w 125"/>
                <a:gd name="T17" fmla="*/ 0 h 85"/>
                <a:gd name="T18" fmla="*/ 44 w 125"/>
                <a:gd name="T19" fmla="*/ 0 h 85"/>
                <a:gd name="T20" fmla="*/ 14 w 125"/>
                <a:gd name="T21" fmla="*/ 40 h 85"/>
                <a:gd name="T22" fmla="*/ 14 w 125"/>
                <a:gd name="T23" fmla="*/ 0 h 85"/>
                <a:gd name="T24" fmla="*/ 0 w 125"/>
                <a:gd name="T25" fmla="*/ 0 h 85"/>
                <a:gd name="T26" fmla="*/ 0 w 125"/>
                <a:gd name="T27" fmla="*/ 85 h 85"/>
                <a:gd name="T28" fmla="*/ 14 w 125"/>
                <a:gd name="T29" fmla="*/ 85 h 85"/>
                <a:gd name="T30" fmla="*/ 14 w 125"/>
                <a:gd name="T31" fmla="*/ 43 h 85"/>
                <a:gd name="T32" fmla="*/ 44 w 125"/>
                <a:gd name="T33" fmla="*/ 85 h 85"/>
                <a:gd name="T34" fmla="*/ 49 w 125"/>
                <a:gd name="T35" fmla="*/ 85 h 85"/>
                <a:gd name="T36" fmla="*/ 49 w 125"/>
                <a:gd name="T37" fmla="*/ 85 h 85"/>
                <a:gd name="T38" fmla="*/ 68 w 125"/>
                <a:gd name="T39" fmla="*/ 85 h 85"/>
                <a:gd name="T40" fmla="*/ 75 w 125"/>
                <a:gd name="T41" fmla="*/ 62 h 85"/>
                <a:gd name="T42" fmla="*/ 106 w 125"/>
                <a:gd name="T43" fmla="*/ 62 h 85"/>
                <a:gd name="T44" fmla="*/ 115 w 125"/>
                <a:gd name="T45" fmla="*/ 85 h 85"/>
                <a:gd name="T46" fmla="*/ 130 w 125"/>
                <a:gd name="T47" fmla="*/ 85 h 85"/>
                <a:gd name="T48" fmla="*/ 101 w 125"/>
                <a:gd name="T49" fmla="*/ 0 h 85"/>
                <a:gd name="T50" fmla="*/ 82 w 125"/>
                <a:gd name="T51" fmla="*/ 0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5">
                  <a:moveTo>
                    <a:pt x="75" y="50"/>
                  </a:moveTo>
                  <a:lnTo>
                    <a:pt x="87" y="14"/>
                  </a:lnTo>
                  <a:lnTo>
                    <a:pt x="99" y="50"/>
                  </a:lnTo>
                  <a:lnTo>
                    <a:pt x="75" y="50"/>
                  </a:lnTo>
                  <a:close/>
                  <a:moveTo>
                    <a:pt x="77" y="0"/>
                  </a:moveTo>
                  <a:lnTo>
                    <a:pt x="54" y="74"/>
                  </a:lnTo>
                  <a:lnTo>
                    <a:pt x="28" y="43"/>
                  </a:lnTo>
                  <a:lnTo>
                    <a:pt x="61" y="0"/>
                  </a:lnTo>
                  <a:lnTo>
                    <a:pt x="44" y="0"/>
                  </a:lnTo>
                  <a:lnTo>
                    <a:pt x="14" y="40"/>
                  </a:lnTo>
                  <a:lnTo>
                    <a:pt x="14" y="0"/>
                  </a:lnTo>
                  <a:lnTo>
                    <a:pt x="0" y="0"/>
                  </a:lnTo>
                  <a:lnTo>
                    <a:pt x="0" y="85"/>
                  </a:lnTo>
                  <a:lnTo>
                    <a:pt x="14" y="85"/>
                  </a:lnTo>
                  <a:lnTo>
                    <a:pt x="14" y="43"/>
                  </a:lnTo>
                  <a:lnTo>
                    <a:pt x="44" y="85"/>
                  </a:lnTo>
                  <a:lnTo>
                    <a:pt x="49" y="85"/>
                  </a:lnTo>
                  <a:lnTo>
                    <a:pt x="63" y="85"/>
                  </a:lnTo>
                  <a:lnTo>
                    <a:pt x="70" y="62"/>
                  </a:lnTo>
                  <a:lnTo>
                    <a:pt x="101" y="62"/>
                  </a:lnTo>
                  <a:lnTo>
                    <a:pt x="110" y="85"/>
                  </a:lnTo>
                  <a:lnTo>
                    <a:pt x="125" y="85"/>
                  </a:lnTo>
                  <a:lnTo>
                    <a:pt x="96" y="0"/>
                  </a:lnTo>
                  <a:lnTo>
                    <a:pt x="77" y="0"/>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0" name="Freeform 27"/>
            <p:cNvSpPr>
              <a:spLocks/>
            </p:cNvSpPr>
            <p:nvPr/>
          </p:nvSpPr>
          <p:spPr bwMode="black">
            <a:xfrm>
              <a:off x="3006" y="2148"/>
              <a:ext cx="80" cy="85"/>
            </a:xfrm>
            <a:custGeom>
              <a:avLst/>
              <a:gdLst>
                <a:gd name="T0" fmla="*/ 88271 w 34"/>
                <a:gd name="T1" fmla="*/ 139143 h 36"/>
                <a:gd name="T2" fmla="*/ 52784 w 34"/>
                <a:gd name="T3" fmla="*/ 0 h 36"/>
                <a:gd name="T4" fmla="*/ 0 w 34"/>
                <a:gd name="T5" fmla="*/ 0 h 36"/>
                <a:gd name="T6" fmla="*/ 0 w 34"/>
                <a:gd name="T7" fmla="*/ 194400 h 36"/>
                <a:gd name="T8" fmla="*/ 31235 w 34"/>
                <a:gd name="T9" fmla="*/ 194400 h 36"/>
                <a:gd name="T10" fmla="*/ 31235 w 34"/>
                <a:gd name="T11" fmla="*/ 27011 h 36"/>
                <a:gd name="T12" fmla="*/ 73494 w 34"/>
                <a:gd name="T13" fmla="*/ 194400 h 36"/>
                <a:gd name="T14" fmla="*/ 104216 w 34"/>
                <a:gd name="T15" fmla="*/ 194400 h 36"/>
                <a:gd name="T16" fmla="*/ 145744 w 34"/>
                <a:gd name="T17" fmla="*/ 27011 h 36"/>
                <a:gd name="T18" fmla="*/ 145744 w 34"/>
                <a:gd name="T19" fmla="*/ 194400 h 36"/>
                <a:gd name="T20" fmla="*/ 176487 w 34"/>
                <a:gd name="T21" fmla="*/ 194400 h 36"/>
                <a:gd name="T22" fmla="*/ 176487 w 34"/>
                <a:gd name="T23" fmla="*/ 0 h 36"/>
                <a:gd name="T24" fmla="*/ 119414 w 34"/>
                <a:gd name="T25" fmla="*/ 0 h 36"/>
                <a:gd name="T26" fmla="*/ 88271 w 34"/>
                <a:gd name="T27" fmla="*/ 13914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6">
                  <a:moveTo>
                    <a:pt x="17" y="26"/>
                  </a:moveTo>
                  <a:cubicBezTo>
                    <a:pt x="10" y="0"/>
                    <a:pt x="10" y="0"/>
                    <a:pt x="10" y="0"/>
                  </a:cubicBezTo>
                  <a:cubicBezTo>
                    <a:pt x="0" y="0"/>
                    <a:pt x="0" y="0"/>
                    <a:pt x="0" y="0"/>
                  </a:cubicBezTo>
                  <a:cubicBezTo>
                    <a:pt x="0" y="36"/>
                    <a:pt x="0" y="36"/>
                    <a:pt x="0" y="36"/>
                  </a:cubicBezTo>
                  <a:cubicBezTo>
                    <a:pt x="3" y="36"/>
                    <a:pt x="6" y="36"/>
                    <a:pt x="6" y="36"/>
                  </a:cubicBezTo>
                  <a:cubicBezTo>
                    <a:pt x="6" y="5"/>
                    <a:pt x="6" y="5"/>
                    <a:pt x="6" y="5"/>
                  </a:cubicBezTo>
                  <a:cubicBezTo>
                    <a:pt x="14" y="36"/>
                    <a:pt x="14" y="36"/>
                    <a:pt x="14" y="36"/>
                  </a:cubicBezTo>
                  <a:cubicBezTo>
                    <a:pt x="14" y="36"/>
                    <a:pt x="16" y="36"/>
                    <a:pt x="20" y="36"/>
                  </a:cubicBezTo>
                  <a:cubicBezTo>
                    <a:pt x="20" y="36"/>
                    <a:pt x="28" y="5"/>
                    <a:pt x="28" y="5"/>
                  </a:cubicBezTo>
                  <a:cubicBezTo>
                    <a:pt x="28" y="36"/>
                    <a:pt x="28" y="36"/>
                    <a:pt x="28" y="36"/>
                  </a:cubicBezTo>
                  <a:cubicBezTo>
                    <a:pt x="34" y="36"/>
                    <a:pt x="34" y="36"/>
                    <a:pt x="34" y="36"/>
                  </a:cubicBezTo>
                  <a:cubicBezTo>
                    <a:pt x="34" y="0"/>
                    <a:pt x="34" y="0"/>
                    <a:pt x="34" y="0"/>
                  </a:cubicBezTo>
                  <a:cubicBezTo>
                    <a:pt x="23" y="0"/>
                    <a:pt x="23" y="0"/>
                    <a:pt x="23" y="0"/>
                  </a:cubicBezTo>
                  <a:lnTo>
                    <a:pt x="17" y="26"/>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1" name="Freeform 28"/>
            <p:cNvSpPr>
              <a:spLocks noEditPoints="1"/>
            </p:cNvSpPr>
            <p:nvPr/>
          </p:nvSpPr>
          <p:spPr bwMode="black">
            <a:xfrm>
              <a:off x="3093" y="2148"/>
              <a:ext cx="78" cy="85"/>
            </a:xfrm>
            <a:custGeom>
              <a:avLst/>
              <a:gdLst>
                <a:gd name="T0" fmla="*/ 26 w 78"/>
                <a:gd name="T1" fmla="*/ 50 h 85"/>
                <a:gd name="T2" fmla="*/ 38 w 78"/>
                <a:gd name="T3" fmla="*/ 14 h 85"/>
                <a:gd name="T4" fmla="*/ 38 w 78"/>
                <a:gd name="T5" fmla="*/ 14 h 85"/>
                <a:gd name="T6" fmla="*/ 50 w 78"/>
                <a:gd name="T7" fmla="*/ 50 h 85"/>
                <a:gd name="T8" fmla="*/ 26 w 78"/>
                <a:gd name="T9" fmla="*/ 50 h 85"/>
                <a:gd name="T10" fmla="*/ 29 w 78"/>
                <a:gd name="T11" fmla="*/ 0 h 85"/>
                <a:gd name="T12" fmla="*/ 0 w 78"/>
                <a:gd name="T13" fmla="*/ 85 h 85"/>
                <a:gd name="T14" fmla="*/ 14 w 78"/>
                <a:gd name="T15" fmla="*/ 85 h 85"/>
                <a:gd name="T16" fmla="*/ 21 w 78"/>
                <a:gd name="T17" fmla="*/ 62 h 85"/>
                <a:gd name="T18" fmla="*/ 55 w 78"/>
                <a:gd name="T19" fmla="*/ 62 h 85"/>
                <a:gd name="T20" fmla="*/ 62 w 78"/>
                <a:gd name="T21" fmla="*/ 85 h 85"/>
                <a:gd name="T22" fmla="*/ 78 w 78"/>
                <a:gd name="T23" fmla="*/ 85 h 85"/>
                <a:gd name="T24" fmla="*/ 47 w 78"/>
                <a:gd name="T25" fmla="*/ 0 h 85"/>
                <a:gd name="T26" fmla="*/ 29 w 78"/>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85">
                  <a:moveTo>
                    <a:pt x="26" y="50"/>
                  </a:moveTo>
                  <a:lnTo>
                    <a:pt x="38" y="14"/>
                  </a:lnTo>
                  <a:lnTo>
                    <a:pt x="50" y="50"/>
                  </a:lnTo>
                  <a:lnTo>
                    <a:pt x="26" y="50"/>
                  </a:lnTo>
                  <a:close/>
                  <a:moveTo>
                    <a:pt x="29" y="0"/>
                  </a:moveTo>
                  <a:lnTo>
                    <a:pt x="0" y="85"/>
                  </a:lnTo>
                  <a:lnTo>
                    <a:pt x="14" y="85"/>
                  </a:lnTo>
                  <a:lnTo>
                    <a:pt x="21" y="62"/>
                  </a:lnTo>
                  <a:lnTo>
                    <a:pt x="55" y="62"/>
                  </a:lnTo>
                  <a:lnTo>
                    <a:pt x="62" y="85"/>
                  </a:lnTo>
                  <a:lnTo>
                    <a:pt x="78" y="85"/>
                  </a:lnTo>
                  <a:lnTo>
                    <a:pt x="47" y="0"/>
                  </a:lnTo>
                  <a:lnTo>
                    <a:pt x="29" y="0"/>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2" name="Freeform 29"/>
            <p:cNvSpPr>
              <a:spLocks/>
            </p:cNvSpPr>
            <p:nvPr/>
          </p:nvSpPr>
          <p:spPr bwMode="black">
            <a:xfrm>
              <a:off x="3176" y="2148"/>
              <a:ext cx="68" cy="85"/>
            </a:xfrm>
            <a:custGeom>
              <a:avLst/>
              <a:gdLst>
                <a:gd name="T0" fmla="*/ 116172 w 29"/>
                <a:gd name="T1" fmla="*/ 150582 h 36"/>
                <a:gd name="T2" fmla="*/ 44866 w 29"/>
                <a:gd name="T3" fmla="*/ 0 h 36"/>
                <a:gd name="T4" fmla="*/ 0 w 29"/>
                <a:gd name="T5" fmla="*/ 0 h 36"/>
                <a:gd name="T6" fmla="*/ 0 w 29"/>
                <a:gd name="T7" fmla="*/ 194400 h 36"/>
                <a:gd name="T8" fmla="*/ 30054 w 29"/>
                <a:gd name="T9" fmla="*/ 194400 h 36"/>
                <a:gd name="T10" fmla="*/ 30054 w 29"/>
                <a:gd name="T11" fmla="*/ 48363 h 36"/>
                <a:gd name="T12" fmla="*/ 100574 w 29"/>
                <a:gd name="T13" fmla="*/ 194400 h 36"/>
                <a:gd name="T14" fmla="*/ 145466 w 29"/>
                <a:gd name="T15" fmla="*/ 194400 h 36"/>
                <a:gd name="T16" fmla="*/ 145466 w 29"/>
                <a:gd name="T17" fmla="*/ 0 h 36"/>
                <a:gd name="T18" fmla="*/ 116172 w 29"/>
                <a:gd name="T19" fmla="*/ 0 h 36"/>
                <a:gd name="T20" fmla="*/ 116172 w 29"/>
                <a:gd name="T21" fmla="*/ 150582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36">
                  <a:moveTo>
                    <a:pt x="23" y="28"/>
                  </a:moveTo>
                  <a:cubicBezTo>
                    <a:pt x="9" y="0"/>
                    <a:pt x="9" y="0"/>
                    <a:pt x="9" y="0"/>
                  </a:cubicBezTo>
                  <a:cubicBezTo>
                    <a:pt x="0" y="0"/>
                    <a:pt x="0" y="0"/>
                    <a:pt x="0" y="0"/>
                  </a:cubicBezTo>
                  <a:cubicBezTo>
                    <a:pt x="0" y="36"/>
                    <a:pt x="0" y="36"/>
                    <a:pt x="0" y="36"/>
                  </a:cubicBezTo>
                  <a:cubicBezTo>
                    <a:pt x="3" y="36"/>
                    <a:pt x="6" y="36"/>
                    <a:pt x="6" y="36"/>
                  </a:cubicBezTo>
                  <a:cubicBezTo>
                    <a:pt x="6" y="9"/>
                    <a:pt x="6" y="9"/>
                    <a:pt x="6" y="9"/>
                  </a:cubicBezTo>
                  <a:cubicBezTo>
                    <a:pt x="20" y="36"/>
                    <a:pt x="20" y="36"/>
                    <a:pt x="20" y="36"/>
                  </a:cubicBezTo>
                  <a:cubicBezTo>
                    <a:pt x="29" y="36"/>
                    <a:pt x="29" y="36"/>
                    <a:pt x="29" y="36"/>
                  </a:cubicBezTo>
                  <a:cubicBezTo>
                    <a:pt x="29" y="0"/>
                    <a:pt x="29" y="0"/>
                    <a:pt x="29" y="0"/>
                  </a:cubicBezTo>
                  <a:cubicBezTo>
                    <a:pt x="23" y="0"/>
                    <a:pt x="23" y="0"/>
                    <a:pt x="23" y="0"/>
                  </a:cubicBezTo>
                  <a:lnTo>
                    <a:pt x="23" y="28"/>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3" name="Freeform 30"/>
            <p:cNvSpPr>
              <a:spLocks/>
            </p:cNvSpPr>
            <p:nvPr/>
          </p:nvSpPr>
          <p:spPr bwMode="black">
            <a:xfrm>
              <a:off x="3459" y="2148"/>
              <a:ext cx="50" cy="85"/>
            </a:xfrm>
            <a:custGeom>
              <a:avLst/>
              <a:gdLst>
                <a:gd name="T0" fmla="*/ 122800 w 21"/>
                <a:gd name="T1" fmla="*/ 166154 h 36"/>
                <a:gd name="T2" fmla="*/ 34286 w 21"/>
                <a:gd name="T3" fmla="*/ 166154 h 36"/>
                <a:gd name="T4" fmla="*/ 34286 w 21"/>
                <a:gd name="T5" fmla="*/ 114190 h 36"/>
                <a:gd name="T6" fmla="*/ 98017 w 21"/>
                <a:gd name="T7" fmla="*/ 114190 h 36"/>
                <a:gd name="T8" fmla="*/ 98017 w 21"/>
                <a:gd name="T9" fmla="*/ 80216 h 36"/>
                <a:gd name="T10" fmla="*/ 34286 w 21"/>
                <a:gd name="T11" fmla="*/ 80216 h 36"/>
                <a:gd name="T12" fmla="*/ 34286 w 21"/>
                <a:gd name="T13" fmla="*/ 27011 h 36"/>
                <a:gd name="T14" fmla="*/ 117524 w 21"/>
                <a:gd name="T15" fmla="*/ 27011 h 36"/>
                <a:gd name="T16" fmla="*/ 117524 w 21"/>
                <a:gd name="T17" fmla="*/ 0 h 36"/>
                <a:gd name="T18" fmla="*/ 0 w 21"/>
                <a:gd name="T19" fmla="*/ 0 h 36"/>
                <a:gd name="T20" fmla="*/ 0 w 21"/>
                <a:gd name="T21" fmla="*/ 194400 h 36"/>
                <a:gd name="T22" fmla="*/ 122800 w 21"/>
                <a:gd name="T23" fmla="*/ 194400 h 36"/>
                <a:gd name="T24" fmla="*/ 122800 w 21"/>
                <a:gd name="T25" fmla="*/ 166154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36">
                  <a:moveTo>
                    <a:pt x="21" y="31"/>
                  </a:moveTo>
                  <a:cubicBezTo>
                    <a:pt x="6" y="31"/>
                    <a:pt x="6" y="31"/>
                    <a:pt x="6" y="31"/>
                  </a:cubicBezTo>
                  <a:cubicBezTo>
                    <a:pt x="6" y="21"/>
                    <a:pt x="6" y="21"/>
                    <a:pt x="6" y="21"/>
                  </a:cubicBezTo>
                  <a:cubicBezTo>
                    <a:pt x="17" y="21"/>
                    <a:pt x="17" y="21"/>
                    <a:pt x="17" y="21"/>
                  </a:cubicBezTo>
                  <a:cubicBezTo>
                    <a:pt x="17" y="15"/>
                    <a:pt x="17" y="15"/>
                    <a:pt x="17" y="15"/>
                  </a:cubicBezTo>
                  <a:cubicBezTo>
                    <a:pt x="6" y="15"/>
                    <a:pt x="6" y="15"/>
                    <a:pt x="6" y="15"/>
                  </a:cubicBezTo>
                  <a:cubicBezTo>
                    <a:pt x="6" y="5"/>
                    <a:pt x="6" y="5"/>
                    <a:pt x="6" y="5"/>
                  </a:cubicBezTo>
                  <a:cubicBezTo>
                    <a:pt x="8" y="5"/>
                    <a:pt x="20" y="5"/>
                    <a:pt x="20" y="5"/>
                  </a:cubicBezTo>
                  <a:cubicBezTo>
                    <a:pt x="20" y="0"/>
                    <a:pt x="20" y="0"/>
                    <a:pt x="20" y="0"/>
                  </a:cubicBezTo>
                  <a:cubicBezTo>
                    <a:pt x="16" y="0"/>
                    <a:pt x="0" y="0"/>
                    <a:pt x="0" y="0"/>
                  </a:cubicBezTo>
                  <a:cubicBezTo>
                    <a:pt x="0" y="36"/>
                    <a:pt x="0" y="36"/>
                    <a:pt x="0" y="36"/>
                  </a:cubicBezTo>
                  <a:cubicBezTo>
                    <a:pt x="21" y="36"/>
                    <a:pt x="21" y="36"/>
                    <a:pt x="21" y="36"/>
                  </a:cubicBezTo>
                  <a:lnTo>
                    <a:pt x="21" y="31"/>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4" name="Freeform 31"/>
            <p:cNvSpPr>
              <a:spLocks/>
            </p:cNvSpPr>
            <p:nvPr/>
          </p:nvSpPr>
          <p:spPr bwMode="black">
            <a:xfrm>
              <a:off x="3258" y="2148"/>
              <a:ext cx="194" cy="85"/>
            </a:xfrm>
            <a:custGeom>
              <a:avLst/>
              <a:gdLst>
                <a:gd name="T0" fmla="*/ 268832 w 82"/>
                <a:gd name="T1" fmla="*/ 0 h 36"/>
                <a:gd name="T2" fmla="*/ 268832 w 82"/>
                <a:gd name="T3" fmla="*/ 0 h 36"/>
                <a:gd name="T4" fmla="*/ 265136 w 82"/>
                <a:gd name="T5" fmla="*/ 0 h 36"/>
                <a:gd name="T6" fmla="*/ 265136 w 82"/>
                <a:gd name="T7" fmla="*/ 150582 h 36"/>
                <a:gd name="T8" fmla="*/ 185537 w 82"/>
                <a:gd name="T9" fmla="*/ 0 h 36"/>
                <a:gd name="T10" fmla="*/ 144303 w 82"/>
                <a:gd name="T11" fmla="*/ 0 h 36"/>
                <a:gd name="T12" fmla="*/ 144303 w 82"/>
                <a:gd name="T13" fmla="*/ 166154 h 36"/>
                <a:gd name="T14" fmla="*/ 39451 w 82"/>
                <a:gd name="T15" fmla="*/ 166154 h 36"/>
                <a:gd name="T16" fmla="*/ 39451 w 82"/>
                <a:gd name="T17" fmla="*/ 114190 h 36"/>
                <a:gd name="T18" fmla="*/ 100007 w 82"/>
                <a:gd name="T19" fmla="*/ 114190 h 36"/>
                <a:gd name="T20" fmla="*/ 100007 w 82"/>
                <a:gd name="T21" fmla="*/ 80216 h 36"/>
                <a:gd name="T22" fmla="*/ 39451 w 82"/>
                <a:gd name="T23" fmla="*/ 80216 h 36"/>
                <a:gd name="T24" fmla="*/ 39451 w 82"/>
                <a:gd name="T25" fmla="*/ 27011 h 36"/>
                <a:gd name="T26" fmla="*/ 109118 w 82"/>
                <a:gd name="T27" fmla="*/ 27011 h 36"/>
                <a:gd name="T28" fmla="*/ 109118 w 82"/>
                <a:gd name="T29" fmla="*/ 0 h 36"/>
                <a:gd name="T30" fmla="*/ 0 w 82"/>
                <a:gd name="T31" fmla="*/ 0 h 36"/>
                <a:gd name="T32" fmla="*/ 0 w 82"/>
                <a:gd name="T33" fmla="*/ 194400 h 36"/>
                <a:gd name="T34" fmla="*/ 169743 w 82"/>
                <a:gd name="T35" fmla="*/ 194400 h 36"/>
                <a:gd name="T36" fmla="*/ 169743 w 82"/>
                <a:gd name="T37" fmla="*/ 194400 h 36"/>
                <a:gd name="T38" fmla="*/ 169743 w 82"/>
                <a:gd name="T39" fmla="*/ 48363 h 36"/>
                <a:gd name="T40" fmla="*/ 253047 w 82"/>
                <a:gd name="T41" fmla="*/ 194400 h 36"/>
                <a:gd name="T42" fmla="*/ 297383 w 82"/>
                <a:gd name="T43" fmla="*/ 194400 h 36"/>
                <a:gd name="T44" fmla="*/ 297383 w 82"/>
                <a:gd name="T45" fmla="*/ 27011 h 36"/>
                <a:gd name="T46" fmla="*/ 357185 w 82"/>
                <a:gd name="T47" fmla="*/ 27011 h 36"/>
                <a:gd name="T48" fmla="*/ 357185 w 82"/>
                <a:gd name="T49" fmla="*/ 194400 h 36"/>
                <a:gd name="T50" fmla="*/ 389642 w 82"/>
                <a:gd name="T51" fmla="*/ 194400 h 36"/>
                <a:gd name="T52" fmla="*/ 389642 w 82"/>
                <a:gd name="T53" fmla="*/ 27011 h 36"/>
                <a:gd name="T54" fmla="*/ 450518 w 82"/>
                <a:gd name="T55" fmla="*/ 27011 h 36"/>
                <a:gd name="T56" fmla="*/ 450518 w 82"/>
                <a:gd name="T57" fmla="*/ 0 h 36"/>
                <a:gd name="T58" fmla="*/ 268832 w 82"/>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2" h="36">
                  <a:moveTo>
                    <a:pt x="49" y="0"/>
                  </a:moveTo>
                  <a:cubicBezTo>
                    <a:pt x="49" y="0"/>
                    <a:pt x="49" y="0"/>
                    <a:pt x="49" y="0"/>
                  </a:cubicBezTo>
                  <a:cubicBezTo>
                    <a:pt x="48" y="0"/>
                    <a:pt x="48" y="0"/>
                    <a:pt x="48" y="0"/>
                  </a:cubicBezTo>
                  <a:cubicBezTo>
                    <a:pt x="48" y="28"/>
                    <a:pt x="48" y="28"/>
                    <a:pt x="48" y="28"/>
                  </a:cubicBezTo>
                  <a:cubicBezTo>
                    <a:pt x="34" y="0"/>
                    <a:pt x="34" y="0"/>
                    <a:pt x="34" y="0"/>
                  </a:cubicBezTo>
                  <a:cubicBezTo>
                    <a:pt x="26" y="0"/>
                    <a:pt x="26" y="0"/>
                    <a:pt x="26" y="0"/>
                  </a:cubicBezTo>
                  <a:cubicBezTo>
                    <a:pt x="26" y="31"/>
                    <a:pt x="26" y="31"/>
                    <a:pt x="26" y="31"/>
                  </a:cubicBezTo>
                  <a:cubicBezTo>
                    <a:pt x="7" y="31"/>
                    <a:pt x="7" y="31"/>
                    <a:pt x="7" y="31"/>
                  </a:cubicBezTo>
                  <a:cubicBezTo>
                    <a:pt x="7" y="21"/>
                    <a:pt x="7" y="21"/>
                    <a:pt x="7" y="21"/>
                  </a:cubicBezTo>
                  <a:cubicBezTo>
                    <a:pt x="18" y="21"/>
                    <a:pt x="18" y="21"/>
                    <a:pt x="18" y="21"/>
                  </a:cubicBezTo>
                  <a:cubicBezTo>
                    <a:pt x="18" y="15"/>
                    <a:pt x="18" y="15"/>
                    <a:pt x="18" y="15"/>
                  </a:cubicBezTo>
                  <a:cubicBezTo>
                    <a:pt x="7" y="15"/>
                    <a:pt x="7" y="15"/>
                    <a:pt x="7" y="15"/>
                  </a:cubicBezTo>
                  <a:cubicBezTo>
                    <a:pt x="7" y="5"/>
                    <a:pt x="7" y="5"/>
                    <a:pt x="7" y="5"/>
                  </a:cubicBezTo>
                  <a:cubicBezTo>
                    <a:pt x="8" y="5"/>
                    <a:pt x="20" y="5"/>
                    <a:pt x="20" y="5"/>
                  </a:cubicBezTo>
                  <a:cubicBezTo>
                    <a:pt x="20" y="0"/>
                    <a:pt x="20" y="0"/>
                    <a:pt x="20" y="0"/>
                  </a:cubicBezTo>
                  <a:cubicBezTo>
                    <a:pt x="17" y="0"/>
                    <a:pt x="0" y="0"/>
                    <a:pt x="0" y="0"/>
                  </a:cubicBezTo>
                  <a:cubicBezTo>
                    <a:pt x="0" y="36"/>
                    <a:pt x="0" y="36"/>
                    <a:pt x="0" y="36"/>
                  </a:cubicBezTo>
                  <a:cubicBezTo>
                    <a:pt x="31" y="36"/>
                    <a:pt x="31" y="36"/>
                    <a:pt x="31" y="36"/>
                  </a:cubicBezTo>
                  <a:cubicBezTo>
                    <a:pt x="31" y="36"/>
                    <a:pt x="31" y="36"/>
                    <a:pt x="31" y="36"/>
                  </a:cubicBezTo>
                  <a:cubicBezTo>
                    <a:pt x="31" y="9"/>
                    <a:pt x="31" y="9"/>
                    <a:pt x="31" y="9"/>
                  </a:cubicBezTo>
                  <a:cubicBezTo>
                    <a:pt x="46" y="36"/>
                    <a:pt x="46" y="36"/>
                    <a:pt x="46" y="36"/>
                  </a:cubicBezTo>
                  <a:cubicBezTo>
                    <a:pt x="54" y="36"/>
                    <a:pt x="54" y="36"/>
                    <a:pt x="54" y="36"/>
                  </a:cubicBezTo>
                  <a:cubicBezTo>
                    <a:pt x="54" y="5"/>
                    <a:pt x="54" y="5"/>
                    <a:pt x="54" y="5"/>
                  </a:cubicBezTo>
                  <a:cubicBezTo>
                    <a:pt x="58" y="5"/>
                    <a:pt x="62" y="5"/>
                    <a:pt x="65" y="5"/>
                  </a:cubicBezTo>
                  <a:cubicBezTo>
                    <a:pt x="65" y="36"/>
                    <a:pt x="65" y="36"/>
                    <a:pt x="65" y="36"/>
                  </a:cubicBezTo>
                  <a:cubicBezTo>
                    <a:pt x="71" y="36"/>
                    <a:pt x="71" y="36"/>
                    <a:pt x="71" y="36"/>
                  </a:cubicBezTo>
                  <a:cubicBezTo>
                    <a:pt x="71" y="5"/>
                    <a:pt x="71" y="5"/>
                    <a:pt x="71" y="5"/>
                  </a:cubicBezTo>
                  <a:cubicBezTo>
                    <a:pt x="82" y="5"/>
                    <a:pt x="82" y="5"/>
                    <a:pt x="82" y="5"/>
                  </a:cubicBezTo>
                  <a:cubicBezTo>
                    <a:pt x="82" y="0"/>
                    <a:pt x="82" y="0"/>
                    <a:pt x="82" y="0"/>
                  </a:cubicBezTo>
                  <a:lnTo>
                    <a:pt x="49" y="0"/>
                  </a:ln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5" name="Freeform 32"/>
            <p:cNvSpPr>
              <a:spLocks noEditPoints="1"/>
            </p:cNvSpPr>
            <p:nvPr/>
          </p:nvSpPr>
          <p:spPr bwMode="black">
            <a:xfrm>
              <a:off x="2874" y="2148"/>
              <a:ext cx="121" cy="85"/>
            </a:xfrm>
            <a:custGeom>
              <a:avLst/>
              <a:gdLst>
                <a:gd name="T0" fmla="*/ 172309 w 51"/>
                <a:gd name="T1" fmla="*/ 80216 h 36"/>
                <a:gd name="T2" fmla="*/ 172309 w 51"/>
                <a:gd name="T3" fmla="*/ 80216 h 36"/>
                <a:gd name="T4" fmla="*/ 172309 w 51"/>
                <a:gd name="T5" fmla="*/ 27011 h 36"/>
                <a:gd name="T6" fmla="*/ 200566 w 51"/>
                <a:gd name="T7" fmla="*/ 27011 h 36"/>
                <a:gd name="T8" fmla="*/ 239670 w 51"/>
                <a:gd name="T9" fmla="*/ 55257 h 36"/>
                <a:gd name="T10" fmla="*/ 200566 w 51"/>
                <a:gd name="T11" fmla="*/ 80216 h 36"/>
                <a:gd name="T12" fmla="*/ 172309 w 51"/>
                <a:gd name="T13" fmla="*/ 80216 h 36"/>
                <a:gd name="T14" fmla="*/ 255602 w 51"/>
                <a:gd name="T15" fmla="*/ 98553 h 36"/>
                <a:gd name="T16" fmla="*/ 272217 w 51"/>
                <a:gd name="T17" fmla="*/ 55257 h 36"/>
                <a:gd name="T18" fmla="*/ 255602 w 51"/>
                <a:gd name="T19" fmla="*/ 16285 h 36"/>
                <a:gd name="T20" fmla="*/ 195973 w 51"/>
                <a:gd name="T21" fmla="*/ 0 h 36"/>
                <a:gd name="T22" fmla="*/ 141193 w 51"/>
                <a:gd name="T23" fmla="*/ 0 h 36"/>
                <a:gd name="T24" fmla="*/ 141193 w 51"/>
                <a:gd name="T25" fmla="*/ 80216 h 36"/>
                <a:gd name="T26" fmla="*/ 141193 w 51"/>
                <a:gd name="T27" fmla="*/ 80216 h 36"/>
                <a:gd name="T28" fmla="*/ 141193 w 51"/>
                <a:gd name="T29" fmla="*/ 166154 h 36"/>
                <a:gd name="T30" fmla="*/ 36983 w 51"/>
                <a:gd name="T31" fmla="*/ 166154 h 36"/>
                <a:gd name="T32" fmla="*/ 36983 w 51"/>
                <a:gd name="T33" fmla="*/ 114190 h 36"/>
                <a:gd name="T34" fmla="*/ 96893 w 51"/>
                <a:gd name="T35" fmla="*/ 114190 h 36"/>
                <a:gd name="T36" fmla="*/ 96893 w 51"/>
                <a:gd name="T37" fmla="*/ 80216 h 36"/>
                <a:gd name="T38" fmla="*/ 36983 w 51"/>
                <a:gd name="T39" fmla="*/ 80216 h 36"/>
                <a:gd name="T40" fmla="*/ 36983 w 51"/>
                <a:gd name="T41" fmla="*/ 27011 h 36"/>
                <a:gd name="T42" fmla="*/ 108618 w 51"/>
                <a:gd name="T43" fmla="*/ 27011 h 36"/>
                <a:gd name="T44" fmla="*/ 108618 w 51"/>
                <a:gd name="T45" fmla="*/ 0 h 36"/>
                <a:gd name="T46" fmla="*/ 0 w 51"/>
                <a:gd name="T47" fmla="*/ 0 h 36"/>
                <a:gd name="T48" fmla="*/ 0 w 51"/>
                <a:gd name="T49" fmla="*/ 194400 h 36"/>
                <a:gd name="T50" fmla="*/ 172309 w 51"/>
                <a:gd name="T51" fmla="*/ 194400 h 36"/>
                <a:gd name="T52" fmla="*/ 172309 w 51"/>
                <a:gd name="T53" fmla="*/ 114190 h 36"/>
                <a:gd name="T54" fmla="*/ 188909 w 51"/>
                <a:gd name="T55" fmla="*/ 114190 h 36"/>
                <a:gd name="T56" fmla="*/ 239670 w 51"/>
                <a:gd name="T57" fmla="*/ 194400 h 36"/>
                <a:gd name="T58" fmla="*/ 276264 w 51"/>
                <a:gd name="T59" fmla="*/ 194400 h 36"/>
                <a:gd name="T60" fmla="*/ 228014 w 51"/>
                <a:gd name="T61" fmla="*/ 107289 h 36"/>
                <a:gd name="T62" fmla="*/ 255602 w 51"/>
                <a:gd name="T63" fmla="*/ 98553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36">
                  <a:moveTo>
                    <a:pt x="32" y="15"/>
                  </a:moveTo>
                  <a:cubicBezTo>
                    <a:pt x="32" y="15"/>
                    <a:pt x="32" y="15"/>
                    <a:pt x="32" y="15"/>
                  </a:cubicBezTo>
                  <a:cubicBezTo>
                    <a:pt x="32" y="5"/>
                    <a:pt x="32" y="5"/>
                    <a:pt x="32" y="5"/>
                  </a:cubicBezTo>
                  <a:cubicBezTo>
                    <a:pt x="37" y="5"/>
                    <a:pt x="37" y="5"/>
                    <a:pt x="37" y="5"/>
                  </a:cubicBezTo>
                  <a:cubicBezTo>
                    <a:pt x="42" y="5"/>
                    <a:pt x="44" y="7"/>
                    <a:pt x="44" y="10"/>
                  </a:cubicBezTo>
                  <a:cubicBezTo>
                    <a:pt x="44" y="14"/>
                    <a:pt x="42" y="15"/>
                    <a:pt x="37" y="15"/>
                  </a:cubicBezTo>
                  <a:lnTo>
                    <a:pt x="32" y="15"/>
                  </a:lnTo>
                  <a:close/>
                  <a:moveTo>
                    <a:pt x="47" y="18"/>
                  </a:moveTo>
                  <a:cubicBezTo>
                    <a:pt x="49" y="16"/>
                    <a:pt x="50" y="14"/>
                    <a:pt x="50" y="10"/>
                  </a:cubicBezTo>
                  <a:cubicBezTo>
                    <a:pt x="50" y="7"/>
                    <a:pt x="49" y="4"/>
                    <a:pt x="47" y="3"/>
                  </a:cubicBezTo>
                  <a:cubicBezTo>
                    <a:pt x="44" y="1"/>
                    <a:pt x="41" y="0"/>
                    <a:pt x="36" y="0"/>
                  </a:cubicBezTo>
                  <a:cubicBezTo>
                    <a:pt x="26" y="0"/>
                    <a:pt x="26" y="0"/>
                    <a:pt x="26" y="0"/>
                  </a:cubicBezTo>
                  <a:cubicBezTo>
                    <a:pt x="26" y="15"/>
                    <a:pt x="26" y="15"/>
                    <a:pt x="26" y="15"/>
                  </a:cubicBezTo>
                  <a:cubicBezTo>
                    <a:pt x="26" y="15"/>
                    <a:pt x="26" y="15"/>
                    <a:pt x="26" y="15"/>
                  </a:cubicBezTo>
                  <a:cubicBezTo>
                    <a:pt x="26" y="31"/>
                    <a:pt x="26" y="31"/>
                    <a:pt x="26" y="31"/>
                  </a:cubicBezTo>
                  <a:cubicBezTo>
                    <a:pt x="7" y="31"/>
                    <a:pt x="7" y="31"/>
                    <a:pt x="7" y="31"/>
                  </a:cubicBezTo>
                  <a:cubicBezTo>
                    <a:pt x="7" y="21"/>
                    <a:pt x="7" y="21"/>
                    <a:pt x="7" y="21"/>
                  </a:cubicBezTo>
                  <a:cubicBezTo>
                    <a:pt x="18" y="21"/>
                    <a:pt x="18" y="21"/>
                    <a:pt x="18" y="21"/>
                  </a:cubicBezTo>
                  <a:cubicBezTo>
                    <a:pt x="18" y="15"/>
                    <a:pt x="18" y="15"/>
                    <a:pt x="18" y="15"/>
                  </a:cubicBezTo>
                  <a:cubicBezTo>
                    <a:pt x="7" y="15"/>
                    <a:pt x="7" y="15"/>
                    <a:pt x="7" y="15"/>
                  </a:cubicBezTo>
                  <a:cubicBezTo>
                    <a:pt x="7" y="5"/>
                    <a:pt x="7" y="5"/>
                    <a:pt x="7" y="5"/>
                  </a:cubicBezTo>
                  <a:cubicBezTo>
                    <a:pt x="8" y="5"/>
                    <a:pt x="20" y="5"/>
                    <a:pt x="20" y="5"/>
                  </a:cubicBezTo>
                  <a:cubicBezTo>
                    <a:pt x="20" y="0"/>
                    <a:pt x="20" y="0"/>
                    <a:pt x="20" y="0"/>
                  </a:cubicBezTo>
                  <a:cubicBezTo>
                    <a:pt x="17" y="0"/>
                    <a:pt x="0" y="0"/>
                    <a:pt x="0" y="0"/>
                  </a:cubicBezTo>
                  <a:cubicBezTo>
                    <a:pt x="0" y="36"/>
                    <a:pt x="0" y="36"/>
                    <a:pt x="0" y="36"/>
                  </a:cubicBezTo>
                  <a:cubicBezTo>
                    <a:pt x="32" y="36"/>
                    <a:pt x="32" y="36"/>
                    <a:pt x="32" y="36"/>
                  </a:cubicBezTo>
                  <a:cubicBezTo>
                    <a:pt x="32" y="21"/>
                    <a:pt x="32" y="21"/>
                    <a:pt x="32" y="21"/>
                  </a:cubicBezTo>
                  <a:cubicBezTo>
                    <a:pt x="35" y="21"/>
                    <a:pt x="35" y="21"/>
                    <a:pt x="35" y="21"/>
                  </a:cubicBezTo>
                  <a:cubicBezTo>
                    <a:pt x="38" y="25"/>
                    <a:pt x="44" y="36"/>
                    <a:pt x="44" y="36"/>
                  </a:cubicBezTo>
                  <a:cubicBezTo>
                    <a:pt x="51" y="36"/>
                    <a:pt x="51" y="36"/>
                    <a:pt x="51" y="36"/>
                  </a:cubicBezTo>
                  <a:cubicBezTo>
                    <a:pt x="42" y="20"/>
                    <a:pt x="42" y="20"/>
                    <a:pt x="42" y="20"/>
                  </a:cubicBezTo>
                  <a:cubicBezTo>
                    <a:pt x="44" y="20"/>
                    <a:pt x="45" y="19"/>
                    <a:pt x="47" y="18"/>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6" name="Freeform 33"/>
            <p:cNvSpPr>
              <a:spLocks noEditPoints="1"/>
            </p:cNvSpPr>
            <p:nvPr/>
          </p:nvSpPr>
          <p:spPr bwMode="black">
            <a:xfrm>
              <a:off x="2642" y="2148"/>
              <a:ext cx="121" cy="85"/>
            </a:xfrm>
            <a:custGeom>
              <a:avLst/>
              <a:gdLst>
                <a:gd name="T0" fmla="*/ 180639 w 51"/>
                <a:gd name="T1" fmla="*/ 80216 h 36"/>
                <a:gd name="T2" fmla="*/ 180639 w 51"/>
                <a:gd name="T3" fmla="*/ 80216 h 36"/>
                <a:gd name="T4" fmla="*/ 180639 w 51"/>
                <a:gd name="T5" fmla="*/ 27011 h 36"/>
                <a:gd name="T6" fmla="*/ 209888 w 51"/>
                <a:gd name="T7" fmla="*/ 27011 h 36"/>
                <a:gd name="T8" fmla="*/ 242902 w 51"/>
                <a:gd name="T9" fmla="*/ 55257 h 36"/>
                <a:gd name="T10" fmla="*/ 209888 w 51"/>
                <a:gd name="T11" fmla="*/ 80216 h 36"/>
                <a:gd name="T12" fmla="*/ 180639 w 51"/>
                <a:gd name="T13" fmla="*/ 80216 h 36"/>
                <a:gd name="T14" fmla="*/ 259891 w 51"/>
                <a:gd name="T15" fmla="*/ 98553 h 36"/>
                <a:gd name="T16" fmla="*/ 283047 w 51"/>
                <a:gd name="T17" fmla="*/ 55257 h 36"/>
                <a:gd name="T18" fmla="*/ 259891 w 51"/>
                <a:gd name="T19" fmla="*/ 16285 h 36"/>
                <a:gd name="T20" fmla="*/ 202599 w 51"/>
                <a:gd name="T21" fmla="*/ 0 h 36"/>
                <a:gd name="T22" fmla="*/ 140590 w 51"/>
                <a:gd name="T23" fmla="*/ 0 h 36"/>
                <a:gd name="T24" fmla="*/ 140590 w 51"/>
                <a:gd name="T25" fmla="*/ 80216 h 36"/>
                <a:gd name="T26" fmla="*/ 140590 w 51"/>
                <a:gd name="T27" fmla="*/ 80216 h 36"/>
                <a:gd name="T28" fmla="*/ 140590 w 51"/>
                <a:gd name="T29" fmla="*/ 166154 h 36"/>
                <a:gd name="T30" fmla="*/ 33014 w 51"/>
                <a:gd name="T31" fmla="*/ 166154 h 36"/>
                <a:gd name="T32" fmla="*/ 33014 w 51"/>
                <a:gd name="T33" fmla="*/ 114190 h 36"/>
                <a:gd name="T34" fmla="*/ 95248 w 51"/>
                <a:gd name="T35" fmla="*/ 114190 h 36"/>
                <a:gd name="T36" fmla="*/ 95248 w 51"/>
                <a:gd name="T37" fmla="*/ 80216 h 36"/>
                <a:gd name="T38" fmla="*/ 33014 w 51"/>
                <a:gd name="T39" fmla="*/ 80216 h 36"/>
                <a:gd name="T40" fmla="*/ 33014 w 51"/>
                <a:gd name="T41" fmla="*/ 27011 h 36"/>
                <a:gd name="T42" fmla="*/ 112539 w 51"/>
                <a:gd name="T43" fmla="*/ 27011 h 36"/>
                <a:gd name="T44" fmla="*/ 112539 w 51"/>
                <a:gd name="T45" fmla="*/ 0 h 36"/>
                <a:gd name="T46" fmla="*/ 0 w 51"/>
                <a:gd name="T47" fmla="*/ 0 h 36"/>
                <a:gd name="T48" fmla="*/ 0 w 51"/>
                <a:gd name="T49" fmla="*/ 194400 h 36"/>
                <a:gd name="T50" fmla="*/ 180639 w 51"/>
                <a:gd name="T51" fmla="*/ 194400 h 36"/>
                <a:gd name="T52" fmla="*/ 180639 w 51"/>
                <a:gd name="T53" fmla="*/ 114190 h 36"/>
                <a:gd name="T54" fmla="*/ 197629 w 51"/>
                <a:gd name="T55" fmla="*/ 114190 h 36"/>
                <a:gd name="T56" fmla="*/ 247934 w 51"/>
                <a:gd name="T57" fmla="*/ 194400 h 36"/>
                <a:gd name="T58" fmla="*/ 288215 w 51"/>
                <a:gd name="T59" fmla="*/ 194400 h 36"/>
                <a:gd name="T60" fmla="*/ 230923 w 51"/>
                <a:gd name="T61" fmla="*/ 107289 h 36"/>
                <a:gd name="T62" fmla="*/ 259891 w 51"/>
                <a:gd name="T63" fmla="*/ 98553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36">
                  <a:moveTo>
                    <a:pt x="32" y="15"/>
                  </a:moveTo>
                  <a:cubicBezTo>
                    <a:pt x="32" y="15"/>
                    <a:pt x="32" y="15"/>
                    <a:pt x="32" y="15"/>
                  </a:cubicBezTo>
                  <a:cubicBezTo>
                    <a:pt x="32" y="5"/>
                    <a:pt x="32" y="5"/>
                    <a:pt x="32" y="5"/>
                  </a:cubicBezTo>
                  <a:cubicBezTo>
                    <a:pt x="37" y="5"/>
                    <a:pt x="37" y="5"/>
                    <a:pt x="37" y="5"/>
                  </a:cubicBezTo>
                  <a:cubicBezTo>
                    <a:pt x="42" y="5"/>
                    <a:pt x="43" y="7"/>
                    <a:pt x="43" y="10"/>
                  </a:cubicBezTo>
                  <a:cubicBezTo>
                    <a:pt x="43" y="14"/>
                    <a:pt x="42" y="15"/>
                    <a:pt x="37" y="15"/>
                  </a:cubicBezTo>
                  <a:lnTo>
                    <a:pt x="32" y="15"/>
                  </a:lnTo>
                  <a:close/>
                  <a:moveTo>
                    <a:pt x="46" y="18"/>
                  </a:moveTo>
                  <a:cubicBezTo>
                    <a:pt x="48" y="16"/>
                    <a:pt x="50" y="14"/>
                    <a:pt x="50" y="10"/>
                  </a:cubicBezTo>
                  <a:cubicBezTo>
                    <a:pt x="50" y="7"/>
                    <a:pt x="48" y="4"/>
                    <a:pt x="46" y="3"/>
                  </a:cubicBezTo>
                  <a:cubicBezTo>
                    <a:pt x="44" y="1"/>
                    <a:pt x="41" y="0"/>
                    <a:pt x="36" y="0"/>
                  </a:cubicBezTo>
                  <a:cubicBezTo>
                    <a:pt x="25" y="0"/>
                    <a:pt x="25" y="0"/>
                    <a:pt x="25" y="0"/>
                  </a:cubicBezTo>
                  <a:cubicBezTo>
                    <a:pt x="25" y="15"/>
                    <a:pt x="25" y="15"/>
                    <a:pt x="25" y="15"/>
                  </a:cubicBezTo>
                  <a:cubicBezTo>
                    <a:pt x="25" y="15"/>
                    <a:pt x="25" y="15"/>
                    <a:pt x="25" y="15"/>
                  </a:cubicBezTo>
                  <a:cubicBezTo>
                    <a:pt x="25" y="31"/>
                    <a:pt x="25" y="31"/>
                    <a:pt x="25" y="31"/>
                  </a:cubicBezTo>
                  <a:cubicBezTo>
                    <a:pt x="6" y="31"/>
                    <a:pt x="6" y="31"/>
                    <a:pt x="6" y="31"/>
                  </a:cubicBezTo>
                  <a:cubicBezTo>
                    <a:pt x="6" y="21"/>
                    <a:pt x="6" y="21"/>
                    <a:pt x="6" y="21"/>
                  </a:cubicBezTo>
                  <a:cubicBezTo>
                    <a:pt x="17" y="21"/>
                    <a:pt x="17" y="21"/>
                    <a:pt x="17" y="21"/>
                  </a:cubicBezTo>
                  <a:cubicBezTo>
                    <a:pt x="17" y="15"/>
                    <a:pt x="17" y="15"/>
                    <a:pt x="17" y="15"/>
                  </a:cubicBezTo>
                  <a:cubicBezTo>
                    <a:pt x="6" y="15"/>
                    <a:pt x="6" y="15"/>
                    <a:pt x="6" y="15"/>
                  </a:cubicBezTo>
                  <a:cubicBezTo>
                    <a:pt x="6" y="5"/>
                    <a:pt x="6" y="5"/>
                    <a:pt x="6" y="5"/>
                  </a:cubicBezTo>
                  <a:cubicBezTo>
                    <a:pt x="8" y="5"/>
                    <a:pt x="20" y="5"/>
                    <a:pt x="20" y="5"/>
                  </a:cubicBezTo>
                  <a:cubicBezTo>
                    <a:pt x="20" y="0"/>
                    <a:pt x="20" y="0"/>
                    <a:pt x="20" y="0"/>
                  </a:cubicBezTo>
                  <a:cubicBezTo>
                    <a:pt x="16" y="0"/>
                    <a:pt x="0" y="0"/>
                    <a:pt x="0" y="0"/>
                  </a:cubicBezTo>
                  <a:cubicBezTo>
                    <a:pt x="0" y="36"/>
                    <a:pt x="0" y="36"/>
                    <a:pt x="0" y="36"/>
                  </a:cubicBezTo>
                  <a:cubicBezTo>
                    <a:pt x="32" y="36"/>
                    <a:pt x="32" y="36"/>
                    <a:pt x="32" y="36"/>
                  </a:cubicBezTo>
                  <a:cubicBezTo>
                    <a:pt x="32" y="21"/>
                    <a:pt x="32" y="21"/>
                    <a:pt x="32" y="21"/>
                  </a:cubicBezTo>
                  <a:cubicBezTo>
                    <a:pt x="35" y="21"/>
                    <a:pt x="35" y="21"/>
                    <a:pt x="35" y="21"/>
                  </a:cubicBezTo>
                  <a:cubicBezTo>
                    <a:pt x="38" y="25"/>
                    <a:pt x="44" y="36"/>
                    <a:pt x="44" y="36"/>
                  </a:cubicBezTo>
                  <a:cubicBezTo>
                    <a:pt x="51" y="36"/>
                    <a:pt x="51" y="36"/>
                    <a:pt x="51" y="36"/>
                  </a:cubicBezTo>
                  <a:cubicBezTo>
                    <a:pt x="41" y="20"/>
                    <a:pt x="41" y="20"/>
                    <a:pt x="41" y="20"/>
                  </a:cubicBezTo>
                  <a:cubicBezTo>
                    <a:pt x="43" y="20"/>
                    <a:pt x="45" y="19"/>
                    <a:pt x="46" y="18"/>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7" name="Freeform 34"/>
            <p:cNvSpPr>
              <a:spLocks noEditPoints="1"/>
            </p:cNvSpPr>
            <p:nvPr/>
          </p:nvSpPr>
          <p:spPr bwMode="black">
            <a:xfrm>
              <a:off x="2807" y="2148"/>
              <a:ext cx="59" cy="85"/>
            </a:xfrm>
            <a:custGeom>
              <a:avLst/>
              <a:gdLst>
                <a:gd name="T0" fmla="*/ 63526 w 25"/>
                <a:gd name="T1" fmla="*/ 87179 h 36"/>
                <a:gd name="T2" fmla="*/ 38369 w 25"/>
                <a:gd name="T3" fmla="*/ 87179 h 36"/>
                <a:gd name="T4" fmla="*/ 38369 w 25"/>
                <a:gd name="T5" fmla="*/ 27011 h 36"/>
                <a:gd name="T6" fmla="*/ 63526 w 25"/>
                <a:gd name="T7" fmla="*/ 27011 h 36"/>
                <a:gd name="T8" fmla="*/ 95391 w 25"/>
                <a:gd name="T9" fmla="*/ 58931 h 36"/>
                <a:gd name="T10" fmla="*/ 63526 w 25"/>
                <a:gd name="T11" fmla="*/ 87179 h 36"/>
                <a:gd name="T12" fmla="*/ 113320 w 25"/>
                <a:gd name="T13" fmla="*/ 16285 h 36"/>
                <a:gd name="T14" fmla="*/ 58714 w 25"/>
                <a:gd name="T15" fmla="*/ 0 h 36"/>
                <a:gd name="T16" fmla="*/ 0 w 25"/>
                <a:gd name="T17" fmla="*/ 0 h 36"/>
                <a:gd name="T18" fmla="*/ 0 w 25"/>
                <a:gd name="T19" fmla="*/ 114190 h 36"/>
                <a:gd name="T20" fmla="*/ 0 w 25"/>
                <a:gd name="T21" fmla="*/ 194400 h 36"/>
                <a:gd name="T22" fmla="*/ 38369 w 25"/>
                <a:gd name="T23" fmla="*/ 194400 h 36"/>
                <a:gd name="T24" fmla="*/ 38369 w 25"/>
                <a:gd name="T25" fmla="*/ 114190 h 36"/>
                <a:gd name="T26" fmla="*/ 58714 w 25"/>
                <a:gd name="T27" fmla="*/ 114190 h 36"/>
                <a:gd name="T28" fmla="*/ 113320 w 25"/>
                <a:gd name="T29" fmla="*/ 98553 h 36"/>
                <a:gd name="T30" fmla="*/ 133753 w 25"/>
                <a:gd name="T31" fmla="*/ 58931 h 36"/>
                <a:gd name="T32" fmla="*/ 113320 w 25"/>
                <a:gd name="T33" fmla="*/ 16285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36">
                  <a:moveTo>
                    <a:pt x="12" y="16"/>
                  </a:moveTo>
                  <a:cubicBezTo>
                    <a:pt x="7" y="16"/>
                    <a:pt x="7" y="16"/>
                    <a:pt x="7" y="16"/>
                  </a:cubicBezTo>
                  <a:cubicBezTo>
                    <a:pt x="7" y="5"/>
                    <a:pt x="7" y="5"/>
                    <a:pt x="7" y="5"/>
                  </a:cubicBezTo>
                  <a:cubicBezTo>
                    <a:pt x="12" y="5"/>
                    <a:pt x="12" y="5"/>
                    <a:pt x="12" y="5"/>
                  </a:cubicBezTo>
                  <a:cubicBezTo>
                    <a:pt x="17" y="5"/>
                    <a:pt x="18" y="7"/>
                    <a:pt x="18" y="11"/>
                  </a:cubicBezTo>
                  <a:cubicBezTo>
                    <a:pt x="18" y="14"/>
                    <a:pt x="16" y="16"/>
                    <a:pt x="12" y="16"/>
                  </a:cubicBezTo>
                  <a:close/>
                  <a:moveTo>
                    <a:pt x="21" y="3"/>
                  </a:moveTo>
                  <a:cubicBezTo>
                    <a:pt x="19" y="1"/>
                    <a:pt x="16" y="0"/>
                    <a:pt x="11" y="0"/>
                  </a:cubicBezTo>
                  <a:cubicBezTo>
                    <a:pt x="0" y="0"/>
                    <a:pt x="0" y="0"/>
                    <a:pt x="0" y="0"/>
                  </a:cubicBezTo>
                  <a:cubicBezTo>
                    <a:pt x="0" y="21"/>
                    <a:pt x="0" y="21"/>
                    <a:pt x="0" y="21"/>
                  </a:cubicBezTo>
                  <a:cubicBezTo>
                    <a:pt x="0" y="36"/>
                    <a:pt x="0" y="36"/>
                    <a:pt x="0" y="36"/>
                  </a:cubicBezTo>
                  <a:cubicBezTo>
                    <a:pt x="7" y="36"/>
                    <a:pt x="7" y="36"/>
                    <a:pt x="7" y="36"/>
                  </a:cubicBezTo>
                  <a:cubicBezTo>
                    <a:pt x="7" y="21"/>
                    <a:pt x="7" y="21"/>
                    <a:pt x="7" y="21"/>
                  </a:cubicBezTo>
                  <a:cubicBezTo>
                    <a:pt x="11" y="21"/>
                    <a:pt x="11" y="21"/>
                    <a:pt x="11" y="21"/>
                  </a:cubicBezTo>
                  <a:cubicBezTo>
                    <a:pt x="16" y="21"/>
                    <a:pt x="19" y="20"/>
                    <a:pt x="21" y="18"/>
                  </a:cubicBezTo>
                  <a:cubicBezTo>
                    <a:pt x="23" y="17"/>
                    <a:pt x="25" y="14"/>
                    <a:pt x="25" y="11"/>
                  </a:cubicBezTo>
                  <a:cubicBezTo>
                    <a:pt x="25" y="7"/>
                    <a:pt x="23" y="4"/>
                    <a:pt x="21" y="3"/>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8" name="Freeform 35"/>
            <p:cNvSpPr>
              <a:spLocks/>
            </p:cNvSpPr>
            <p:nvPr/>
          </p:nvSpPr>
          <p:spPr bwMode="black">
            <a:xfrm>
              <a:off x="2578" y="2147"/>
              <a:ext cx="56" cy="86"/>
            </a:xfrm>
            <a:custGeom>
              <a:avLst/>
              <a:gdLst>
                <a:gd name="T0" fmla="*/ 92490 w 23"/>
                <a:gd name="T1" fmla="*/ 78369 h 37"/>
                <a:gd name="T2" fmla="*/ 38698 w 23"/>
                <a:gd name="T3" fmla="*/ 49438 h 37"/>
                <a:gd name="T4" fmla="*/ 86586 w 23"/>
                <a:gd name="T5" fmla="*/ 24689 h 37"/>
                <a:gd name="T6" fmla="*/ 140326 w 23"/>
                <a:gd name="T7" fmla="*/ 33301 h 37"/>
                <a:gd name="T8" fmla="*/ 140326 w 23"/>
                <a:gd name="T9" fmla="*/ 10508 h 37"/>
                <a:gd name="T10" fmla="*/ 86586 w 23"/>
                <a:gd name="T11" fmla="*/ 0 h 37"/>
                <a:gd name="T12" fmla="*/ 0 w 23"/>
                <a:gd name="T13" fmla="*/ 53583 h 37"/>
                <a:gd name="T14" fmla="*/ 66496 w 23"/>
                <a:gd name="T15" fmla="*/ 101275 h 37"/>
                <a:gd name="T16" fmla="*/ 114561 w 23"/>
                <a:gd name="T17" fmla="*/ 130469 h 37"/>
                <a:gd name="T18" fmla="*/ 66496 w 23"/>
                <a:gd name="T19" fmla="*/ 155218 h 37"/>
                <a:gd name="T20" fmla="*/ 0 w 23"/>
                <a:gd name="T21" fmla="*/ 147423 h 37"/>
                <a:gd name="T22" fmla="*/ 0 w 23"/>
                <a:gd name="T23" fmla="*/ 170336 h 37"/>
                <a:gd name="T24" fmla="*/ 62211 w 23"/>
                <a:gd name="T25" fmla="*/ 180723 h 37"/>
                <a:gd name="T26" fmla="*/ 154701 w 23"/>
                <a:gd name="T27" fmla="*/ 130469 h 37"/>
                <a:gd name="T28" fmla="*/ 92490 w 23"/>
                <a:gd name="T29" fmla="*/ 78369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37">
                  <a:moveTo>
                    <a:pt x="14" y="16"/>
                  </a:moveTo>
                  <a:cubicBezTo>
                    <a:pt x="9" y="14"/>
                    <a:pt x="6" y="13"/>
                    <a:pt x="6" y="10"/>
                  </a:cubicBezTo>
                  <a:cubicBezTo>
                    <a:pt x="6" y="8"/>
                    <a:pt x="9" y="5"/>
                    <a:pt x="13" y="5"/>
                  </a:cubicBezTo>
                  <a:cubicBezTo>
                    <a:pt x="16" y="5"/>
                    <a:pt x="19" y="6"/>
                    <a:pt x="21" y="7"/>
                  </a:cubicBezTo>
                  <a:cubicBezTo>
                    <a:pt x="21" y="2"/>
                    <a:pt x="21" y="2"/>
                    <a:pt x="21" y="2"/>
                  </a:cubicBezTo>
                  <a:cubicBezTo>
                    <a:pt x="19" y="1"/>
                    <a:pt x="16" y="0"/>
                    <a:pt x="13" y="0"/>
                  </a:cubicBezTo>
                  <a:cubicBezTo>
                    <a:pt x="5" y="0"/>
                    <a:pt x="0" y="5"/>
                    <a:pt x="0" y="11"/>
                  </a:cubicBezTo>
                  <a:cubicBezTo>
                    <a:pt x="0" y="16"/>
                    <a:pt x="4" y="19"/>
                    <a:pt x="10" y="21"/>
                  </a:cubicBezTo>
                  <a:cubicBezTo>
                    <a:pt x="15" y="23"/>
                    <a:pt x="17" y="24"/>
                    <a:pt x="17" y="27"/>
                  </a:cubicBezTo>
                  <a:cubicBezTo>
                    <a:pt x="17" y="30"/>
                    <a:pt x="14" y="32"/>
                    <a:pt x="10" y="32"/>
                  </a:cubicBezTo>
                  <a:cubicBezTo>
                    <a:pt x="6" y="32"/>
                    <a:pt x="2" y="31"/>
                    <a:pt x="0" y="30"/>
                  </a:cubicBezTo>
                  <a:cubicBezTo>
                    <a:pt x="0" y="35"/>
                    <a:pt x="0" y="35"/>
                    <a:pt x="0" y="35"/>
                  </a:cubicBezTo>
                  <a:cubicBezTo>
                    <a:pt x="2" y="37"/>
                    <a:pt x="6" y="37"/>
                    <a:pt x="9" y="37"/>
                  </a:cubicBezTo>
                  <a:cubicBezTo>
                    <a:pt x="19" y="37"/>
                    <a:pt x="23" y="32"/>
                    <a:pt x="23" y="27"/>
                  </a:cubicBezTo>
                  <a:cubicBezTo>
                    <a:pt x="23" y="21"/>
                    <a:pt x="20" y="18"/>
                    <a:pt x="14" y="16"/>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sp>
          <p:nvSpPr>
            <p:cNvPr id="39" name="Freeform 36"/>
            <p:cNvSpPr>
              <a:spLocks noEditPoints="1"/>
            </p:cNvSpPr>
            <p:nvPr/>
          </p:nvSpPr>
          <p:spPr bwMode="black">
            <a:xfrm>
              <a:off x="3518" y="2200"/>
              <a:ext cx="36" cy="36"/>
            </a:xfrm>
            <a:custGeom>
              <a:avLst/>
              <a:gdLst>
                <a:gd name="T0" fmla="*/ 37658 w 15"/>
                <a:gd name="T1" fmla="*/ 44928 h 15"/>
                <a:gd name="T2" fmla="*/ 37658 w 15"/>
                <a:gd name="T3" fmla="*/ 32083 h 15"/>
                <a:gd name="T4" fmla="*/ 50498 w 15"/>
                <a:gd name="T5" fmla="*/ 32083 h 15"/>
                <a:gd name="T6" fmla="*/ 63866 w 15"/>
                <a:gd name="T7" fmla="*/ 37658 h 15"/>
                <a:gd name="T8" fmla="*/ 50498 w 15"/>
                <a:gd name="T9" fmla="*/ 44928 h 15"/>
                <a:gd name="T10" fmla="*/ 37658 w 15"/>
                <a:gd name="T11" fmla="*/ 44928 h 15"/>
                <a:gd name="T12" fmla="*/ 37658 w 15"/>
                <a:gd name="T13" fmla="*/ 50498 h 15"/>
                <a:gd name="T14" fmla="*/ 50498 w 15"/>
                <a:gd name="T15" fmla="*/ 50498 h 15"/>
                <a:gd name="T16" fmla="*/ 63866 w 15"/>
                <a:gd name="T17" fmla="*/ 76999 h 15"/>
                <a:gd name="T18" fmla="*/ 68417 w 15"/>
                <a:gd name="T19" fmla="*/ 76999 h 15"/>
                <a:gd name="T20" fmla="*/ 58296 w 15"/>
                <a:gd name="T21" fmla="*/ 50498 h 15"/>
                <a:gd name="T22" fmla="*/ 68417 w 15"/>
                <a:gd name="T23" fmla="*/ 37658 h 15"/>
                <a:gd name="T24" fmla="*/ 50498 w 15"/>
                <a:gd name="T25" fmla="*/ 26611 h 15"/>
                <a:gd name="T26" fmla="*/ 32083 w 15"/>
                <a:gd name="T27" fmla="*/ 26611 h 15"/>
                <a:gd name="T28" fmla="*/ 32083 w 15"/>
                <a:gd name="T29" fmla="*/ 76999 h 15"/>
                <a:gd name="T30" fmla="*/ 37658 w 15"/>
                <a:gd name="T31" fmla="*/ 76999 h 15"/>
                <a:gd name="T32" fmla="*/ 37658 w 15"/>
                <a:gd name="T33" fmla="*/ 50498 h 15"/>
                <a:gd name="T34" fmla="*/ 50498 w 15"/>
                <a:gd name="T35" fmla="*/ 94418 h 15"/>
                <a:gd name="T36" fmla="*/ 94418 w 15"/>
                <a:gd name="T37" fmla="*/ 50498 h 15"/>
                <a:gd name="T38" fmla="*/ 50498 w 15"/>
                <a:gd name="T39" fmla="*/ 0 h 15"/>
                <a:gd name="T40" fmla="*/ 0 w 15"/>
                <a:gd name="T41" fmla="*/ 50498 h 15"/>
                <a:gd name="T42" fmla="*/ 50498 w 15"/>
                <a:gd name="T43" fmla="*/ 94418 h 15"/>
                <a:gd name="T44" fmla="*/ 13368 w 15"/>
                <a:gd name="T45" fmla="*/ 50498 h 15"/>
                <a:gd name="T46" fmla="*/ 50498 w 15"/>
                <a:gd name="T47" fmla="*/ 13368 h 15"/>
                <a:gd name="T48" fmla="*/ 90379 w 15"/>
                <a:gd name="T49" fmla="*/ 50498 h 15"/>
                <a:gd name="T50" fmla="*/ 50498 w 15"/>
                <a:gd name="T51" fmla="*/ 90379 h 15"/>
                <a:gd name="T52" fmla="*/ 13368 w 15"/>
                <a:gd name="T53" fmla="*/ 50498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15">
                  <a:moveTo>
                    <a:pt x="6" y="7"/>
                  </a:moveTo>
                  <a:cubicBezTo>
                    <a:pt x="6" y="5"/>
                    <a:pt x="6" y="5"/>
                    <a:pt x="6" y="5"/>
                  </a:cubicBezTo>
                  <a:cubicBezTo>
                    <a:pt x="8" y="5"/>
                    <a:pt x="8" y="5"/>
                    <a:pt x="8" y="5"/>
                  </a:cubicBezTo>
                  <a:cubicBezTo>
                    <a:pt x="9" y="5"/>
                    <a:pt x="10" y="5"/>
                    <a:pt x="10" y="6"/>
                  </a:cubicBezTo>
                  <a:cubicBezTo>
                    <a:pt x="10" y="7"/>
                    <a:pt x="9" y="7"/>
                    <a:pt x="8" y="7"/>
                  </a:cubicBezTo>
                  <a:lnTo>
                    <a:pt x="6" y="7"/>
                  </a:lnTo>
                  <a:close/>
                  <a:moveTo>
                    <a:pt x="6" y="8"/>
                  </a:moveTo>
                  <a:cubicBezTo>
                    <a:pt x="8" y="8"/>
                    <a:pt x="8" y="8"/>
                    <a:pt x="8" y="8"/>
                  </a:cubicBezTo>
                  <a:cubicBezTo>
                    <a:pt x="10" y="12"/>
                    <a:pt x="10" y="12"/>
                    <a:pt x="10" y="12"/>
                  </a:cubicBezTo>
                  <a:cubicBezTo>
                    <a:pt x="11" y="12"/>
                    <a:pt x="11" y="12"/>
                    <a:pt x="11" y="12"/>
                  </a:cubicBezTo>
                  <a:cubicBezTo>
                    <a:pt x="9" y="8"/>
                    <a:pt x="9" y="8"/>
                    <a:pt x="9" y="8"/>
                  </a:cubicBezTo>
                  <a:cubicBezTo>
                    <a:pt x="10" y="8"/>
                    <a:pt x="11" y="7"/>
                    <a:pt x="11" y="6"/>
                  </a:cubicBezTo>
                  <a:cubicBezTo>
                    <a:pt x="11" y="4"/>
                    <a:pt x="10" y="4"/>
                    <a:pt x="8" y="4"/>
                  </a:cubicBezTo>
                  <a:cubicBezTo>
                    <a:pt x="5" y="4"/>
                    <a:pt x="5" y="4"/>
                    <a:pt x="5" y="4"/>
                  </a:cubicBezTo>
                  <a:cubicBezTo>
                    <a:pt x="5" y="12"/>
                    <a:pt x="5" y="12"/>
                    <a:pt x="5" y="12"/>
                  </a:cubicBezTo>
                  <a:cubicBezTo>
                    <a:pt x="6" y="12"/>
                    <a:pt x="6" y="12"/>
                    <a:pt x="6" y="12"/>
                  </a:cubicBezTo>
                  <a:lnTo>
                    <a:pt x="6" y="8"/>
                  </a:lnTo>
                  <a:close/>
                  <a:moveTo>
                    <a:pt x="8" y="15"/>
                  </a:moveTo>
                  <a:cubicBezTo>
                    <a:pt x="12" y="15"/>
                    <a:pt x="15" y="12"/>
                    <a:pt x="15" y="8"/>
                  </a:cubicBezTo>
                  <a:cubicBezTo>
                    <a:pt x="15" y="4"/>
                    <a:pt x="12" y="0"/>
                    <a:pt x="8" y="0"/>
                  </a:cubicBezTo>
                  <a:cubicBezTo>
                    <a:pt x="4" y="0"/>
                    <a:pt x="0" y="4"/>
                    <a:pt x="0" y="8"/>
                  </a:cubicBezTo>
                  <a:cubicBezTo>
                    <a:pt x="0" y="12"/>
                    <a:pt x="4" y="15"/>
                    <a:pt x="8" y="15"/>
                  </a:cubicBezTo>
                  <a:close/>
                  <a:moveTo>
                    <a:pt x="2" y="8"/>
                  </a:moveTo>
                  <a:cubicBezTo>
                    <a:pt x="2" y="4"/>
                    <a:pt x="4" y="2"/>
                    <a:pt x="8" y="2"/>
                  </a:cubicBezTo>
                  <a:cubicBezTo>
                    <a:pt x="11" y="2"/>
                    <a:pt x="14" y="4"/>
                    <a:pt x="14" y="8"/>
                  </a:cubicBezTo>
                  <a:cubicBezTo>
                    <a:pt x="14" y="11"/>
                    <a:pt x="11" y="14"/>
                    <a:pt x="8" y="14"/>
                  </a:cubicBezTo>
                  <a:cubicBezTo>
                    <a:pt x="4" y="14"/>
                    <a:pt x="2" y="11"/>
                    <a:pt x="2" y="8"/>
                  </a:cubicBezTo>
                  <a:close/>
                </a:path>
              </a:pathLst>
            </a:custGeom>
            <a:solidFill>
              <a:srgbClr val="216A8B"/>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sz="1800" dirty="0">
                <a:latin typeface="Arial" panose="020B0604020202020204" pitchFamily="34" charset="0"/>
              </a:endParaRPr>
            </a:p>
          </p:txBody>
        </p:sp>
      </p:grpSp>
      <p:sp>
        <p:nvSpPr>
          <p:cNvPr id="42" name="TextBox 41"/>
          <p:cNvSpPr txBox="1"/>
          <p:nvPr/>
        </p:nvSpPr>
        <p:spPr>
          <a:xfrm>
            <a:off x="169333" y="6458292"/>
            <a:ext cx="457200" cy="215444"/>
          </a:xfrm>
          <a:prstGeom prst="rect">
            <a:avLst/>
          </a:prstGeom>
          <a:noFill/>
        </p:spPr>
        <p:txBody>
          <a:bodyPr wrap="square" rtlCol="0">
            <a:spAutoFit/>
          </a:bodyPr>
          <a:lstStyle/>
          <a:p>
            <a:pPr algn="r"/>
            <a:fld id="{5FD6C60A-E71E-44FA-8094-AF2B9A772242}" type="slidenum">
              <a:rPr lang="en-US" sz="800" b="0" smtClean="0">
                <a:solidFill>
                  <a:schemeClr val="tx1">
                    <a:lumMod val="75000"/>
                    <a:lumOff val="25000"/>
                  </a:schemeClr>
                </a:solidFill>
                <a:latin typeface="+mj-lt"/>
              </a:rPr>
              <a:pPr algn="r"/>
              <a:t>‹#›</a:t>
            </a:fld>
            <a:endParaRPr lang="en-US" sz="800" b="0" dirty="0">
              <a:solidFill>
                <a:schemeClr val="tx1">
                  <a:lumMod val="75000"/>
                  <a:lumOff val="25000"/>
                </a:schemeClr>
              </a:solidFill>
              <a:latin typeface="+mj-lt"/>
            </a:endParaRPr>
          </a:p>
        </p:txBody>
      </p:sp>
      <p:sp>
        <p:nvSpPr>
          <p:cNvPr id="43" name="TextBox 42"/>
          <p:cNvSpPr txBox="1"/>
          <p:nvPr/>
        </p:nvSpPr>
        <p:spPr>
          <a:xfrm>
            <a:off x="713232" y="6461329"/>
            <a:ext cx="5859019" cy="215444"/>
          </a:xfrm>
          <a:prstGeom prst="rect">
            <a:avLst/>
          </a:prstGeom>
          <a:noFill/>
        </p:spPr>
        <p:txBody>
          <a:bodyPr wrap="square" lIns="0" r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07DBCAE0-FCD2-4814-8971-CEDE1C3BF111}" type="datetime4">
              <a:rPr lang="en-US" sz="800" b="0" smtClean="0">
                <a:solidFill>
                  <a:schemeClr val="bg2">
                    <a:lumMod val="60000"/>
                    <a:lumOff val="40000"/>
                  </a:schemeClr>
                </a:solidFill>
                <a:latin typeface="+mj-lt"/>
                <a:cs typeface="Arial" panose="020B0604020202020204" pitchFamily="34" charset="0"/>
              </a:rPr>
              <a:pPr marL="0" marR="0" indent="0" algn="l" defTabSz="457200" rtl="0" eaLnBrk="1" fontAlgn="auto" latinLnBrk="0" hangingPunct="1">
                <a:lnSpc>
                  <a:spcPct val="100000"/>
                </a:lnSpc>
                <a:spcBef>
                  <a:spcPts val="0"/>
                </a:spcBef>
                <a:spcAft>
                  <a:spcPts val="0"/>
                </a:spcAft>
                <a:buClrTx/>
                <a:buSzTx/>
                <a:buFontTx/>
                <a:buNone/>
                <a:tabLst/>
                <a:defRPr/>
              </a:pPr>
              <a:t>March 14, 2025</a:t>
            </a:fld>
            <a:r>
              <a:rPr lang="en-US" sz="800" b="0" dirty="0">
                <a:solidFill>
                  <a:schemeClr val="bg2">
                    <a:lumMod val="60000"/>
                    <a:lumOff val="40000"/>
                  </a:schemeClr>
                </a:solidFill>
                <a:latin typeface="+mj-lt"/>
                <a:cs typeface="Arial" panose="020B0604020202020204" pitchFamily="34" charset="0"/>
              </a:rPr>
              <a:t>  </a:t>
            </a:r>
            <a:r>
              <a:rPr lang="en-US" sz="800" b="0" dirty="0">
                <a:solidFill>
                  <a:schemeClr val="bg2">
                    <a:lumMod val="60000"/>
                    <a:lumOff val="40000"/>
                  </a:schemeClr>
                </a:solidFill>
                <a:latin typeface="+mj-lt"/>
              </a:rPr>
              <a:t>|   ©2017 Kaiser Foundation Health Plan, Inc. </a:t>
            </a:r>
          </a:p>
        </p:txBody>
      </p:sp>
    </p:spTree>
    <p:extLst>
      <p:ext uri="{BB962C8B-B14F-4D97-AF65-F5344CB8AC3E}">
        <p14:creationId xmlns:p14="http://schemas.microsoft.com/office/powerpoint/2010/main" val="35552916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Lst>
  <p:transition spd="slow">
    <p:wipe dir="r"/>
  </p:transition>
  <p:hf hdr="0"/>
  <p:txStyles>
    <p:titleStyle>
      <a:lvl1pPr algn="l" defTabSz="457200" rtl="0" eaLnBrk="1" latinLnBrk="0" hangingPunct="1">
        <a:spcBef>
          <a:spcPct val="0"/>
        </a:spcBef>
        <a:buNone/>
        <a:defRPr sz="3000" b="0" i="0" kern="1200">
          <a:solidFill>
            <a:schemeClr val="tx1">
              <a:lumMod val="75000"/>
              <a:lumOff val="25000"/>
            </a:schemeClr>
          </a:solidFill>
          <a:latin typeface="Arial"/>
          <a:ea typeface="+mj-ea"/>
          <a:cs typeface="Arial"/>
        </a:defRPr>
      </a:lvl1pPr>
    </p:titleStyle>
    <p:bodyStyle>
      <a:lvl1pPr marL="228600" indent="-228600" algn="l" defTabSz="457200" rtl="0" eaLnBrk="1" latinLnBrk="0" hangingPunct="1">
        <a:spcBef>
          <a:spcPts val="300"/>
        </a:spcBef>
        <a:spcAft>
          <a:spcPts val="900"/>
        </a:spcAft>
        <a:buClr>
          <a:schemeClr val="tx1">
            <a:lumMod val="25000"/>
            <a:lumOff val="75000"/>
          </a:schemeClr>
        </a:buClr>
        <a:buFont typeface="Wingdings" charset="2"/>
        <a:buChar char="§"/>
        <a:defRPr sz="2400" kern="1200">
          <a:solidFill>
            <a:schemeClr val="tx1">
              <a:lumMod val="75000"/>
              <a:lumOff val="25000"/>
            </a:schemeClr>
          </a:solidFill>
          <a:latin typeface="Arial"/>
          <a:ea typeface="+mn-ea"/>
          <a:cs typeface="Arial"/>
        </a:defRPr>
      </a:lvl1pPr>
      <a:lvl2pPr marL="502920" indent="-228600" algn="l" defTabSz="457200" rtl="0" eaLnBrk="1" latinLnBrk="0" hangingPunct="1">
        <a:spcBef>
          <a:spcPts val="0"/>
        </a:spcBef>
        <a:spcAft>
          <a:spcPts val="900"/>
        </a:spcAft>
        <a:buClr>
          <a:schemeClr val="tx1">
            <a:lumMod val="25000"/>
            <a:lumOff val="75000"/>
          </a:schemeClr>
        </a:buClr>
        <a:buFont typeface="Wingdings" charset="2"/>
        <a:buChar char="§"/>
        <a:defRPr sz="2000" kern="1200">
          <a:solidFill>
            <a:schemeClr val="tx1">
              <a:lumMod val="75000"/>
              <a:lumOff val="25000"/>
            </a:schemeClr>
          </a:solidFill>
          <a:latin typeface="Arial"/>
          <a:ea typeface="+mn-ea"/>
          <a:cs typeface="Arial"/>
        </a:defRPr>
      </a:lvl2pPr>
      <a:lvl3pPr marL="777240" indent="-228600" algn="l" defTabSz="457200" rtl="0" eaLnBrk="1" latinLnBrk="0" hangingPunct="1">
        <a:spcBef>
          <a:spcPts val="0"/>
        </a:spcBef>
        <a:spcAft>
          <a:spcPts val="600"/>
        </a:spcAft>
        <a:buClr>
          <a:schemeClr val="tx1">
            <a:lumMod val="25000"/>
            <a:lumOff val="75000"/>
          </a:schemeClr>
        </a:buClr>
        <a:buFont typeface="Wingdings" charset="2"/>
        <a:buChar char="§"/>
        <a:defRPr sz="1600" kern="1200">
          <a:solidFill>
            <a:schemeClr val="tx1">
              <a:lumMod val="75000"/>
              <a:lumOff val="25000"/>
            </a:schemeClr>
          </a:solidFill>
          <a:latin typeface="Arial"/>
          <a:ea typeface="+mn-ea"/>
          <a:cs typeface="Arial"/>
        </a:defRPr>
      </a:lvl3pPr>
      <a:lvl4pPr marL="1078992" indent="-228600" algn="l" defTabSz="457200" rtl="0" eaLnBrk="1" latinLnBrk="0" hangingPunct="1">
        <a:spcBef>
          <a:spcPts val="0"/>
        </a:spcBef>
        <a:spcAft>
          <a:spcPts val="600"/>
        </a:spcAft>
        <a:buClr>
          <a:schemeClr val="tx1">
            <a:lumMod val="25000"/>
            <a:lumOff val="75000"/>
          </a:schemeClr>
        </a:buClr>
        <a:buFont typeface="Wingdings" charset="2"/>
        <a:buChar char="§"/>
        <a:defRPr sz="16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14503" y="5091297"/>
            <a:ext cx="8940692" cy="1431161"/>
          </a:xfrm>
          <a:prstGeom prst="rect">
            <a:avLst/>
          </a:prstGeom>
        </p:spPr>
        <p:txBody>
          <a:bodyPr vert="horz" wrap="square" lIns="0" tIns="190500" rIns="0" bIns="0" rtlCol="0">
            <a:spAutoFit/>
          </a:bodyPr>
          <a:lstStyle/>
          <a:p>
            <a:pPr marL="12700">
              <a:lnSpc>
                <a:spcPct val="100000"/>
              </a:lnSpc>
              <a:spcBef>
                <a:spcPts val="1500"/>
              </a:spcBef>
            </a:pPr>
            <a:r>
              <a:rPr lang="en-US" sz="2000" b="1" spc="-35" dirty="0">
                <a:latin typeface="Arial"/>
                <a:cs typeface="Arial"/>
              </a:rPr>
              <a:t>Kaiser Permanente Medicare Advantage Plan</a:t>
            </a:r>
            <a:endParaRPr lang="en-US" sz="2000" b="1" spc="-5" dirty="0">
              <a:solidFill>
                <a:srgbClr val="000101"/>
              </a:solidFill>
              <a:latin typeface="Arial"/>
              <a:cs typeface="Arial"/>
            </a:endParaRPr>
          </a:p>
          <a:p>
            <a:pPr marL="12700">
              <a:lnSpc>
                <a:spcPct val="100000"/>
              </a:lnSpc>
              <a:spcBef>
                <a:spcPts val="1500"/>
              </a:spcBef>
            </a:pPr>
            <a:r>
              <a:rPr lang="en-US" sz="2000" dirty="0">
                <a:latin typeface="Arial"/>
                <a:cs typeface="Arial"/>
              </a:rPr>
              <a:t>Transit Employees Health and Welfare Plan (TEHW)</a:t>
            </a:r>
            <a:endParaRPr sz="2000" dirty="0">
              <a:latin typeface="Arial"/>
              <a:cs typeface="Arial"/>
            </a:endParaRPr>
          </a:p>
          <a:p>
            <a:pPr marL="12700">
              <a:lnSpc>
                <a:spcPct val="100000"/>
              </a:lnSpc>
              <a:spcBef>
                <a:spcPts val="1165"/>
              </a:spcBef>
            </a:pPr>
            <a:r>
              <a:rPr lang="en-US" sz="1600" dirty="0">
                <a:latin typeface="Arial"/>
                <a:cs typeface="Arial"/>
              </a:rPr>
              <a:t>Darrien Banks, Senior Group Medicare Retiree Consultant</a:t>
            </a:r>
            <a:endParaRPr sz="1600" dirty="0">
              <a:latin typeface="Arial"/>
              <a:cs typeface="Arial"/>
            </a:endParaRPr>
          </a:p>
        </p:txBody>
      </p:sp>
      <p:sp>
        <p:nvSpPr>
          <p:cNvPr id="11" name="object 11"/>
          <p:cNvSpPr txBox="1">
            <a:spLocks noGrp="1"/>
          </p:cNvSpPr>
          <p:nvPr>
            <p:ph type="title" idx="4294967295"/>
          </p:nvPr>
        </p:nvSpPr>
        <p:spPr>
          <a:xfrm>
            <a:off x="6083147" y="1187875"/>
            <a:ext cx="5330825" cy="1163320"/>
          </a:xfrm>
          <a:prstGeom prst="rect">
            <a:avLst/>
          </a:prstGeom>
        </p:spPr>
        <p:txBody>
          <a:bodyPr vert="horz" wrap="square" lIns="0" tIns="153670" rIns="0" bIns="0" rtlCol="0">
            <a:spAutoFit/>
          </a:bodyPr>
          <a:lstStyle/>
          <a:p>
            <a:pPr marL="12700">
              <a:lnSpc>
                <a:spcPct val="100000"/>
              </a:lnSpc>
              <a:spcBef>
                <a:spcPts val="1210"/>
              </a:spcBef>
            </a:pPr>
            <a:r>
              <a:rPr sz="3750" b="1" spc="-5" dirty="0">
                <a:latin typeface="Arial"/>
                <a:cs typeface="Arial"/>
              </a:rPr>
              <a:t>Find </a:t>
            </a:r>
            <a:r>
              <a:rPr sz="3750" b="1" spc="-10" dirty="0">
                <a:latin typeface="Arial"/>
                <a:cs typeface="Arial"/>
              </a:rPr>
              <a:t>your </a:t>
            </a:r>
            <a:r>
              <a:rPr sz="3750" b="1" spc="-5" dirty="0">
                <a:latin typeface="Arial"/>
                <a:cs typeface="Arial"/>
              </a:rPr>
              <a:t>healthy</a:t>
            </a:r>
            <a:r>
              <a:rPr sz="3750" b="1" spc="-114" dirty="0">
                <a:latin typeface="Arial"/>
                <a:cs typeface="Arial"/>
              </a:rPr>
              <a:t> </a:t>
            </a:r>
            <a:r>
              <a:rPr sz="3750" b="1" spc="-5" dirty="0">
                <a:latin typeface="Arial"/>
                <a:cs typeface="Arial"/>
              </a:rPr>
              <a:t>place</a:t>
            </a:r>
            <a:endParaRPr sz="3750" dirty="0">
              <a:latin typeface="Arial"/>
              <a:cs typeface="Arial"/>
            </a:endParaRPr>
          </a:p>
          <a:p>
            <a:pPr marL="656590">
              <a:lnSpc>
                <a:spcPct val="100000"/>
              </a:lnSpc>
              <a:spcBef>
                <a:spcPts val="700"/>
              </a:spcBef>
            </a:pPr>
            <a:r>
              <a:rPr sz="2200" spc="10" dirty="0">
                <a:solidFill>
                  <a:srgbClr val="003B71"/>
                </a:solidFill>
              </a:rPr>
              <a:t>With care designed to help </a:t>
            </a:r>
            <a:r>
              <a:rPr sz="2200" spc="15" dirty="0">
                <a:solidFill>
                  <a:srgbClr val="003B71"/>
                </a:solidFill>
              </a:rPr>
              <a:t>you</a:t>
            </a:r>
            <a:r>
              <a:rPr sz="2200" spc="-55" dirty="0">
                <a:solidFill>
                  <a:srgbClr val="003B71"/>
                </a:solidFill>
              </a:rPr>
              <a:t> </a:t>
            </a:r>
            <a:r>
              <a:rPr sz="2200" spc="10" dirty="0">
                <a:solidFill>
                  <a:srgbClr val="003B71"/>
                </a:solidFill>
              </a:rPr>
              <a:t>thrive</a:t>
            </a:r>
            <a:endParaRPr sz="22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813F75-3A0B-3A50-AF44-597DCB50B3CA}"/>
              </a:ext>
            </a:extLst>
          </p:cNvPr>
          <p:cNvSpPr>
            <a:spLocks noGrp="1"/>
          </p:cNvSpPr>
          <p:nvPr>
            <p:ph type="sldNum" sz="quarter" idx="10"/>
          </p:nvPr>
        </p:nvSpPr>
        <p:spPr/>
        <p:txBody>
          <a:bodyPr/>
          <a:lstStyle/>
          <a:p>
            <a:fld id="{81D60167-4931-47E6-BA6A-407CBD079E47}" type="slidenum">
              <a:rPr lang="en-US" smtClean="0"/>
              <a:pPr/>
              <a:t>10</a:t>
            </a:fld>
            <a:endParaRPr lang="en-US" dirty="0"/>
          </a:p>
        </p:txBody>
      </p:sp>
      <p:pic>
        <p:nvPicPr>
          <p:cNvPr id="4" name="Picture 3">
            <a:extLst>
              <a:ext uri="{FF2B5EF4-FFF2-40B4-BE49-F238E27FC236}">
                <a16:creationId xmlns:a16="http://schemas.microsoft.com/office/drawing/2014/main" id="{9F40C83C-6D01-E9DE-D303-725BC44CB498}"/>
              </a:ext>
            </a:extLst>
          </p:cNvPr>
          <p:cNvPicPr>
            <a:picLocks noChangeAspect="1"/>
          </p:cNvPicPr>
          <p:nvPr/>
        </p:nvPicPr>
        <p:blipFill rotWithShape="1">
          <a:blip r:embed="rId3"/>
          <a:srcRect l="41834" t="20241" r="18608" b="26426"/>
          <a:stretch/>
        </p:blipFill>
        <p:spPr>
          <a:xfrm>
            <a:off x="1773715" y="272085"/>
            <a:ext cx="7491471" cy="6312610"/>
          </a:xfrm>
          <a:prstGeom prst="rect">
            <a:avLst/>
          </a:prstGeom>
        </p:spPr>
      </p:pic>
    </p:spTree>
    <p:extLst>
      <p:ext uri="{BB962C8B-B14F-4D97-AF65-F5344CB8AC3E}">
        <p14:creationId xmlns:p14="http://schemas.microsoft.com/office/powerpoint/2010/main" val="276192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D5F7A30-44F7-4020-BCAF-AB91EC3C49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323" b="15464"/>
          <a:stretch/>
        </p:blipFill>
        <p:spPr>
          <a:xfrm>
            <a:off x="100668" y="-1"/>
            <a:ext cx="12351391" cy="4051883"/>
          </a:xfrm>
          <a:prstGeom prst="rect">
            <a:avLst/>
          </a:prstGeom>
        </p:spPr>
      </p:pic>
      <p:sp>
        <p:nvSpPr>
          <p:cNvPr id="6" name="object 6"/>
          <p:cNvSpPr txBox="1"/>
          <p:nvPr/>
        </p:nvSpPr>
        <p:spPr>
          <a:xfrm>
            <a:off x="724762" y="4216559"/>
            <a:ext cx="10623957" cy="1317027"/>
          </a:xfrm>
          <a:prstGeom prst="rect">
            <a:avLst/>
          </a:prstGeom>
        </p:spPr>
        <p:txBody>
          <a:bodyPr vert="horz" wrap="square" lIns="0" tIns="219710" rIns="0" bIns="0" rtlCol="0">
            <a:spAutoFit/>
          </a:bodyPr>
          <a:lstStyle/>
          <a:p>
            <a:pPr marL="12700">
              <a:lnSpc>
                <a:spcPct val="100000"/>
              </a:lnSpc>
              <a:spcBef>
                <a:spcPts val="1730"/>
              </a:spcBef>
            </a:pPr>
            <a:r>
              <a:rPr sz="2600" dirty="0">
                <a:solidFill>
                  <a:srgbClr val="0078B3"/>
                </a:solidFill>
                <a:latin typeface="Arial"/>
                <a:cs typeface="Arial"/>
              </a:rPr>
              <a:t>Questions?</a:t>
            </a:r>
            <a:endParaRPr sz="2600" dirty="0">
              <a:latin typeface="Arial"/>
              <a:cs typeface="Arial"/>
            </a:endParaRPr>
          </a:p>
          <a:p>
            <a:pPr marL="12700" marR="5080">
              <a:lnSpc>
                <a:spcPct val="100000"/>
              </a:lnSpc>
              <a:spcBef>
                <a:spcPts val="1130"/>
              </a:spcBef>
            </a:pPr>
            <a:r>
              <a:rPr lang="en-US" sz="1800" spc="-5" dirty="0">
                <a:latin typeface="Arial"/>
                <a:cs typeface="Arial"/>
              </a:rPr>
              <a:t>For additional questions call our Medicare Member Services Line at (888) 777-5536 or visit Kp.org </a:t>
            </a:r>
          </a:p>
          <a:p>
            <a:pPr algn="l"/>
            <a:endParaRPr lang="en-US" sz="1800" b="0" i="0" u="none" strike="noStrike" baseline="0" dirty="0">
              <a:solidFill>
                <a:srgbClr val="000000"/>
              </a:solidFill>
              <a:latin typeface="Segoe UI Semilight" panose="020B0402040204020203" pitchFamily="34" charset="0"/>
            </a:endParaRPr>
          </a:p>
        </p:txBody>
      </p:sp>
      <p:sp>
        <p:nvSpPr>
          <p:cNvPr id="12" name="Slide Number Placeholder 11">
            <a:extLst>
              <a:ext uri="{FF2B5EF4-FFF2-40B4-BE49-F238E27FC236}">
                <a16:creationId xmlns:a16="http://schemas.microsoft.com/office/drawing/2014/main" id="{C9F49295-4D47-46C6-9ADE-FD0A3A10135E}"/>
              </a:ext>
            </a:extLst>
          </p:cNvPr>
          <p:cNvSpPr>
            <a:spLocks noGrp="1"/>
          </p:cNvSpPr>
          <p:nvPr>
            <p:ph type="sldNum" sz="quarter" idx="10"/>
          </p:nvPr>
        </p:nvSpPr>
        <p:spPr/>
        <p:txBody>
          <a:bodyPr/>
          <a:lstStyle/>
          <a:p>
            <a:pPr marL="38100">
              <a:lnSpc>
                <a:spcPts val="1030"/>
              </a:lnSpc>
            </a:pPr>
            <a:fld id="{81D60167-4931-47E6-BA6A-407CBD079E47}" type="slidenum">
              <a:rPr lang="en-US" smtClean="0"/>
              <a:t>11</a:t>
            </a:fld>
            <a:endParaRPr lang="en-US" dirty="0"/>
          </a:p>
        </p:txBody>
      </p:sp>
      <p:sp>
        <p:nvSpPr>
          <p:cNvPr id="8" name="object 8"/>
          <p:cNvSpPr txBox="1">
            <a:spLocks noGrp="1"/>
          </p:cNvSpPr>
          <p:nvPr>
            <p:ph type="title" idx="4294967295"/>
          </p:nvPr>
        </p:nvSpPr>
        <p:spPr>
          <a:xfrm>
            <a:off x="724762" y="1208405"/>
            <a:ext cx="4098925" cy="1152525"/>
          </a:xfrm>
          <a:prstGeom prst="rect">
            <a:avLst/>
          </a:prstGeom>
        </p:spPr>
        <p:txBody>
          <a:bodyPr vert="horz" wrap="square" lIns="0" tIns="12065" rIns="0" bIns="0" rtlCol="0">
            <a:spAutoFit/>
          </a:bodyPr>
          <a:lstStyle/>
          <a:p>
            <a:pPr marL="12700">
              <a:lnSpc>
                <a:spcPts val="4435"/>
              </a:lnSpc>
              <a:spcBef>
                <a:spcPts val="95"/>
              </a:spcBef>
            </a:pPr>
            <a:r>
              <a:rPr sz="3750" b="1" spc="-5" dirty="0">
                <a:solidFill>
                  <a:schemeClr val="bg1"/>
                </a:solidFill>
                <a:latin typeface="Arial"/>
                <a:cs typeface="Arial"/>
              </a:rPr>
              <a:t>THANK</a:t>
            </a:r>
            <a:r>
              <a:rPr sz="3750" b="1" spc="-80" dirty="0">
                <a:solidFill>
                  <a:schemeClr val="bg1"/>
                </a:solidFill>
                <a:latin typeface="Arial"/>
                <a:cs typeface="Arial"/>
              </a:rPr>
              <a:t> </a:t>
            </a:r>
            <a:r>
              <a:rPr sz="3750" b="1" spc="-5" dirty="0">
                <a:solidFill>
                  <a:schemeClr val="bg1"/>
                </a:solidFill>
                <a:latin typeface="Arial"/>
                <a:cs typeface="Arial"/>
              </a:rPr>
              <a:t>YOU</a:t>
            </a:r>
            <a:endParaRPr sz="3750" dirty="0">
              <a:solidFill>
                <a:schemeClr val="bg1"/>
              </a:solidFill>
              <a:latin typeface="Arial"/>
              <a:cs typeface="Arial"/>
            </a:endParaRPr>
          </a:p>
          <a:p>
            <a:pPr marL="12700">
              <a:lnSpc>
                <a:spcPts val="4435"/>
              </a:lnSpc>
            </a:pPr>
            <a:r>
              <a:rPr sz="3750" spc="-5" dirty="0">
                <a:solidFill>
                  <a:schemeClr val="bg1"/>
                </a:solidFill>
              </a:rPr>
              <a:t>for your time</a:t>
            </a:r>
            <a:r>
              <a:rPr sz="3750" spc="-40" dirty="0">
                <a:solidFill>
                  <a:schemeClr val="bg1"/>
                </a:solidFill>
              </a:rPr>
              <a:t> </a:t>
            </a:r>
            <a:r>
              <a:rPr sz="3750" spc="-5" dirty="0">
                <a:solidFill>
                  <a:schemeClr val="bg1"/>
                </a:solidFill>
              </a:rPr>
              <a:t>today!</a:t>
            </a:r>
            <a:endParaRPr sz="3750" dirty="0">
              <a:solidFill>
                <a:schemeClr val="bg1"/>
              </a:solidFill>
            </a:endParaRPr>
          </a:p>
        </p:txBody>
      </p:sp>
      <p:sp>
        <p:nvSpPr>
          <p:cNvPr id="10" name="object 10"/>
          <p:cNvSpPr txBox="1"/>
          <p:nvPr/>
        </p:nvSpPr>
        <p:spPr>
          <a:xfrm>
            <a:off x="450443" y="194656"/>
            <a:ext cx="2638425" cy="135935"/>
          </a:xfrm>
          <a:prstGeom prst="rect">
            <a:avLst/>
          </a:prstGeom>
        </p:spPr>
        <p:txBody>
          <a:bodyPr vert="horz" wrap="square" lIns="0" tIns="12700" rIns="0" bIns="0" rtlCol="0">
            <a:spAutoFit/>
          </a:bodyPr>
          <a:lstStyle/>
          <a:p>
            <a:pPr marL="12700">
              <a:lnSpc>
                <a:spcPct val="100000"/>
              </a:lnSpc>
              <a:spcBef>
                <a:spcPts val="100"/>
              </a:spcBef>
            </a:pPr>
            <a:r>
              <a:rPr sz="800" spc="25" dirty="0">
                <a:solidFill>
                  <a:schemeClr val="bg1"/>
                </a:solidFill>
                <a:latin typeface="Arial"/>
                <a:cs typeface="Arial"/>
              </a:rPr>
              <a:t>KAISER PERMANENTE MEDICARE </a:t>
            </a:r>
            <a:r>
              <a:rPr sz="800" spc="15" dirty="0">
                <a:solidFill>
                  <a:schemeClr val="bg1"/>
                </a:solidFill>
                <a:latin typeface="Arial"/>
                <a:cs typeface="Arial"/>
              </a:rPr>
              <a:t>HEALTH</a:t>
            </a:r>
            <a:r>
              <a:rPr sz="800" spc="100" dirty="0">
                <a:solidFill>
                  <a:schemeClr val="bg1"/>
                </a:solidFill>
                <a:latin typeface="Arial"/>
                <a:cs typeface="Arial"/>
              </a:rPr>
              <a:t> </a:t>
            </a:r>
            <a:r>
              <a:rPr sz="800" spc="30" dirty="0">
                <a:solidFill>
                  <a:schemeClr val="bg1"/>
                </a:solidFill>
                <a:latin typeface="Arial"/>
                <a:cs typeface="Arial"/>
              </a:rPr>
              <a:t>PLANS</a:t>
            </a:r>
            <a:endParaRPr sz="800" dirty="0">
              <a:solidFill>
                <a:schemeClr val="bg1"/>
              </a:solidFill>
              <a:latin typeface="Arial"/>
              <a:cs typeface="Arial"/>
            </a:endParaRPr>
          </a:p>
        </p:txBody>
      </p:sp>
      <p:sp>
        <p:nvSpPr>
          <p:cNvPr id="9" name="Rectangle 3">
            <a:extLst>
              <a:ext uri="{FF2B5EF4-FFF2-40B4-BE49-F238E27FC236}">
                <a16:creationId xmlns:a16="http://schemas.microsoft.com/office/drawing/2014/main" id="{C2F2DE73-22A8-425C-A878-67A440831986}"/>
              </a:ext>
            </a:extLst>
          </p:cNvPr>
          <p:cNvSpPr txBox="1">
            <a:spLocks noChangeArrowheads="1"/>
          </p:cNvSpPr>
          <p:nvPr/>
        </p:nvSpPr>
        <p:spPr bwMode="gray">
          <a:xfrm>
            <a:off x="724762" y="6278460"/>
            <a:ext cx="4230203" cy="23980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45720" rIns="91440" bIns="45720" numCol="1" anchor="t" anchorCtr="0" compatLnSpc="1">
            <a:prstTxWarp prst="textNoShape">
              <a:avLst/>
            </a:prstTxWarp>
            <a:spAutoFit/>
          </a:bodyPr>
          <a:lstStyle>
            <a:lvl1pPr marL="285750" indent="-285750" algn="l" rtl="0" fontAlgn="base">
              <a:lnSpc>
                <a:spcPct val="95000"/>
              </a:lnSpc>
              <a:spcBef>
                <a:spcPct val="35000"/>
              </a:spcBef>
              <a:spcAft>
                <a:spcPct val="0"/>
              </a:spcAft>
              <a:buClr>
                <a:schemeClr val="tx2"/>
              </a:buClr>
              <a:buFont typeface="Wingdings" charset="0"/>
              <a:buChar char="§"/>
              <a:defRPr sz="2400">
                <a:solidFill>
                  <a:schemeClr val="tx1"/>
                </a:solidFill>
                <a:latin typeface="+mn-lt"/>
                <a:ea typeface="+mn-ea"/>
                <a:cs typeface="+mn-cs"/>
              </a:defRPr>
            </a:lvl1pPr>
            <a:lvl2pPr marL="742950" indent="-285750" algn="l" rtl="0" fontAlgn="base">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fontAlgn="base">
              <a:lnSpc>
                <a:spcPct val="95000"/>
              </a:lnSpc>
              <a:spcBef>
                <a:spcPct val="35000"/>
              </a:spcBef>
              <a:spcAft>
                <a:spcPct val="0"/>
              </a:spcAft>
              <a:buClr>
                <a:schemeClr val="tx2"/>
              </a:buClr>
              <a:buFont typeface="Wingdings" charset="0"/>
              <a:buChar char="§"/>
              <a:defRPr>
                <a:solidFill>
                  <a:schemeClr val="tx1"/>
                </a:solidFill>
                <a:latin typeface="+mn-lt"/>
                <a:ea typeface="Arial" charset="0"/>
                <a:cs typeface="+mn-cs"/>
              </a:defRPr>
            </a:lvl3pPr>
            <a:lvl4pPr marL="1600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marL="0" indent="0">
              <a:buNone/>
            </a:pPr>
            <a:r>
              <a:rPr lang="en-US" sz="1000" dirty="0"/>
              <a:t>August 2024</a:t>
            </a:r>
          </a:p>
        </p:txBody>
      </p:sp>
      <p:sp>
        <p:nvSpPr>
          <p:cNvPr id="3" name="Rectangle 2">
            <a:extLst>
              <a:ext uri="{FF2B5EF4-FFF2-40B4-BE49-F238E27FC236}">
                <a16:creationId xmlns:a16="http://schemas.microsoft.com/office/drawing/2014/main" id="{1CD15410-A51E-5C9B-2D35-4B811742C834}"/>
              </a:ext>
            </a:extLst>
          </p:cNvPr>
          <p:cNvSpPr/>
          <p:nvPr/>
        </p:nvSpPr>
        <p:spPr>
          <a:xfrm>
            <a:off x="602518" y="5712472"/>
            <a:ext cx="8826708" cy="400110"/>
          </a:xfrm>
          <a:prstGeom prst="rect">
            <a:avLst/>
          </a:prstGeom>
        </p:spPr>
        <p:txBody>
          <a:bodyPr wrap="square">
            <a:spAutoFit/>
          </a:bodyPr>
          <a:lstStyle/>
          <a:p>
            <a:r>
              <a:rPr lang="en-US" sz="1000" dirty="0">
                <a:effectLst/>
                <a:ea typeface="Calibri" panose="020F0502020204030204" pitchFamily="34" charset="0"/>
              </a:rPr>
              <a:t>Kaiser Permanente is an HMO plan with a Medicare contract. Enrollment in Kaiser Permanente depends on contract renewal. </a:t>
            </a:r>
            <a:r>
              <a:rPr lang="en-US" sz="1000" dirty="0">
                <a:effectLst/>
                <a:latin typeface="+mj-lt"/>
                <a:ea typeface="Calibri" panose="020F0502020204030204" pitchFamily="34" charset="0"/>
                <a:cs typeface="Times New Roman" panose="02020603050405020304" pitchFamily="18" charset="0"/>
              </a:rPr>
              <a:t>Y</a:t>
            </a:r>
            <a:r>
              <a:rPr lang="en-US" sz="1000" dirty="0">
                <a:latin typeface="+mj-lt"/>
              </a:rPr>
              <a:t>ou must reside in the Kaiser Permanente Medicare health plan service area in which you enroll.</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9855" cy="6858000"/>
            <a:chOff x="0" y="0"/>
            <a:chExt cx="109855" cy="6858000"/>
          </a:xfrm>
        </p:grpSpPr>
        <p:sp>
          <p:nvSpPr>
            <p:cNvPr id="3" name="object 3"/>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a:p>
          </p:txBody>
        </p:sp>
        <p:sp>
          <p:nvSpPr>
            <p:cNvPr id="4" name="object 4"/>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a:p>
          </p:txBody>
        </p:sp>
      </p:grpSp>
      <p:sp>
        <p:nvSpPr>
          <p:cNvPr id="5" name="object 5"/>
          <p:cNvSpPr txBox="1"/>
          <p:nvPr/>
        </p:nvSpPr>
        <p:spPr>
          <a:xfrm>
            <a:off x="450443" y="194656"/>
            <a:ext cx="2638425" cy="147320"/>
          </a:xfrm>
          <a:prstGeom prst="rect">
            <a:avLst/>
          </a:prstGeom>
        </p:spPr>
        <p:txBody>
          <a:bodyPr vert="horz" wrap="square" lIns="0" tIns="12700" rIns="0" bIns="0" rtlCol="0">
            <a:spAutoFit/>
          </a:bodyPr>
          <a:lstStyle/>
          <a:p>
            <a:pPr marL="12700">
              <a:lnSpc>
                <a:spcPct val="100000"/>
              </a:lnSpc>
              <a:spcBef>
                <a:spcPts val="100"/>
              </a:spcBef>
            </a:pPr>
            <a:r>
              <a:rPr sz="800" spc="25" dirty="0">
                <a:solidFill>
                  <a:srgbClr val="194F7F"/>
                </a:solidFill>
                <a:latin typeface="Arial"/>
                <a:cs typeface="Arial"/>
              </a:rPr>
              <a:t>KAISER PERMANENTE MEDICARE </a:t>
            </a:r>
            <a:r>
              <a:rPr sz="800" spc="15" dirty="0">
                <a:solidFill>
                  <a:srgbClr val="194F7F"/>
                </a:solidFill>
                <a:latin typeface="Arial"/>
                <a:cs typeface="Arial"/>
              </a:rPr>
              <a:t>HEALTH</a:t>
            </a:r>
            <a:r>
              <a:rPr sz="800" spc="100" dirty="0">
                <a:solidFill>
                  <a:srgbClr val="194F7F"/>
                </a:solidFill>
                <a:latin typeface="Arial"/>
                <a:cs typeface="Arial"/>
              </a:rPr>
              <a:t> </a:t>
            </a:r>
            <a:r>
              <a:rPr sz="800" spc="30" dirty="0">
                <a:solidFill>
                  <a:srgbClr val="194F7F"/>
                </a:solidFill>
                <a:latin typeface="Arial"/>
                <a:cs typeface="Arial"/>
              </a:rPr>
              <a:t>PLANS</a:t>
            </a:r>
            <a:endParaRPr sz="800">
              <a:latin typeface="Arial"/>
              <a:cs typeface="Arial"/>
            </a:endParaRPr>
          </a:p>
        </p:txBody>
      </p:sp>
      <p:sp>
        <p:nvSpPr>
          <p:cNvPr id="7" name="object 7"/>
          <p:cNvSpPr/>
          <p:nvPr/>
        </p:nvSpPr>
        <p:spPr>
          <a:xfrm>
            <a:off x="4267047" y="0"/>
            <a:ext cx="7924800" cy="6858000"/>
          </a:xfrm>
          <a:custGeom>
            <a:avLst/>
            <a:gdLst/>
            <a:ahLst/>
            <a:cxnLst/>
            <a:rect l="l" t="t" r="r" b="b"/>
            <a:pathLst>
              <a:path w="7924800" h="6858000">
                <a:moveTo>
                  <a:pt x="7924647" y="0"/>
                </a:moveTo>
                <a:lnTo>
                  <a:pt x="0" y="0"/>
                </a:lnTo>
                <a:lnTo>
                  <a:pt x="0" y="6858000"/>
                </a:lnTo>
                <a:lnTo>
                  <a:pt x="7924647" y="6858000"/>
                </a:lnTo>
                <a:lnTo>
                  <a:pt x="7924647" y="0"/>
                </a:lnTo>
                <a:close/>
              </a:path>
            </a:pathLst>
          </a:custGeom>
          <a:solidFill>
            <a:srgbClr val="DEEFFA"/>
          </a:solidFill>
        </p:spPr>
        <p:txBody>
          <a:bodyPr wrap="square" lIns="0" tIns="0" rIns="0" bIns="0" rtlCol="0"/>
          <a:lstStyle/>
          <a:p>
            <a:endParaRPr/>
          </a:p>
        </p:txBody>
      </p:sp>
      <p:sp>
        <p:nvSpPr>
          <p:cNvPr id="42" name="Slide Number Placeholder 41">
            <a:extLst>
              <a:ext uri="{FF2B5EF4-FFF2-40B4-BE49-F238E27FC236}">
                <a16:creationId xmlns:a16="http://schemas.microsoft.com/office/drawing/2014/main" id="{56DCE56D-B936-41B6-BE93-19E7325D63A4}"/>
              </a:ext>
            </a:extLst>
          </p:cNvPr>
          <p:cNvSpPr>
            <a:spLocks noGrp="1"/>
          </p:cNvSpPr>
          <p:nvPr>
            <p:ph type="sldNum" sz="quarter" idx="10"/>
          </p:nvPr>
        </p:nvSpPr>
        <p:spPr/>
        <p:txBody>
          <a:bodyPr/>
          <a:lstStyle/>
          <a:p>
            <a:pPr marL="38100">
              <a:lnSpc>
                <a:spcPts val="1030"/>
              </a:lnSpc>
            </a:pPr>
            <a:fld id="{81D60167-4931-47E6-BA6A-407CBD079E47}" type="slidenum">
              <a:rPr lang="en-US" smtClean="0"/>
              <a:t>2</a:t>
            </a:fld>
            <a:endParaRPr lang="en-US" dirty="0"/>
          </a:p>
        </p:txBody>
      </p:sp>
      <p:sp>
        <p:nvSpPr>
          <p:cNvPr id="10" name="object 10"/>
          <p:cNvSpPr txBox="1">
            <a:spLocks noGrp="1"/>
          </p:cNvSpPr>
          <p:nvPr>
            <p:ph type="title" idx="4294967295"/>
          </p:nvPr>
        </p:nvSpPr>
        <p:spPr>
          <a:xfrm>
            <a:off x="731023" y="1611313"/>
            <a:ext cx="3051175" cy="803275"/>
          </a:xfrm>
          <a:prstGeom prst="rect">
            <a:avLst/>
          </a:prstGeom>
        </p:spPr>
        <p:txBody>
          <a:bodyPr vert="horz" wrap="square" lIns="0" tIns="38100" rIns="0" bIns="0" rtlCol="0">
            <a:spAutoFit/>
          </a:bodyPr>
          <a:lstStyle/>
          <a:p>
            <a:pPr marL="12700" marR="5080">
              <a:lnSpc>
                <a:spcPts val="3000"/>
              </a:lnSpc>
              <a:spcBef>
                <a:spcPts val="300"/>
              </a:spcBef>
            </a:pPr>
            <a:r>
              <a:rPr dirty="0"/>
              <a:t>Integrated care  centered </a:t>
            </a:r>
            <a:r>
              <a:rPr spc="-5" dirty="0"/>
              <a:t>around</a:t>
            </a:r>
            <a:r>
              <a:rPr spc="-135" dirty="0"/>
              <a:t> </a:t>
            </a:r>
            <a:r>
              <a:rPr dirty="0"/>
              <a:t>you</a:t>
            </a:r>
          </a:p>
        </p:txBody>
      </p:sp>
      <p:sp>
        <p:nvSpPr>
          <p:cNvPr id="11" name="object 11"/>
          <p:cNvSpPr txBox="1"/>
          <p:nvPr/>
        </p:nvSpPr>
        <p:spPr>
          <a:xfrm>
            <a:off x="731023" y="2659744"/>
            <a:ext cx="2893060" cy="2644140"/>
          </a:xfrm>
          <a:prstGeom prst="rect">
            <a:avLst/>
          </a:prstGeom>
        </p:spPr>
        <p:txBody>
          <a:bodyPr vert="horz" wrap="square" lIns="0" tIns="2540" rIns="0" bIns="0" rtlCol="0">
            <a:spAutoFit/>
          </a:bodyPr>
          <a:lstStyle/>
          <a:p>
            <a:pPr marL="12700" marR="5080">
              <a:lnSpc>
                <a:spcPct val="104200"/>
              </a:lnSpc>
              <a:spcBef>
                <a:spcPts val="20"/>
              </a:spcBef>
            </a:pPr>
            <a:r>
              <a:rPr sz="1600" dirty="0">
                <a:latin typeface="Arial"/>
                <a:cs typeface="Arial"/>
              </a:rPr>
              <a:t>Quality care </a:t>
            </a:r>
            <a:r>
              <a:rPr sz="1600" spc="-5" dirty="0">
                <a:latin typeface="Arial"/>
                <a:cs typeface="Arial"/>
              </a:rPr>
              <a:t>begins with our  integrated </a:t>
            </a:r>
            <a:r>
              <a:rPr sz="1600" dirty="0">
                <a:latin typeface="Arial"/>
                <a:cs typeface="Arial"/>
              </a:rPr>
              <a:t>care </a:t>
            </a:r>
            <a:r>
              <a:rPr sz="1600" spc="-5" dirty="0">
                <a:latin typeface="Arial"/>
                <a:cs typeface="Arial"/>
              </a:rPr>
              <a:t>delivery</a:t>
            </a:r>
            <a:r>
              <a:rPr sz="1600" spc="-90" dirty="0">
                <a:latin typeface="Arial"/>
                <a:cs typeface="Arial"/>
              </a:rPr>
              <a:t> </a:t>
            </a:r>
            <a:r>
              <a:rPr sz="1600" dirty="0">
                <a:latin typeface="Arial"/>
                <a:cs typeface="Arial"/>
              </a:rPr>
              <a:t>system,  </a:t>
            </a:r>
            <a:r>
              <a:rPr sz="1600" spc="-5" dirty="0">
                <a:latin typeface="Arial"/>
                <a:cs typeface="Arial"/>
              </a:rPr>
              <a:t>which </a:t>
            </a:r>
            <a:r>
              <a:rPr sz="1600" spc="-10" dirty="0">
                <a:latin typeface="Arial"/>
                <a:cs typeface="Arial"/>
              </a:rPr>
              <a:t>offers </a:t>
            </a:r>
            <a:r>
              <a:rPr sz="1600" dirty="0">
                <a:latin typeface="Arial"/>
                <a:cs typeface="Arial"/>
              </a:rPr>
              <a:t>you:</a:t>
            </a:r>
          </a:p>
          <a:p>
            <a:pPr marL="139700" marR="213995" indent="-127635">
              <a:lnSpc>
                <a:spcPct val="104200"/>
              </a:lnSpc>
              <a:spcBef>
                <a:spcPts val="894"/>
              </a:spcBef>
              <a:buChar char="•"/>
              <a:tabLst>
                <a:tab pos="140335" algn="l"/>
              </a:tabLst>
            </a:pPr>
            <a:r>
              <a:rPr sz="1600" spc="-5" dirty="0">
                <a:latin typeface="Arial"/>
                <a:cs typeface="Arial"/>
              </a:rPr>
              <a:t>Care and </a:t>
            </a:r>
            <a:r>
              <a:rPr sz="1600" dirty="0">
                <a:latin typeface="Arial"/>
                <a:cs typeface="Arial"/>
              </a:rPr>
              <a:t>coverage</a:t>
            </a:r>
            <a:r>
              <a:rPr sz="1600" spc="-90" dirty="0">
                <a:latin typeface="Arial"/>
                <a:cs typeface="Arial"/>
              </a:rPr>
              <a:t> </a:t>
            </a:r>
            <a:r>
              <a:rPr sz="1600" dirty="0">
                <a:latin typeface="Arial"/>
                <a:cs typeface="Arial"/>
              </a:rPr>
              <a:t>together  </a:t>
            </a:r>
            <a:r>
              <a:rPr sz="1600" spc="-5" dirty="0">
                <a:latin typeface="Arial"/>
                <a:cs typeface="Arial"/>
              </a:rPr>
              <a:t>in one</a:t>
            </a:r>
            <a:r>
              <a:rPr sz="1600" spc="-15" dirty="0">
                <a:latin typeface="Arial"/>
                <a:cs typeface="Arial"/>
              </a:rPr>
              <a:t> </a:t>
            </a:r>
            <a:r>
              <a:rPr sz="1600" spc="-5" dirty="0">
                <a:latin typeface="Arial"/>
                <a:cs typeface="Arial"/>
              </a:rPr>
              <a:t>package</a:t>
            </a:r>
            <a:endParaRPr sz="1600" dirty="0">
              <a:latin typeface="Arial"/>
              <a:cs typeface="Arial"/>
            </a:endParaRPr>
          </a:p>
          <a:p>
            <a:pPr marL="128905" marR="462280" indent="-116839">
              <a:lnSpc>
                <a:spcPct val="104200"/>
              </a:lnSpc>
              <a:spcBef>
                <a:spcPts val="900"/>
              </a:spcBef>
              <a:buChar char="•"/>
              <a:tabLst>
                <a:tab pos="129539" algn="l"/>
              </a:tabLst>
            </a:pPr>
            <a:r>
              <a:rPr sz="1600" dirty="0">
                <a:latin typeface="Arial"/>
                <a:cs typeface="Arial"/>
              </a:rPr>
              <a:t>A coordinated,</a:t>
            </a:r>
            <a:r>
              <a:rPr sz="1600" spc="-190" dirty="0">
                <a:latin typeface="Arial"/>
                <a:cs typeface="Arial"/>
              </a:rPr>
              <a:t> </a:t>
            </a:r>
            <a:r>
              <a:rPr sz="1600" dirty="0">
                <a:latin typeface="Arial"/>
                <a:cs typeface="Arial"/>
              </a:rPr>
              <a:t>connected  care</a:t>
            </a:r>
            <a:r>
              <a:rPr sz="1600" spc="-5" dirty="0">
                <a:latin typeface="Arial"/>
                <a:cs typeface="Arial"/>
              </a:rPr>
              <a:t> </a:t>
            </a:r>
            <a:r>
              <a:rPr sz="1600" dirty="0">
                <a:latin typeface="Arial"/>
                <a:cs typeface="Arial"/>
              </a:rPr>
              <a:t>team</a:t>
            </a:r>
          </a:p>
          <a:p>
            <a:pPr marL="139700" marR="407034" indent="-127635">
              <a:lnSpc>
                <a:spcPct val="104200"/>
              </a:lnSpc>
              <a:spcBef>
                <a:spcPts val="900"/>
              </a:spcBef>
              <a:buChar char="•"/>
              <a:tabLst>
                <a:tab pos="140335" algn="l"/>
              </a:tabLst>
            </a:pPr>
            <a:r>
              <a:rPr sz="1600" dirty="0">
                <a:latin typeface="Arial"/>
                <a:cs typeface="Arial"/>
              </a:rPr>
              <a:t>Many convenient</a:t>
            </a:r>
            <a:r>
              <a:rPr sz="1600" spc="-100" dirty="0">
                <a:latin typeface="Arial"/>
                <a:cs typeface="Arial"/>
              </a:rPr>
              <a:t> </a:t>
            </a:r>
            <a:r>
              <a:rPr sz="1600" dirty="0">
                <a:latin typeface="Arial"/>
                <a:cs typeface="Arial"/>
              </a:rPr>
              <a:t>services  </a:t>
            </a:r>
            <a:r>
              <a:rPr sz="1600" spc="-5" dirty="0">
                <a:latin typeface="Arial"/>
                <a:cs typeface="Arial"/>
              </a:rPr>
              <a:t>under one</a:t>
            </a:r>
            <a:r>
              <a:rPr sz="1600" spc="-15" dirty="0">
                <a:latin typeface="Arial"/>
                <a:cs typeface="Arial"/>
              </a:rPr>
              <a:t> </a:t>
            </a:r>
            <a:r>
              <a:rPr sz="1600" dirty="0">
                <a:latin typeface="Arial"/>
                <a:cs typeface="Arial"/>
              </a:rPr>
              <a:t>roof</a:t>
            </a:r>
          </a:p>
        </p:txBody>
      </p:sp>
      <p:pic>
        <p:nvPicPr>
          <p:cNvPr id="43" name="Graphic 42">
            <a:extLst>
              <a:ext uri="{FF2B5EF4-FFF2-40B4-BE49-F238E27FC236}">
                <a16:creationId xmlns:a16="http://schemas.microsoft.com/office/drawing/2014/main" id="{B24FF010-0EC1-4086-8889-072668F8FD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8765" y="6258275"/>
            <a:ext cx="2304288" cy="256032"/>
          </a:xfrm>
          <a:prstGeom prst="rect">
            <a:avLst/>
          </a:prstGeom>
        </p:spPr>
      </p:pic>
      <p:sp>
        <p:nvSpPr>
          <p:cNvPr id="45" name="object 8">
            <a:extLst>
              <a:ext uri="{FF2B5EF4-FFF2-40B4-BE49-F238E27FC236}">
                <a16:creationId xmlns:a16="http://schemas.microsoft.com/office/drawing/2014/main" id="{412C696A-FF04-47C0-BD18-1707955F54A3}"/>
              </a:ext>
            </a:extLst>
          </p:cNvPr>
          <p:cNvSpPr/>
          <p:nvPr/>
        </p:nvSpPr>
        <p:spPr>
          <a:xfrm>
            <a:off x="6003888" y="1337067"/>
            <a:ext cx="4194810" cy="4194810"/>
          </a:xfrm>
          <a:custGeom>
            <a:avLst/>
            <a:gdLst/>
            <a:ahLst/>
            <a:cxnLst/>
            <a:rect l="l" t="t" r="r" b="b"/>
            <a:pathLst>
              <a:path w="4194809" h="4194810">
                <a:moveTo>
                  <a:pt x="2097316" y="0"/>
                </a:moveTo>
                <a:lnTo>
                  <a:pt x="2049181" y="541"/>
                </a:lnTo>
                <a:lnTo>
                  <a:pt x="2001312" y="2158"/>
                </a:lnTo>
                <a:lnTo>
                  <a:pt x="1953720" y="4838"/>
                </a:lnTo>
                <a:lnTo>
                  <a:pt x="1906417" y="8571"/>
                </a:lnTo>
                <a:lnTo>
                  <a:pt x="1859414" y="13344"/>
                </a:lnTo>
                <a:lnTo>
                  <a:pt x="1812722" y="19146"/>
                </a:lnTo>
                <a:lnTo>
                  <a:pt x="1766354" y="25965"/>
                </a:lnTo>
                <a:lnTo>
                  <a:pt x="1720320" y="33790"/>
                </a:lnTo>
                <a:lnTo>
                  <a:pt x="1674633" y="42609"/>
                </a:lnTo>
                <a:lnTo>
                  <a:pt x="1629304" y="52412"/>
                </a:lnTo>
                <a:lnTo>
                  <a:pt x="1584344" y="63185"/>
                </a:lnTo>
                <a:lnTo>
                  <a:pt x="1539766" y="74918"/>
                </a:lnTo>
                <a:lnTo>
                  <a:pt x="1495580" y="87598"/>
                </a:lnTo>
                <a:lnTo>
                  <a:pt x="1451798" y="101215"/>
                </a:lnTo>
                <a:lnTo>
                  <a:pt x="1408432" y="115757"/>
                </a:lnTo>
                <a:lnTo>
                  <a:pt x="1365494" y="131213"/>
                </a:lnTo>
                <a:lnTo>
                  <a:pt x="1322994" y="147570"/>
                </a:lnTo>
                <a:lnTo>
                  <a:pt x="1280945" y="164817"/>
                </a:lnTo>
                <a:lnTo>
                  <a:pt x="1239358" y="182942"/>
                </a:lnTo>
                <a:lnTo>
                  <a:pt x="1198245" y="201935"/>
                </a:lnTo>
                <a:lnTo>
                  <a:pt x="1157617" y="221783"/>
                </a:lnTo>
                <a:lnTo>
                  <a:pt x="1117486" y="242475"/>
                </a:lnTo>
                <a:lnTo>
                  <a:pt x="1077863" y="263999"/>
                </a:lnTo>
                <a:lnTo>
                  <a:pt x="1038760" y="286344"/>
                </a:lnTo>
                <a:lnTo>
                  <a:pt x="1000188" y="309498"/>
                </a:lnTo>
                <a:lnTo>
                  <a:pt x="962160" y="333450"/>
                </a:lnTo>
                <a:lnTo>
                  <a:pt x="924686" y="358187"/>
                </a:lnTo>
                <a:lnTo>
                  <a:pt x="887778" y="383699"/>
                </a:lnTo>
                <a:lnTo>
                  <a:pt x="851449" y="409974"/>
                </a:lnTo>
                <a:lnTo>
                  <a:pt x="815708" y="437001"/>
                </a:lnTo>
                <a:lnTo>
                  <a:pt x="780568" y="464767"/>
                </a:lnTo>
                <a:lnTo>
                  <a:pt x="746041" y="493261"/>
                </a:lnTo>
                <a:lnTo>
                  <a:pt x="712138" y="522471"/>
                </a:lnTo>
                <a:lnTo>
                  <a:pt x="678871" y="552387"/>
                </a:lnTo>
                <a:lnTo>
                  <a:pt x="646250" y="582996"/>
                </a:lnTo>
                <a:lnTo>
                  <a:pt x="614289" y="614287"/>
                </a:lnTo>
                <a:lnTo>
                  <a:pt x="582998" y="646249"/>
                </a:lnTo>
                <a:lnTo>
                  <a:pt x="552388" y="678869"/>
                </a:lnTo>
                <a:lnTo>
                  <a:pt x="522473" y="712136"/>
                </a:lnTo>
                <a:lnTo>
                  <a:pt x="493262" y="746039"/>
                </a:lnTo>
                <a:lnTo>
                  <a:pt x="464768" y="780566"/>
                </a:lnTo>
                <a:lnTo>
                  <a:pt x="437002" y="815706"/>
                </a:lnTo>
                <a:lnTo>
                  <a:pt x="409975" y="851446"/>
                </a:lnTo>
                <a:lnTo>
                  <a:pt x="383700" y="887775"/>
                </a:lnTo>
                <a:lnTo>
                  <a:pt x="358188" y="924683"/>
                </a:lnTo>
                <a:lnTo>
                  <a:pt x="333450" y="962157"/>
                </a:lnTo>
                <a:lnTo>
                  <a:pt x="309499" y="1000185"/>
                </a:lnTo>
                <a:lnTo>
                  <a:pt x="286345" y="1038756"/>
                </a:lnTo>
                <a:lnTo>
                  <a:pt x="264000" y="1077859"/>
                </a:lnTo>
                <a:lnTo>
                  <a:pt x="242475" y="1117481"/>
                </a:lnTo>
                <a:lnTo>
                  <a:pt x="221783" y="1157612"/>
                </a:lnTo>
                <a:lnTo>
                  <a:pt x="201935" y="1198240"/>
                </a:lnTo>
                <a:lnTo>
                  <a:pt x="182943" y="1239353"/>
                </a:lnTo>
                <a:lnTo>
                  <a:pt x="164817" y="1280940"/>
                </a:lnTo>
                <a:lnTo>
                  <a:pt x="147570" y="1322989"/>
                </a:lnTo>
                <a:lnTo>
                  <a:pt x="131213" y="1365488"/>
                </a:lnTo>
                <a:lnTo>
                  <a:pt x="115758" y="1408426"/>
                </a:lnTo>
                <a:lnTo>
                  <a:pt x="101216" y="1451792"/>
                </a:lnTo>
                <a:lnTo>
                  <a:pt x="87598" y="1495573"/>
                </a:lnTo>
                <a:lnTo>
                  <a:pt x="74918" y="1539758"/>
                </a:lnTo>
                <a:lnTo>
                  <a:pt x="63185" y="1584337"/>
                </a:lnTo>
                <a:lnTo>
                  <a:pt x="52412" y="1629296"/>
                </a:lnTo>
                <a:lnTo>
                  <a:pt x="42609" y="1674625"/>
                </a:lnTo>
                <a:lnTo>
                  <a:pt x="33790" y="1720311"/>
                </a:lnTo>
                <a:lnTo>
                  <a:pt x="25965" y="1766344"/>
                </a:lnTo>
                <a:lnTo>
                  <a:pt x="19146" y="1812712"/>
                </a:lnTo>
                <a:lnTo>
                  <a:pt x="13344" y="1859403"/>
                </a:lnTo>
                <a:lnTo>
                  <a:pt x="8571" y="1906406"/>
                </a:lnTo>
                <a:lnTo>
                  <a:pt x="4838" y="1953709"/>
                </a:lnTo>
                <a:lnTo>
                  <a:pt x="2158" y="2001301"/>
                </a:lnTo>
                <a:lnTo>
                  <a:pt x="541" y="2049169"/>
                </a:lnTo>
                <a:lnTo>
                  <a:pt x="0" y="2097303"/>
                </a:lnTo>
                <a:lnTo>
                  <a:pt x="541" y="2145436"/>
                </a:lnTo>
                <a:lnTo>
                  <a:pt x="2158" y="2193304"/>
                </a:lnTo>
                <a:lnTo>
                  <a:pt x="4838" y="2240895"/>
                </a:lnTo>
                <a:lnTo>
                  <a:pt x="8571" y="2288197"/>
                </a:lnTo>
                <a:lnTo>
                  <a:pt x="13344" y="2335200"/>
                </a:lnTo>
                <a:lnTo>
                  <a:pt x="19146" y="2381891"/>
                </a:lnTo>
                <a:lnTo>
                  <a:pt x="25965" y="2428258"/>
                </a:lnTo>
                <a:lnTo>
                  <a:pt x="33790" y="2474291"/>
                </a:lnTo>
                <a:lnTo>
                  <a:pt x="42609" y="2519977"/>
                </a:lnTo>
                <a:lnTo>
                  <a:pt x="52412" y="2565305"/>
                </a:lnTo>
                <a:lnTo>
                  <a:pt x="63185" y="2610264"/>
                </a:lnTo>
                <a:lnTo>
                  <a:pt x="74918" y="2654842"/>
                </a:lnTo>
                <a:lnTo>
                  <a:pt x="87598" y="2699027"/>
                </a:lnTo>
                <a:lnTo>
                  <a:pt x="101216" y="2742808"/>
                </a:lnTo>
                <a:lnTo>
                  <a:pt x="115758" y="2786173"/>
                </a:lnTo>
                <a:lnTo>
                  <a:pt x="131213" y="2829111"/>
                </a:lnTo>
                <a:lnTo>
                  <a:pt x="147570" y="2871610"/>
                </a:lnTo>
                <a:lnTo>
                  <a:pt x="164817" y="2913659"/>
                </a:lnTo>
                <a:lnTo>
                  <a:pt x="182943" y="2955245"/>
                </a:lnTo>
                <a:lnTo>
                  <a:pt x="201935" y="2996358"/>
                </a:lnTo>
                <a:lnTo>
                  <a:pt x="221783" y="3036985"/>
                </a:lnTo>
                <a:lnTo>
                  <a:pt x="242475" y="3077116"/>
                </a:lnTo>
                <a:lnTo>
                  <a:pt x="264000" y="3116738"/>
                </a:lnTo>
                <a:lnTo>
                  <a:pt x="286345" y="3155841"/>
                </a:lnTo>
                <a:lnTo>
                  <a:pt x="309499" y="3194412"/>
                </a:lnTo>
                <a:lnTo>
                  <a:pt x="333450" y="3232440"/>
                </a:lnTo>
                <a:lnTo>
                  <a:pt x="358188" y="3269913"/>
                </a:lnTo>
                <a:lnTo>
                  <a:pt x="383700" y="3306821"/>
                </a:lnTo>
                <a:lnTo>
                  <a:pt x="409975" y="3343150"/>
                </a:lnTo>
                <a:lnTo>
                  <a:pt x="437002" y="3378890"/>
                </a:lnTo>
                <a:lnTo>
                  <a:pt x="464768" y="3414029"/>
                </a:lnTo>
                <a:lnTo>
                  <a:pt x="493262" y="3448556"/>
                </a:lnTo>
                <a:lnTo>
                  <a:pt x="522473" y="3482459"/>
                </a:lnTo>
                <a:lnTo>
                  <a:pt x="552388" y="3515726"/>
                </a:lnTo>
                <a:lnTo>
                  <a:pt x="582998" y="3548346"/>
                </a:lnTo>
                <a:lnTo>
                  <a:pt x="614289" y="3580307"/>
                </a:lnTo>
                <a:lnTo>
                  <a:pt x="646250" y="3611598"/>
                </a:lnTo>
                <a:lnTo>
                  <a:pt x="678871" y="3642207"/>
                </a:lnTo>
                <a:lnTo>
                  <a:pt x="712138" y="3672123"/>
                </a:lnTo>
                <a:lnTo>
                  <a:pt x="746041" y="3701334"/>
                </a:lnTo>
                <a:lnTo>
                  <a:pt x="780568" y="3729828"/>
                </a:lnTo>
                <a:lnTo>
                  <a:pt x="815708" y="3757593"/>
                </a:lnTo>
                <a:lnTo>
                  <a:pt x="851449" y="3784620"/>
                </a:lnTo>
                <a:lnTo>
                  <a:pt x="887778" y="3810894"/>
                </a:lnTo>
                <a:lnTo>
                  <a:pt x="924686" y="3836406"/>
                </a:lnTo>
                <a:lnTo>
                  <a:pt x="962160" y="3861144"/>
                </a:lnTo>
                <a:lnTo>
                  <a:pt x="1000188" y="3885096"/>
                </a:lnTo>
                <a:lnTo>
                  <a:pt x="1038760" y="3908250"/>
                </a:lnTo>
                <a:lnTo>
                  <a:pt x="1077863" y="3930594"/>
                </a:lnTo>
                <a:lnTo>
                  <a:pt x="1117486" y="3952119"/>
                </a:lnTo>
                <a:lnTo>
                  <a:pt x="1157617" y="3972810"/>
                </a:lnTo>
                <a:lnTo>
                  <a:pt x="1198245" y="3992658"/>
                </a:lnTo>
                <a:lnTo>
                  <a:pt x="1239358" y="4011651"/>
                </a:lnTo>
                <a:lnTo>
                  <a:pt x="1280945" y="4029777"/>
                </a:lnTo>
                <a:lnTo>
                  <a:pt x="1322994" y="4047024"/>
                </a:lnTo>
                <a:lnTo>
                  <a:pt x="1365494" y="4063381"/>
                </a:lnTo>
                <a:lnTo>
                  <a:pt x="1408432" y="4078836"/>
                </a:lnTo>
                <a:lnTo>
                  <a:pt x="1451798" y="4093378"/>
                </a:lnTo>
                <a:lnTo>
                  <a:pt x="1495580" y="4106995"/>
                </a:lnTo>
                <a:lnTo>
                  <a:pt x="1539766" y="4119676"/>
                </a:lnTo>
                <a:lnTo>
                  <a:pt x="1584344" y="4131408"/>
                </a:lnTo>
                <a:lnTo>
                  <a:pt x="1629304" y="4142182"/>
                </a:lnTo>
                <a:lnTo>
                  <a:pt x="1674633" y="4151984"/>
                </a:lnTo>
                <a:lnTo>
                  <a:pt x="1720320" y="4160803"/>
                </a:lnTo>
                <a:lnTo>
                  <a:pt x="1766354" y="4168628"/>
                </a:lnTo>
                <a:lnTo>
                  <a:pt x="1812722" y="4175448"/>
                </a:lnTo>
                <a:lnTo>
                  <a:pt x="1859414" y="4181250"/>
                </a:lnTo>
                <a:lnTo>
                  <a:pt x="1906417" y="4186023"/>
                </a:lnTo>
                <a:lnTo>
                  <a:pt x="1953720" y="4189755"/>
                </a:lnTo>
                <a:lnTo>
                  <a:pt x="2001312" y="4192435"/>
                </a:lnTo>
                <a:lnTo>
                  <a:pt x="2049181" y="4194052"/>
                </a:lnTo>
                <a:lnTo>
                  <a:pt x="2097316" y="4194594"/>
                </a:lnTo>
                <a:lnTo>
                  <a:pt x="2145450" y="4194052"/>
                </a:lnTo>
                <a:lnTo>
                  <a:pt x="2193319" y="4192435"/>
                </a:lnTo>
                <a:lnTo>
                  <a:pt x="2240911" y="4189755"/>
                </a:lnTo>
                <a:lnTo>
                  <a:pt x="2288214" y="4186023"/>
                </a:lnTo>
                <a:lnTo>
                  <a:pt x="2335217" y="4181250"/>
                </a:lnTo>
                <a:lnTo>
                  <a:pt x="2381909" y="4175448"/>
                </a:lnTo>
                <a:lnTo>
                  <a:pt x="2428277" y="4168628"/>
                </a:lnTo>
                <a:lnTo>
                  <a:pt x="2474311" y="4160803"/>
                </a:lnTo>
                <a:lnTo>
                  <a:pt x="2519998" y="4151984"/>
                </a:lnTo>
                <a:lnTo>
                  <a:pt x="2565327" y="4142182"/>
                </a:lnTo>
                <a:lnTo>
                  <a:pt x="2610287" y="4131408"/>
                </a:lnTo>
                <a:lnTo>
                  <a:pt x="2654865" y="4119676"/>
                </a:lnTo>
                <a:lnTo>
                  <a:pt x="2699051" y="4106995"/>
                </a:lnTo>
                <a:lnTo>
                  <a:pt x="2742833" y="4093378"/>
                </a:lnTo>
                <a:lnTo>
                  <a:pt x="2786199" y="4078836"/>
                </a:lnTo>
                <a:lnTo>
                  <a:pt x="2829137" y="4063381"/>
                </a:lnTo>
                <a:lnTo>
                  <a:pt x="2871637" y="4047024"/>
                </a:lnTo>
                <a:lnTo>
                  <a:pt x="2913686" y="4029777"/>
                </a:lnTo>
                <a:lnTo>
                  <a:pt x="2955273" y="4011651"/>
                </a:lnTo>
                <a:lnTo>
                  <a:pt x="2996386" y="3992658"/>
                </a:lnTo>
                <a:lnTo>
                  <a:pt x="3037014" y="3972810"/>
                </a:lnTo>
                <a:lnTo>
                  <a:pt x="3077145" y="3952119"/>
                </a:lnTo>
                <a:lnTo>
                  <a:pt x="3116768" y="3930594"/>
                </a:lnTo>
                <a:lnTo>
                  <a:pt x="3155871" y="3908250"/>
                </a:lnTo>
                <a:lnTo>
                  <a:pt x="3194443" y="3885096"/>
                </a:lnTo>
                <a:lnTo>
                  <a:pt x="3232471" y="3861144"/>
                </a:lnTo>
                <a:lnTo>
                  <a:pt x="3269945" y="3836406"/>
                </a:lnTo>
                <a:lnTo>
                  <a:pt x="3306853" y="3810894"/>
                </a:lnTo>
                <a:lnTo>
                  <a:pt x="3343183" y="3784620"/>
                </a:lnTo>
                <a:lnTo>
                  <a:pt x="3378923" y="3757593"/>
                </a:lnTo>
                <a:lnTo>
                  <a:pt x="3414063" y="3729828"/>
                </a:lnTo>
                <a:lnTo>
                  <a:pt x="3448590" y="3701334"/>
                </a:lnTo>
                <a:lnTo>
                  <a:pt x="3482493" y="3672123"/>
                </a:lnTo>
                <a:lnTo>
                  <a:pt x="3515760" y="3642207"/>
                </a:lnTo>
                <a:lnTo>
                  <a:pt x="3548381" y="3611598"/>
                </a:lnTo>
                <a:lnTo>
                  <a:pt x="3580342" y="3580307"/>
                </a:lnTo>
                <a:lnTo>
                  <a:pt x="3611633" y="3548346"/>
                </a:lnTo>
                <a:lnTo>
                  <a:pt x="3642243" y="3515726"/>
                </a:lnTo>
                <a:lnTo>
                  <a:pt x="3672159" y="3482459"/>
                </a:lnTo>
                <a:lnTo>
                  <a:pt x="3701369" y="3448556"/>
                </a:lnTo>
                <a:lnTo>
                  <a:pt x="3729864" y="3414029"/>
                </a:lnTo>
                <a:lnTo>
                  <a:pt x="3757630" y="3378890"/>
                </a:lnTo>
                <a:lnTo>
                  <a:pt x="3784656" y="3343150"/>
                </a:lnTo>
                <a:lnTo>
                  <a:pt x="3810931" y="3306821"/>
                </a:lnTo>
                <a:lnTo>
                  <a:pt x="3836443" y="3269913"/>
                </a:lnTo>
                <a:lnTo>
                  <a:pt x="3861181" y="3232440"/>
                </a:lnTo>
                <a:lnTo>
                  <a:pt x="3885133" y="3194412"/>
                </a:lnTo>
                <a:lnTo>
                  <a:pt x="3908287" y="3155841"/>
                </a:lnTo>
                <a:lnTo>
                  <a:pt x="3930632" y="3116738"/>
                </a:lnTo>
                <a:lnTo>
                  <a:pt x="3952156" y="3077116"/>
                </a:lnTo>
                <a:lnTo>
                  <a:pt x="3972848" y="3036985"/>
                </a:lnTo>
                <a:lnTo>
                  <a:pt x="3992696" y="2996358"/>
                </a:lnTo>
                <a:lnTo>
                  <a:pt x="4011689" y="2955245"/>
                </a:lnTo>
                <a:lnTo>
                  <a:pt x="4029814" y="2913659"/>
                </a:lnTo>
                <a:lnTo>
                  <a:pt x="4047061" y="2871610"/>
                </a:lnTo>
                <a:lnTo>
                  <a:pt x="4063418" y="2829111"/>
                </a:lnTo>
                <a:lnTo>
                  <a:pt x="4078874" y="2786173"/>
                </a:lnTo>
                <a:lnTo>
                  <a:pt x="4093416" y="2742808"/>
                </a:lnTo>
                <a:lnTo>
                  <a:pt x="4107033" y="2699027"/>
                </a:lnTo>
                <a:lnTo>
                  <a:pt x="4119714" y="2654842"/>
                </a:lnTo>
                <a:lnTo>
                  <a:pt x="4131446" y="2610264"/>
                </a:lnTo>
                <a:lnTo>
                  <a:pt x="4142220" y="2565305"/>
                </a:lnTo>
                <a:lnTo>
                  <a:pt x="4152022" y="2519977"/>
                </a:lnTo>
                <a:lnTo>
                  <a:pt x="4160841" y="2474291"/>
                </a:lnTo>
                <a:lnTo>
                  <a:pt x="4168666" y="2428258"/>
                </a:lnTo>
                <a:lnTo>
                  <a:pt x="4175486" y="2381891"/>
                </a:lnTo>
                <a:lnTo>
                  <a:pt x="4181288" y="2335200"/>
                </a:lnTo>
                <a:lnTo>
                  <a:pt x="4186061" y="2288197"/>
                </a:lnTo>
                <a:lnTo>
                  <a:pt x="4189793" y="2240895"/>
                </a:lnTo>
                <a:lnTo>
                  <a:pt x="4192474" y="2193304"/>
                </a:lnTo>
                <a:lnTo>
                  <a:pt x="4194090" y="2145436"/>
                </a:lnTo>
                <a:lnTo>
                  <a:pt x="4194632" y="2097303"/>
                </a:lnTo>
                <a:lnTo>
                  <a:pt x="4194090" y="2049169"/>
                </a:lnTo>
                <a:lnTo>
                  <a:pt x="4192474" y="2001301"/>
                </a:lnTo>
                <a:lnTo>
                  <a:pt x="4189793" y="1953709"/>
                </a:lnTo>
                <a:lnTo>
                  <a:pt x="4186061" y="1906406"/>
                </a:lnTo>
                <a:lnTo>
                  <a:pt x="4181288" y="1859403"/>
                </a:lnTo>
                <a:lnTo>
                  <a:pt x="4175486" y="1812712"/>
                </a:lnTo>
                <a:lnTo>
                  <a:pt x="4168666" y="1766344"/>
                </a:lnTo>
                <a:lnTo>
                  <a:pt x="4160841" y="1720311"/>
                </a:lnTo>
                <a:lnTo>
                  <a:pt x="4152022" y="1674625"/>
                </a:lnTo>
                <a:lnTo>
                  <a:pt x="4142220" y="1629296"/>
                </a:lnTo>
                <a:lnTo>
                  <a:pt x="4131446" y="1584337"/>
                </a:lnTo>
                <a:lnTo>
                  <a:pt x="4119714" y="1539758"/>
                </a:lnTo>
                <a:lnTo>
                  <a:pt x="4107033" y="1495573"/>
                </a:lnTo>
                <a:lnTo>
                  <a:pt x="4093416" y="1451792"/>
                </a:lnTo>
                <a:lnTo>
                  <a:pt x="4078874" y="1408426"/>
                </a:lnTo>
                <a:lnTo>
                  <a:pt x="4063418" y="1365488"/>
                </a:lnTo>
                <a:lnTo>
                  <a:pt x="4047061" y="1322989"/>
                </a:lnTo>
                <a:lnTo>
                  <a:pt x="4029814" y="1280940"/>
                </a:lnTo>
                <a:lnTo>
                  <a:pt x="4011689" y="1239353"/>
                </a:lnTo>
                <a:lnTo>
                  <a:pt x="3992696" y="1198240"/>
                </a:lnTo>
                <a:lnTo>
                  <a:pt x="3972848" y="1157612"/>
                </a:lnTo>
                <a:lnTo>
                  <a:pt x="3952156" y="1117481"/>
                </a:lnTo>
                <a:lnTo>
                  <a:pt x="3930632" y="1077859"/>
                </a:lnTo>
                <a:lnTo>
                  <a:pt x="3908287" y="1038756"/>
                </a:lnTo>
                <a:lnTo>
                  <a:pt x="3885133" y="1000185"/>
                </a:lnTo>
                <a:lnTo>
                  <a:pt x="3861181" y="962157"/>
                </a:lnTo>
                <a:lnTo>
                  <a:pt x="3836443" y="924683"/>
                </a:lnTo>
                <a:lnTo>
                  <a:pt x="3810931" y="887775"/>
                </a:lnTo>
                <a:lnTo>
                  <a:pt x="3784656" y="851446"/>
                </a:lnTo>
                <a:lnTo>
                  <a:pt x="3757630" y="815706"/>
                </a:lnTo>
                <a:lnTo>
                  <a:pt x="3729864" y="780566"/>
                </a:lnTo>
                <a:lnTo>
                  <a:pt x="3701369" y="746039"/>
                </a:lnTo>
                <a:lnTo>
                  <a:pt x="3672159" y="712136"/>
                </a:lnTo>
                <a:lnTo>
                  <a:pt x="3642243" y="678869"/>
                </a:lnTo>
                <a:lnTo>
                  <a:pt x="3611633" y="646249"/>
                </a:lnTo>
                <a:lnTo>
                  <a:pt x="3580342" y="614287"/>
                </a:lnTo>
                <a:lnTo>
                  <a:pt x="3548381" y="582996"/>
                </a:lnTo>
                <a:lnTo>
                  <a:pt x="3515760" y="552387"/>
                </a:lnTo>
                <a:lnTo>
                  <a:pt x="3482493" y="522471"/>
                </a:lnTo>
                <a:lnTo>
                  <a:pt x="3448590" y="493261"/>
                </a:lnTo>
                <a:lnTo>
                  <a:pt x="3414063" y="464767"/>
                </a:lnTo>
                <a:lnTo>
                  <a:pt x="3378923" y="437001"/>
                </a:lnTo>
                <a:lnTo>
                  <a:pt x="3343183" y="409974"/>
                </a:lnTo>
                <a:lnTo>
                  <a:pt x="3306853" y="383699"/>
                </a:lnTo>
                <a:lnTo>
                  <a:pt x="3269945" y="358187"/>
                </a:lnTo>
                <a:lnTo>
                  <a:pt x="3232471" y="333450"/>
                </a:lnTo>
                <a:lnTo>
                  <a:pt x="3194443" y="309498"/>
                </a:lnTo>
                <a:lnTo>
                  <a:pt x="3155871" y="286344"/>
                </a:lnTo>
                <a:lnTo>
                  <a:pt x="3116768" y="263999"/>
                </a:lnTo>
                <a:lnTo>
                  <a:pt x="3077145" y="242475"/>
                </a:lnTo>
                <a:lnTo>
                  <a:pt x="3037014" y="221783"/>
                </a:lnTo>
                <a:lnTo>
                  <a:pt x="2996386" y="201935"/>
                </a:lnTo>
                <a:lnTo>
                  <a:pt x="2955273" y="182942"/>
                </a:lnTo>
                <a:lnTo>
                  <a:pt x="2913686" y="164817"/>
                </a:lnTo>
                <a:lnTo>
                  <a:pt x="2871637" y="147570"/>
                </a:lnTo>
                <a:lnTo>
                  <a:pt x="2829137" y="131213"/>
                </a:lnTo>
                <a:lnTo>
                  <a:pt x="2786199" y="115757"/>
                </a:lnTo>
                <a:lnTo>
                  <a:pt x="2742833" y="101215"/>
                </a:lnTo>
                <a:lnTo>
                  <a:pt x="2699051" y="87598"/>
                </a:lnTo>
                <a:lnTo>
                  <a:pt x="2654865" y="74918"/>
                </a:lnTo>
                <a:lnTo>
                  <a:pt x="2610287" y="63185"/>
                </a:lnTo>
                <a:lnTo>
                  <a:pt x="2565327" y="52412"/>
                </a:lnTo>
                <a:lnTo>
                  <a:pt x="2519998" y="42609"/>
                </a:lnTo>
                <a:lnTo>
                  <a:pt x="2474311" y="33790"/>
                </a:lnTo>
                <a:lnTo>
                  <a:pt x="2428277" y="25965"/>
                </a:lnTo>
                <a:lnTo>
                  <a:pt x="2381909" y="19146"/>
                </a:lnTo>
                <a:lnTo>
                  <a:pt x="2335217" y="13344"/>
                </a:lnTo>
                <a:lnTo>
                  <a:pt x="2288214" y="8571"/>
                </a:lnTo>
                <a:lnTo>
                  <a:pt x="2240911" y="4838"/>
                </a:lnTo>
                <a:lnTo>
                  <a:pt x="2193319" y="2158"/>
                </a:lnTo>
                <a:lnTo>
                  <a:pt x="2145450" y="541"/>
                </a:lnTo>
                <a:lnTo>
                  <a:pt x="2097316" y="0"/>
                </a:lnTo>
                <a:close/>
              </a:path>
            </a:pathLst>
          </a:custGeom>
          <a:solidFill>
            <a:srgbClr val="BEDFF6"/>
          </a:solidFill>
        </p:spPr>
        <p:txBody>
          <a:bodyPr wrap="square" lIns="0" tIns="0" rIns="0" bIns="0" rtlCol="0"/>
          <a:lstStyle/>
          <a:p>
            <a:endParaRPr/>
          </a:p>
        </p:txBody>
      </p:sp>
      <p:sp>
        <p:nvSpPr>
          <p:cNvPr id="46" name="object 9">
            <a:extLst>
              <a:ext uri="{FF2B5EF4-FFF2-40B4-BE49-F238E27FC236}">
                <a16:creationId xmlns:a16="http://schemas.microsoft.com/office/drawing/2014/main" id="{AB4CA06E-5C72-445F-96A4-9F30CC4654AE}"/>
              </a:ext>
            </a:extLst>
          </p:cNvPr>
          <p:cNvSpPr/>
          <p:nvPr/>
        </p:nvSpPr>
        <p:spPr>
          <a:xfrm>
            <a:off x="6003888" y="1337067"/>
            <a:ext cx="4194810" cy="4194810"/>
          </a:xfrm>
          <a:custGeom>
            <a:avLst/>
            <a:gdLst/>
            <a:ahLst/>
            <a:cxnLst/>
            <a:rect l="l" t="t" r="r" b="b"/>
            <a:pathLst>
              <a:path w="4194809" h="4194810">
                <a:moveTo>
                  <a:pt x="2097316" y="4194594"/>
                </a:moveTo>
                <a:lnTo>
                  <a:pt x="2145450" y="4194052"/>
                </a:lnTo>
                <a:lnTo>
                  <a:pt x="2193319" y="4192435"/>
                </a:lnTo>
                <a:lnTo>
                  <a:pt x="2240911" y="4189755"/>
                </a:lnTo>
                <a:lnTo>
                  <a:pt x="2288214" y="4186023"/>
                </a:lnTo>
                <a:lnTo>
                  <a:pt x="2335217" y="4181250"/>
                </a:lnTo>
                <a:lnTo>
                  <a:pt x="2381909" y="4175448"/>
                </a:lnTo>
                <a:lnTo>
                  <a:pt x="2428277" y="4168628"/>
                </a:lnTo>
                <a:lnTo>
                  <a:pt x="2474311" y="4160803"/>
                </a:lnTo>
                <a:lnTo>
                  <a:pt x="2519998" y="4151984"/>
                </a:lnTo>
                <a:lnTo>
                  <a:pt x="2565327" y="4142182"/>
                </a:lnTo>
                <a:lnTo>
                  <a:pt x="2610287" y="4131408"/>
                </a:lnTo>
                <a:lnTo>
                  <a:pt x="2654865" y="4119676"/>
                </a:lnTo>
                <a:lnTo>
                  <a:pt x="2699051" y="4106995"/>
                </a:lnTo>
                <a:lnTo>
                  <a:pt x="2742833" y="4093378"/>
                </a:lnTo>
                <a:lnTo>
                  <a:pt x="2786199" y="4078836"/>
                </a:lnTo>
                <a:lnTo>
                  <a:pt x="2829137" y="4063381"/>
                </a:lnTo>
                <a:lnTo>
                  <a:pt x="2871637" y="4047024"/>
                </a:lnTo>
                <a:lnTo>
                  <a:pt x="2913686" y="4029777"/>
                </a:lnTo>
                <a:lnTo>
                  <a:pt x="2955273" y="4011651"/>
                </a:lnTo>
                <a:lnTo>
                  <a:pt x="2996386" y="3992658"/>
                </a:lnTo>
                <a:lnTo>
                  <a:pt x="3037014" y="3972810"/>
                </a:lnTo>
                <a:lnTo>
                  <a:pt x="3077145" y="3952119"/>
                </a:lnTo>
                <a:lnTo>
                  <a:pt x="3116768" y="3930594"/>
                </a:lnTo>
                <a:lnTo>
                  <a:pt x="3155871" y="3908250"/>
                </a:lnTo>
                <a:lnTo>
                  <a:pt x="3194443" y="3885096"/>
                </a:lnTo>
                <a:lnTo>
                  <a:pt x="3232471" y="3861144"/>
                </a:lnTo>
                <a:lnTo>
                  <a:pt x="3269945" y="3836406"/>
                </a:lnTo>
                <a:lnTo>
                  <a:pt x="3306853" y="3810894"/>
                </a:lnTo>
                <a:lnTo>
                  <a:pt x="3343183" y="3784620"/>
                </a:lnTo>
                <a:lnTo>
                  <a:pt x="3378923" y="3757593"/>
                </a:lnTo>
                <a:lnTo>
                  <a:pt x="3414063" y="3729828"/>
                </a:lnTo>
                <a:lnTo>
                  <a:pt x="3448590" y="3701334"/>
                </a:lnTo>
                <a:lnTo>
                  <a:pt x="3482493" y="3672123"/>
                </a:lnTo>
                <a:lnTo>
                  <a:pt x="3515760" y="3642207"/>
                </a:lnTo>
                <a:lnTo>
                  <a:pt x="3548381" y="3611598"/>
                </a:lnTo>
                <a:lnTo>
                  <a:pt x="3580342" y="3580307"/>
                </a:lnTo>
                <a:lnTo>
                  <a:pt x="3611633" y="3548346"/>
                </a:lnTo>
                <a:lnTo>
                  <a:pt x="3642243" y="3515726"/>
                </a:lnTo>
                <a:lnTo>
                  <a:pt x="3672159" y="3482459"/>
                </a:lnTo>
                <a:lnTo>
                  <a:pt x="3701369" y="3448556"/>
                </a:lnTo>
                <a:lnTo>
                  <a:pt x="3729864" y="3414029"/>
                </a:lnTo>
                <a:lnTo>
                  <a:pt x="3757630" y="3378890"/>
                </a:lnTo>
                <a:lnTo>
                  <a:pt x="3784656" y="3343150"/>
                </a:lnTo>
                <a:lnTo>
                  <a:pt x="3810931" y="3306821"/>
                </a:lnTo>
                <a:lnTo>
                  <a:pt x="3836443" y="3269913"/>
                </a:lnTo>
                <a:lnTo>
                  <a:pt x="3861181" y="3232440"/>
                </a:lnTo>
                <a:lnTo>
                  <a:pt x="3885133" y="3194412"/>
                </a:lnTo>
                <a:lnTo>
                  <a:pt x="3908287" y="3155841"/>
                </a:lnTo>
                <a:lnTo>
                  <a:pt x="3930632" y="3116738"/>
                </a:lnTo>
                <a:lnTo>
                  <a:pt x="3952156" y="3077116"/>
                </a:lnTo>
                <a:lnTo>
                  <a:pt x="3972848" y="3036985"/>
                </a:lnTo>
                <a:lnTo>
                  <a:pt x="3992696" y="2996358"/>
                </a:lnTo>
                <a:lnTo>
                  <a:pt x="4011689" y="2955245"/>
                </a:lnTo>
                <a:lnTo>
                  <a:pt x="4029814" y="2913659"/>
                </a:lnTo>
                <a:lnTo>
                  <a:pt x="4047061" y="2871610"/>
                </a:lnTo>
                <a:lnTo>
                  <a:pt x="4063418" y="2829111"/>
                </a:lnTo>
                <a:lnTo>
                  <a:pt x="4078874" y="2786173"/>
                </a:lnTo>
                <a:lnTo>
                  <a:pt x="4093416" y="2742808"/>
                </a:lnTo>
                <a:lnTo>
                  <a:pt x="4107033" y="2699027"/>
                </a:lnTo>
                <a:lnTo>
                  <a:pt x="4119714" y="2654842"/>
                </a:lnTo>
                <a:lnTo>
                  <a:pt x="4131446" y="2610264"/>
                </a:lnTo>
                <a:lnTo>
                  <a:pt x="4142220" y="2565305"/>
                </a:lnTo>
                <a:lnTo>
                  <a:pt x="4152022" y="2519977"/>
                </a:lnTo>
                <a:lnTo>
                  <a:pt x="4160841" y="2474291"/>
                </a:lnTo>
                <a:lnTo>
                  <a:pt x="4168666" y="2428258"/>
                </a:lnTo>
                <a:lnTo>
                  <a:pt x="4175486" y="2381891"/>
                </a:lnTo>
                <a:lnTo>
                  <a:pt x="4181288" y="2335200"/>
                </a:lnTo>
                <a:lnTo>
                  <a:pt x="4186061" y="2288197"/>
                </a:lnTo>
                <a:lnTo>
                  <a:pt x="4189793" y="2240895"/>
                </a:lnTo>
                <a:lnTo>
                  <a:pt x="4192474" y="2193304"/>
                </a:lnTo>
                <a:lnTo>
                  <a:pt x="4194090" y="2145436"/>
                </a:lnTo>
                <a:lnTo>
                  <a:pt x="4194632" y="2097303"/>
                </a:lnTo>
                <a:lnTo>
                  <a:pt x="4194090" y="2049169"/>
                </a:lnTo>
                <a:lnTo>
                  <a:pt x="4192474" y="2001301"/>
                </a:lnTo>
                <a:lnTo>
                  <a:pt x="4189793" y="1953709"/>
                </a:lnTo>
                <a:lnTo>
                  <a:pt x="4186061" y="1906406"/>
                </a:lnTo>
                <a:lnTo>
                  <a:pt x="4181288" y="1859403"/>
                </a:lnTo>
                <a:lnTo>
                  <a:pt x="4175486" y="1812712"/>
                </a:lnTo>
                <a:lnTo>
                  <a:pt x="4168666" y="1766344"/>
                </a:lnTo>
                <a:lnTo>
                  <a:pt x="4160841" y="1720311"/>
                </a:lnTo>
                <a:lnTo>
                  <a:pt x="4152022" y="1674625"/>
                </a:lnTo>
                <a:lnTo>
                  <a:pt x="4142220" y="1629296"/>
                </a:lnTo>
                <a:lnTo>
                  <a:pt x="4131446" y="1584337"/>
                </a:lnTo>
                <a:lnTo>
                  <a:pt x="4119714" y="1539758"/>
                </a:lnTo>
                <a:lnTo>
                  <a:pt x="4107033" y="1495573"/>
                </a:lnTo>
                <a:lnTo>
                  <a:pt x="4093416" y="1451792"/>
                </a:lnTo>
                <a:lnTo>
                  <a:pt x="4078874" y="1408426"/>
                </a:lnTo>
                <a:lnTo>
                  <a:pt x="4063418" y="1365488"/>
                </a:lnTo>
                <a:lnTo>
                  <a:pt x="4047061" y="1322989"/>
                </a:lnTo>
                <a:lnTo>
                  <a:pt x="4029814" y="1280940"/>
                </a:lnTo>
                <a:lnTo>
                  <a:pt x="4011689" y="1239353"/>
                </a:lnTo>
                <a:lnTo>
                  <a:pt x="3992696" y="1198240"/>
                </a:lnTo>
                <a:lnTo>
                  <a:pt x="3972848" y="1157612"/>
                </a:lnTo>
                <a:lnTo>
                  <a:pt x="3952156" y="1117481"/>
                </a:lnTo>
                <a:lnTo>
                  <a:pt x="3930632" y="1077859"/>
                </a:lnTo>
                <a:lnTo>
                  <a:pt x="3908287" y="1038756"/>
                </a:lnTo>
                <a:lnTo>
                  <a:pt x="3885133" y="1000185"/>
                </a:lnTo>
                <a:lnTo>
                  <a:pt x="3861181" y="962157"/>
                </a:lnTo>
                <a:lnTo>
                  <a:pt x="3836443" y="924683"/>
                </a:lnTo>
                <a:lnTo>
                  <a:pt x="3810931" y="887775"/>
                </a:lnTo>
                <a:lnTo>
                  <a:pt x="3784656" y="851446"/>
                </a:lnTo>
                <a:lnTo>
                  <a:pt x="3757630" y="815706"/>
                </a:lnTo>
                <a:lnTo>
                  <a:pt x="3729864" y="780566"/>
                </a:lnTo>
                <a:lnTo>
                  <a:pt x="3701369" y="746039"/>
                </a:lnTo>
                <a:lnTo>
                  <a:pt x="3672159" y="712136"/>
                </a:lnTo>
                <a:lnTo>
                  <a:pt x="3642243" y="678869"/>
                </a:lnTo>
                <a:lnTo>
                  <a:pt x="3611633" y="646249"/>
                </a:lnTo>
                <a:lnTo>
                  <a:pt x="3580342" y="614287"/>
                </a:lnTo>
                <a:lnTo>
                  <a:pt x="3548381" y="582996"/>
                </a:lnTo>
                <a:lnTo>
                  <a:pt x="3515760" y="552387"/>
                </a:lnTo>
                <a:lnTo>
                  <a:pt x="3482493" y="522471"/>
                </a:lnTo>
                <a:lnTo>
                  <a:pt x="3448590" y="493261"/>
                </a:lnTo>
                <a:lnTo>
                  <a:pt x="3414063" y="464767"/>
                </a:lnTo>
                <a:lnTo>
                  <a:pt x="3378923" y="437001"/>
                </a:lnTo>
                <a:lnTo>
                  <a:pt x="3343183" y="409974"/>
                </a:lnTo>
                <a:lnTo>
                  <a:pt x="3306853" y="383699"/>
                </a:lnTo>
                <a:lnTo>
                  <a:pt x="3269945" y="358187"/>
                </a:lnTo>
                <a:lnTo>
                  <a:pt x="3232471" y="333450"/>
                </a:lnTo>
                <a:lnTo>
                  <a:pt x="3194443" y="309498"/>
                </a:lnTo>
                <a:lnTo>
                  <a:pt x="3155871" y="286344"/>
                </a:lnTo>
                <a:lnTo>
                  <a:pt x="3116768" y="263999"/>
                </a:lnTo>
                <a:lnTo>
                  <a:pt x="3077145" y="242475"/>
                </a:lnTo>
                <a:lnTo>
                  <a:pt x="3037014" y="221783"/>
                </a:lnTo>
                <a:lnTo>
                  <a:pt x="2996386" y="201935"/>
                </a:lnTo>
                <a:lnTo>
                  <a:pt x="2955273" y="182942"/>
                </a:lnTo>
                <a:lnTo>
                  <a:pt x="2913686" y="164817"/>
                </a:lnTo>
                <a:lnTo>
                  <a:pt x="2871637" y="147570"/>
                </a:lnTo>
                <a:lnTo>
                  <a:pt x="2829137" y="131213"/>
                </a:lnTo>
                <a:lnTo>
                  <a:pt x="2786199" y="115757"/>
                </a:lnTo>
                <a:lnTo>
                  <a:pt x="2742833" y="101215"/>
                </a:lnTo>
                <a:lnTo>
                  <a:pt x="2699051" y="87598"/>
                </a:lnTo>
                <a:lnTo>
                  <a:pt x="2654865" y="74918"/>
                </a:lnTo>
                <a:lnTo>
                  <a:pt x="2610287" y="63185"/>
                </a:lnTo>
                <a:lnTo>
                  <a:pt x="2565327" y="52412"/>
                </a:lnTo>
                <a:lnTo>
                  <a:pt x="2519998" y="42609"/>
                </a:lnTo>
                <a:lnTo>
                  <a:pt x="2474311" y="33790"/>
                </a:lnTo>
                <a:lnTo>
                  <a:pt x="2428277" y="25965"/>
                </a:lnTo>
                <a:lnTo>
                  <a:pt x="2381909" y="19146"/>
                </a:lnTo>
                <a:lnTo>
                  <a:pt x="2335217" y="13344"/>
                </a:lnTo>
                <a:lnTo>
                  <a:pt x="2288214" y="8571"/>
                </a:lnTo>
                <a:lnTo>
                  <a:pt x="2240911" y="4838"/>
                </a:lnTo>
                <a:lnTo>
                  <a:pt x="2193319" y="2158"/>
                </a:lnTo>
                <a:lnTo>
                  <a:pt x="2145450" y="541"/>
                </a:lnTo>
                <a:lnTo>
                  <a:pt x="2097316" y="0"/>
                </a:lnTo>
                <a:lnTo>
                  <a:pt x="2049181" y="541"/>
                </a:lnTo>
                <a:lnTo>
                  <a:pt x="2001312" y="2158"/>
                </a:lnTo>
                <a:lnTo>
                  <a:pt x="1953720" y="4838"/>
                </a:lnTo>
                <a:lnTo>
                  <a:pt x="1906417" y="8571"/>
                </a:lnTo>
                <a:lnTo>
                  <a:pt x="1859414" y="13344"/>
                </a:lnTo>
                <a:lnTo>
                  <a:pt x="1812722" y="19146"/>
                </a:lnTo>
                <a:lnTo>
                  <a:pt x="1766354" y="25965"/>
                </a:lnTo>
                <a:lnTo>
                  <a:pt x="1720320" y="33790"/>
                </a:lnTo>
                <a:lnTo>
                  <a:pt x="1674633" y="42609"/>
                </a:lnTo>
                <a:lnTo>
                  <a:pt x="1629304" y="52412"/>
                </a:lnTo>
                <a:lnTo>
                  <a:pt x="1584344" y="63185"/>
                </a:lnTo>
                <a:lnTo>
                  <a:pt x="1539766" y="74918"/>
                </a:lnTo>
                <a:lnTo>
                  <a:pt x="1495580" y="87598"/>
                </a:lnTo>
                <a:lnTo>
                  <a:pt x="1451798" y="101215"/>
                </a:lnTo>
                <a:lnTo>
                  <a:pt x="1408432" y="115757"/>
                </a:lnTo>
                <a:lnTo>
                  <a:pt x="1365494" y="131213"/>
                </a:lnTo>
                <a:lnTo>
                  <a:pt x="1322994" y="147570"/>
                </a:lnTo>
                <a:lnTo>
                  <a:pt x="1280945" y="164817"/>
                </a:lnTo>
                <a:lnTo>
                  <a:pt x="1239358" y="182942"/>
                </a:lnTo>
                <a:lnTo>
                  <a:pt x="1198245" y="201935"/>
                </a:lnTo>
                <a:lnTo>
                  <a:pt x="1157617" y="221783"/>
                </a:lnTo>
                <a:lnTo>
                  <a:pt x="1117486" y="242475"/>
                </a:lnTo>
                <a:lnTo>
                  <a:pt x="1077863" y="263999"/>
                </a:lnTo>
                <a:lnTo>
                  <a:pt x="1038760" y="286344"/>
                </a:lnTo>
                <a:lnTo>
                  <a:pt x="1000188" y="309498"/>
                </a:lnTo>
                <a:lnTo>
                  <a:pt x="962160" y="333450"/>
                </a:lnTo>
                <a:lnTo>
                  <a:pt x="924686" y="358187"/>
                </a:lnTo>
                <a:lnTo>
                  <a:pt x="887778" y="383699"/>
                </a:lnTo>
                <a:lnTo>
                  <a:pt x="851449" y="409974"/>
                </a:lnTo>
                <a:lnTo>
                  <a:pt x="815708" y="437001"/>
                </a:lnTo>
                <a:lnTo>
                  <a:pt x="780568" y="464767"/>
                </a:lnTo>
                <a:lnTo>
                  <a:pt x="746041" y="493261"/>
                </a:lnTo>
                <a:lnTo>
                  <a:pt x="712138" y="522471"/>
                </a:lnTo>
                <a:lnTo>
                  <a:pt x="678871" y="552387"/>
                </a:lnTo>
                <a:lnTo>
                  <a:pt x="646250" y="582996"/>
                </a:lnTo>
                <a:lnTo>
                  <a:pt x="614289" y="614287"/>
                </a:lnTo>
                <a:lnTo>
                  <a:pt x="582998" y="646249"/>
                </a:lnTo>
                <a:lnTo>
                  <a:pt x="552388" y="678869"/>
                </a:lnTo>
                <a:lnTo>
                  <a:pt x="522473" y="712136"/>
                </a:lnTo>
                <a:lnTo>
                  <a:pt x="493262" y="746039"/>
                </a:lnTo>
                <a:lnTo>
                  <a:pt x="464768" y="780566"/>
                </a:lnTo>
                <a:lnTo>
                  <a:pt x="437002" y="815706"/>
                </a:lnTo>
                <a:lnTo>
                  <a:pt x="409975" y="851446"/>
                </a:lnTo>
                <a:lnTo>
                  <a:pt x="383700" y="887775"/>
                </a:lnTo>
                <a:lnTo>
                  <a:pt x="358188" y="924683"/>
                </a:lnTo>
                <a:lnTo>
                  <a:pt x="333450" y="962157"/>
                </a:lnTo>
                <a:lnTo>
                  <a:pt x="309499" y="1000185"/>
                </a:lnTo>
                <a:lnTo>
                  <a:pt x="286345" y="1038756"/>
                </a:lnTo>
                <a:lnTo>
                  <a:pt x="264000" y="1077859"/>
                </a:lnTo>
                <a:lnTo>
                  <a:pt x="242475" y="1117481"/>
                </a:lnTo>
                <a:lnTo>
                  <a:pt x="221783" y="1157612"/>
                </a:lnTo>
                <a:lnTo>
                  <a:pt x="201935" y="1198240"/>
                </a:lnTo>
                <a:lnTo>
                  <a:pt x="182943" y="1239353"/>
                </a:lnTo>
                <a:lnTo>
                  <a:pt x="164817" y="1280940"/>
                </a:lnTo>
                <a:lnTo>
                  <a:pt x="147570" y="1322989"/>
                </a:lnTo>
                <a:lnTo>
                  <a:pt x="131213" y="1365488"/>
                </a:lnTo>
                <a:lnTo>
                  <a:pt x="115758" y="1408426"/>
                </a:lnTo>
                <a:lnTo>
                  <a:pt x="101216" y="1451792"/>
                </a:lnTo>
                <a:lnTo>
                  <a:pt x="87598" y="1495573"/>
                </a:lnTo>
                <a:lnTo>
                  <a:pt x="74918" y="1539758"/>
                </a:lnTo>
                <a:lnTo>
                  <a:pt x="63185" y="1584337"/>
                </a:lnTo>
                <a:lnTo>
                  <a:pt x="52412" y="1629296"/>
                </a:lnTo>
                <a:lnTo>
                  <a:pt x="42609" y="1674625"/>
                </a:lnTo>
                <a:lnTo>
                  <a:pt x="33790" y="1720311"/>
                </a:lnTo>
                <a:lnTo>
                  <a:pt x="25965" y="1766344"/>
                </a:lnTo>
                <a:lnTo>
                  <a:pt x="19146" y="1812712"/>
                </a:lnTo>
                <a:lnTo>
                  <a:pt x="13344" y="1859403"/>
                </a:lnTo>
                <a:lnTo>
                  <a:pt x="8571" y="1906406"/>
                </a:lnTo>
                <a:lnTo>
                  <a:pt x="4838" y="1953709"/>
                </a:lnTo>
                <a:lnTo>
                  <a:pt x="2158" y="2001301"/>
                </a:lnTo>
                <a:lnTo>
                  <a:pt x="541" y="2049169"/>
                </a:lnTo>
                <a:lnTo>
                  <a:pt x="0" y="2097303"/>
                </a:lnTo>
                <a:lnTo>
                  <a:pt x="541" y="2145436"/>
                </a:lnTo>
                <a:lnTo>
                  <a:pt x="2158" y="2193304"/>
                </a:lnTo>
                <a:lnTo>
                  <a:pt x="4838" y="2240895"/>
                </a:lnTo>
                <a:lnTo>
                  <a:pt x="8571" y="2288197"/>
                </a:lnTo>
                <a:lnTo>
                  <a:pt x="13344" y="2335200"/>
                </a:lnTo>
                <a:lnTo>
                  <a:pt x="19146" y="2381891"/>
                </a:lnTo>
                <a:lnTo>
                  <a:pt x="25965" y="2428258"/>
                </a:lnTo>
                <a:lnTo>
                  <a:pt x="33790" y="2474291"/>
                </a:lnTo>
                <a:lnTo>
                  <a:pt x="42609" y="2519977"/>
                </a:lnTo>
                <a:lnTo>
                  <a:pt x="52412" y="2565305"/>
                </a:lnTo>
                <a:lnTo>
                  <a:pt x="63185" y="2610264"/>
                </a:lnTo>
                <a:lnTo>
                  <a:pt x="74918" y="2654842"/>
                </a:lnTo>
                <a:lnTo>
                  <a:pt x="87598" y="2699027"/>
                </a:lnTo>
                <a:lnTo>
                  <a:pt x="101216" y="2742808"/>
                </a:lnTo>
                <a:lnTo>
                  <a:pt x="115758" y="2786173"/>
                </a:lnTo>
                <a:lnTo>
                  <a:pt x="131213" y="2829111"/>
                </a:lnTo>
                <a:lnTo>
                  <a:pt x="147570" y="2871610"/>
                </a:lnTo>
                <a:lnTo>
                  <a:pt x="164817" y="2913659"/>
                </a:lnTo>
                <a:lnTo>
                  <a:pt x="182943" y="2955245"/>
                </a:lnTo>
                <a:lnTo>
                  <a:pt x="201935" y="2996358"/>
                </a:lnTo>
                <a:lnTo>
                  <a:pt x="221783" y="3036985"/>
                </a:lnTo>
                <a:lnTo>
                  <a:pt x="242475" y="3077116"/>
                </a:lnTo>
                <a:lnTo>
                  <a:pt x="264000" y="3116738"/>
                </a:lnTo>
                <a:lnTo>
                  <a:pt x="286345" y="3155841"/>
                </a:lnTo>
                <a:lnTo>
                  <a:pt x="309499" y="3194412"/>
                </a:lnTo>
                <a:lnTo>
                  <a:pt x="333450" y="3232440"/>
                </a:lnTo>
                <a:lnTo>
                  <a:pt x="358188" y="3269913"/>
                </a:lnTo>
                <a:lnTo>
                  <a:pt x="383700" y="3306821"/>
                </a:lnTo>
                <a:lnTo>
                  <a:pt x="409975" y="3343150"/>
                </a:lnTo>
                <a:lnTo>
                  <a:pt x="437002" y="3378890"/>
                </a:lnTo>
                <a:lnTo>
                  <a:pt x="464768" y="3414029"/>
                </a:lnTo>
                <a:lnTo>
                  <a:pt x="493262" y="3448556"/>
                </a:lnTo>
                <a:lnTo>
                  <a:pt x="522473" y="3482459"/>
                </a:lnTo>
                <a:lnTo>
                  <a:pt x="552388" y="3515726"/>
                </a:lnTo>
                <a:lnTo>
                  <a:pt x="582998" y="3548346"/>
                </a:lnTo>
                <a:lnTo>
                  <a:pt x="614289" y="3580307"/>
                </a:lnTo>
                <a:lnTo>
                  <a:pt x="646250" y="3611598"/>
                </a:lnTo>
                <a:lnTo>
                  <a:pt x="678871" y="3642207"/>
                </a:lnTo>
                <a:lnTo>
                  <a:pt x="712138" y="3672123"/>
                </a:lnTo>
                <a:lnTo>
                  <a:pt x="746041" y="3701334"/>
                </a:lnTo>
                <a:lnTo>
                  <a:pt x="780568" y="3729828"/>
                </a:lnTo>
                <a:lnTo>
                  <a:pt x="815708" y="3757593"/>
                </a:lnTo>
                <a:lnTo>
                  <a:pt x="851449" y="3784620"/>
                </a:lnTo>
                <a:lnTo>
                  <a:pt x="887778" y="3810894"/>
                </a:lnTo>
                <a:lnTo>
                  <a:pt x="924686" y="3836406"/>
                </a:lnTo>
                <a:lnTo>
                  <a:pt x="962160" y="3861144"/>
                </a:lnTo>
                <a:lnTo>
                  <a:pt x="1000188" y="3885096"/>
                </a:lnTo>
                <a:lnTo>
                  <a:pt x="1038760" y="3908250"/>
                </a:lnTo>
                <a:lnTo>
                  <a:pt x="1077863" y="3930594"/>
                </a:lnTo>
                <a:lnTo>
                  <a:pt x="1117486" y="3952119"/>
                </a:lnTo>
                <a:lnTo>
                  <a:pt x="1157617" y="3972810"/>
                </a:lnTo>
                <a:lnTo>
                  <a:pt x="1198245" y="3992658"/>
                </a:lnTo>
                <a:lnTo>
                  <a:pt x="1239358" y="4011651"/>
                </a:lnTo>
                <a:lnTo>
                  <a:pt x="1280945" y="4029777"/>
                </a:lnTo>
                <a:lnTo>
                  <a:pt x="1322994" y="4047024"/>
                </a:lnTo>
                <a:lnTo>
                  <a:pt x="1365494" y="4063381"/>
                </a:lnTo>
                <a:lnTo>
                  <a:pt x="1408432" y="4078836"/>
                </a:lnTo>
                <a:lnTo>
                  <a:pt x="1451798" y="4093378"/>
                </a:lnTo>
                <a:lnTo>
                  <a:pt x="1495580" y="4106995"/>
                </a:lnTo>
                <a:lnTo>
                  <a:pt x="1539766" y="4119676"/>
                </a:lnTo>
                <a:lnTo>
                  <a:pt x="1584344" y="4131408"/>
                </a:lnTo>
                <a:lnTo>
                  <a:pt x="1629304" y="4142182"/>
                </a:lnTo>
                <a:lnTo>
                  <a:pt x="1674633" y="4151984"/>
                </a:lnTo>
                <a:lnTo>
                  <a:pt x="1720320" y="4160803"/>
                </a:lnTo>
                <a:lnTo>
                  <a:pt x="1766354" y="4168628"/>
                </a:lnTo>
                <a:lnTo>
                  <a:pt x="1812722" y="4175448"/>
                </a:lnTo>
                <a:lnTo>
                  <a:pt x="1859414" y="4181250"/>
                </a:lnTo>
                <a:lnTo>
                  <a:pt x="1906417" y="4186023"/>
                </a:lnTo>
                <a:lnTo>
                  <a:pt x="1953720" y="4189755"/>
                </a:lnTo>
                <a:lnTo>
                  <a:pt x="2001312" y="4192435"/>
                </a:lnTo>
                <a:lnTo>
                  <a:pt x="2049181" y="4194052"/>
                </a:lnTo>
                <a:lnTo>
                  <a:pt x="2097316" y="4194594"/>
                </a:lnTo>
                <a:close/>
              </a:path>
            </a:pathLst>
          </a:custGeom>
          <a:ln w="25400">
            <a:solidFill>
              <a:srgbClr val="FFFFFF"/>
            </a:solidFill>
          </a:ln>
        </p:spPr>
        <p:txBody>
          <a:bodyPr wrap="square" lIns="0" tIns="0" rIns="0" bIns="0" rtlCol="0"/>
          <a:lstStyle/>
          <a:p>
            <a:endParaRPr/>
          </a:p>
        </p:txBody>
      </p:sp>
      <p:sp>
        <p:nvSpPr>
          <p:cNvPr id="47" name="object 12">
            <a:extLst>
              <a:ext uri="{FF2B5EF4-FFF2-40B4-BE49-F238E27FC236}">
                <a16:creationId xmlns:a16="http://schemas.microsoft.com/office/drawing/2014/main" id="{6E3CB358-A802-4D7B-8652-10217406943B}"/>
              </a:ext>
            </a:extLst>
          </p:cNvPr>
          <p:cNvSpPr txBox="1"/>
          <p:nvPr/>
        </p:nvSpPr>
        <p:spPr>
          <a:xfrm>
            <a:off x="7552718" y="469432"/>
            <a:ext cx="1160145"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003B71"/>
                </a:solidFill>
                <a:latin typeface="Arial"/>
                <a:cs typeface="Arial"/>
              </a:rPr>
              <a:t>Primary</a:t>
            </a:r>
            <a:r>
              <a:rPr sz="1550" spc="-55" dirty="0">
                <a:solidFill>
                  <a:srgbClr val="003B71"/>
                </a:solidFill>
                <a:latin typeface="Arial"/>
                <a:cs typeface="Arial"/>
              </a:rPr>
              <a:t> </a:t>
            </a:r>
            <a:r>
              <a:rPr sz="1550" spc="10" dirty="0">
                <a:solidFill>
                  <a:srgbClr val="003B71"/>
                </a:solidFill>
                <a:latin typeface="Arial"/>
                <a:cs typeface="Arial"/>
              </a:rPr>
              <a:t>care</a:t>
            </a:r>
            <a:endParaRPr sz="1550">
              <a:latin typeface="Arial"/>
              <a:cs typeface="Arial"/>
            </a:endParaRPr>
          </a:p>
        </p:txBody>
      </p:sp>
      <p:sp>
        <p:nvSpPr>
          <p:cNvPr id="48" name="object 13">
            <a:extLst>
              <a:ext uri="{FF2B5EF4-FFF2-40B4-BE49-F238E27FC236}">
                <a16:creationId xmlns:a16="http://schemas.microsoft.com/office/drawing/2014/main" id="{6C1EE85E-C784-4CB3-9362-D98AEC014932}"/>
              </a:ext>
            </a:extLst>
          </p:cNvPr>
          <p:cNvSpPr txBox="1"/>
          <p:nvPr/>
        </p:nvSpPr>
        <p:spPr>
          <a:xfrm>
            <a:off x="10405320" y="1804556"/>
            <a:ext cx="838200" cy="506095"/>
          </a:xfrm>
          <a:prstGeom prst="rect">
            <a:avLst/>
          </a:prstGeom>
        </p:spPr>
        <p:txBody>
          <a:bodyPr vert="horz" wrap="square" lIns="0" tIns="12065" rIns="0" bIns="0" rtlCol="0">
            <a:spAutoFit/>
          </a:bodyPr>
          <a:lstStyle/>
          <a:p>
            <a:pPr marL="12700" marR="5080">
              <a:lnSpc>
                <a:spcPct val="101699"/>
              </a:lnSpc>
              <a:spcBef>
                <a:spcPts val="95"/>
              </a:spcBef>
            </a:pPr>
            <a:r>
              <a:rPr sz="1550" spc="10" dirty="0">
                <a:solidFill>
                  <a:srgbClr val="003B71"/>
                </a:solidFill>
                <a:latin typeface="Arial"/>
                <a:cs typeface="Arial"/>
              </a:rPr>
              <a:t>Specialty  care</a:t>
            </a:r>
            <a:endParaRPr sz="1550">
              <a:latin typeface="Arial"/>
              <a:cs typeface="Arial"/>
            </a:endParaRPr>
          </a:p>
        </p:txBody>
      </p:sp>
      <p:sp>
        <p:nvSpPr>
          <p:cNvPr id="49" name="object 14">
            <a:extLst>
              <a:ext uri="{FF2B5EF4-FFF2-40B4-BE49-F238E27FC236}">
                <a16:creationId xmlns:a16="http://schemas.microsoft.com/office/drawing/2014/main" id="{AD12B99B-4A7E-485B-BD89-137AC300010B}"/>
              </a:ext>
            </a:extLst>
          </p:cNvPr>
          <p:cNvSpPr txBox="1"/>
          <p:nvPr/>
        </p:nvSpPr>
        <p:spPr>
          <a:xfrm>
            <a:off x="10867309" y="3615881"/>
            <a:ext cx="927100" cy="506095"/>
          </a:xfrm>
          <a:prstGeom prst="rect">
            <a:avLst/>
          </a:prstGeom>
        </p:spPr>
        <p:txBody>
          <a:bodyPr vert="horz" wrap="square" lIns="0" tIns="12065" rIns="0" bIns="0" rtlCol="0">
            <a:spAutoFit/>
          </a:bodyPr>
          <a:lstStyle/>
          <a:p>
            <a:pPr marL="12700" marR="5080">
              <a:lnSpc>
                <a:spcPct val="101699"/>
              </a:lnSpc>
              <a:spcBef>
                <a:spcPts val="95"/>
              </a:spcBef>
            </a:pPr>
            <a:r>
              <a:rPr sz="1550" spc="10" dirty="0">
                <a:solidFill>
                  <a:srgbClr val="003B71"/>
                </a:solidFill>
                <a:latin typeface="Arial"/>
                <a:cs typeface="Arial"/>
              </a:rPr>
              <a:t>Pharmacy  and</a:t>
            </a:r>
            <a:r>
              <a:rPr sz="1550" spc="-20" dirty="0">
                <a:solidFill>
                  <a:srgbClr val="003B71"/>
                </a:solidFill>
                <a:latin typeface="Arial"/>
                <a:cs typeface="Arial"/>
              </a:rPr>
              <a:t> </a:t>
            </a:r>
            <a:r>
              <a:rPr sz="1550" spc="5" dirty="0">
                <a:solidFill>
                  <a:srgbClr val="003B71"/>
                </a:solidFill>
                <a:latin typeface="Arial"/>
                <a:cs typeface="Arial"/>
              </a:rPr>
              <a:t>labs</a:t>
            </a:r>
            <a:endParaRPr sz="1550">
              <a:latin typeface="Arial"/>
              <a:cs typeface="Arial"/>
            </a:endParaRPr>
          </a:p>
        </p:txBody>
      </p:sp>
      <p:sp>
        <p:nvSpPr>
          <p:cNvPr id="50" name="object 15">
            <a:extLst>
              <a:ext uri="{FF2B5EF4-FFF2-40B4-BE49-F238E27FC236}">
                <a16:creationId xmlns:a16="http://schemas.microsoft.com/office/drawing/2014/main" id="{48558B34-33E1-4EE2-8AEA-0A73D98F21E0}"/>
              </a:ext>
            </a:extLst>
          </p:cNvPr>
          <p:cNvSpPr txBox="1"/>
          <p:nvPr/>
        </p:nvSpPr>
        <p:spPr>
          <a:xfrm>
            <a:off x="5270598" y="1796749"/>
            <a:ext cx="603885" cy="506095"/>
          </a:xfrm>
          <a:prstGeom prst="rect">
            <a:avLst/>
          </a:prstGeom>
        </p:spPr>
        <p:txBody>
          <a:bodyPr vert="horz" wrap="square" lIns="0" tIns="15875" rIns="0" bIns="0" rtlCol="0">
            <a:spAutoFit/>
          </a:bodyPr>
          <a:lstStyle/>
          <a:p>
            <a:pPr marR="5080" algn="r">
              <a:lnSpc>
                <a:spcPct val="100000"/>
              </a:lnSpc>
              <a:spcBef>
                <a:spcPts val="125"/>
              </a:spcBef>
            </a:pPr>
            <a:r>
              <a:rPr sz="1550" spc="5" dirty="0">
                <a:solidFill>
                  <a:srgbClr val="003B71"/>
                </a:solidFill>
                <a:latin typeface="Arial"/>
                <a:cs typeface="Arial"/>
              </a:rPr>
              <a:t>Health</a:t>
            </a:r>
            <a:endParaRPr sz="1550">
              <a:latin typeface="Arial"/>
              <a:cs typeface="Arial"/>
            </a:endParaRPr>
          </a:p>
          <a:p>
            <a:pPr marR="5080" algn="r">
              <a:lnSpc>
                <a:spcPct val="100000"/>
              </a:lnSpc>
              <a:spcBef>
                <a:spcPts val="30"/>
              </a:spcBef>
            </a:pPr>
            <a:r>
              <a:rPr sz="1550" spc="5" dirty="0">
                <a:solidFill>
                  <a:srgbClr val="003B71"/>
                </a:solidFill>
                <a:latin typeface="Arial"/>
                <a:cs typeface="Arial"/>
              </a:rPr>
              <a:t>plan</a:t>
            </a:r>
            <a:endParaRPr sz="1550">
              <a:latin typeface="Arial"/>
              <a:cs typeface="Arial"/>
            </a:endParaRPr>
          </a:p>
        </p:txBody>
      </p:sp>
      <p:sp>
        <p:nvSpPr>
          <p:cNvPr id="51" name="object 16">
            <a:extLst>
              <a:ext uri="{FF2B5EF4-FFF2-40B4-BE49-F238E27FC236}">
                <a16:creationId xmlns:a16="http://schemas.microsoft.com/office/drawing/2014/main" id="{D9DB8C8A-0964-4F4F-A3B1-320C0F4456CF}"/>
              </a:ext>
            </a:extLst>
          </p:cNvPr>
          <p:cNvSpPr txBox="1"/>
          <p:nvPr/>
        </p:nvSpPr>
        <p:spPr>
          <a:xfrm>
            <a:off x="4664207" y="3514996"/>
            <a:ext cx="671195" cy="746125"/>
          </a:xfrm>
          <a:prstGeom prst="rect">
            <a:avLst/>
          </a:prstGeom>
        </p:spPr>
        <p:txBody>
          <a:bodyPr vert="horz" wrap="square" lIns="0" tIns="15875" rIns="0" bIns="0" rtlCol="0">
            <a:spAutoFit/>
          </a:bodyPr>
          <a:lstStyle/>
          <a:p>
            <a:pPr marR="5080" algn="r">
              <a:lnSpc>
                <a:spcPct val="100000"/>
              </a:lnSpc>
              <a:spcBef>
                <a:spcPts val="125"/>
              </a:spcBef>
            </a:pPr>
            <a:r>
              <a:rPr sz="1550" spc="5" dirty="0">
                <a:solidFill>
                  <a:srgbClr val="003B71"/>
                </a:solidFill>
                <a:latin typeface="Arial"/>
                <a:cs typeface="Arial"/>
              </a:rPr>
              <a:t>Digital</a:t>
            </a:r>
            <a:endParaRPr sz="1550" dirty="0">
              <a:latin typeface="Arial"/>
              <a:cs typeface="Arial"/>
            </a:endParaRPr>
          </a:p>
          <a:p>
            <a:pPr marL="12700" marR="5080" indent="255270" algn="r">
              <a:lnSpc>
                <a:spcPct val="101699"/>
              </a:lnSpc>
            </a:pPr>
            <a:r>
              <a:rPr sz="1550" spc="10" dirty="0">
                <a:solidFill>
                  <a:srgbClr val="003B71"/>
                </a:solidFill>
                <a:latin typeface="Arial"/>
                <a:cs typeface="Arial"/>
              </a:rPr>
              <a:t>care  </a:t>
            </a:r>
            <a:r>
              <a:rPr sz="1550" spc="5" dirty="0">
                <a:solidFill>
                  <a:srgbClr val="003B71"/>
                </a:solidFill>
                <a:latin typeface="Arial"/>
                <a:cs typeface="Arial"/>
              </a:rPr>
              <a:t>options</a:t>
            </a:r>
            <a:endParaRPr sz="1550" dirty="0">
              <a:latin typeface="Arial"/>
              <a:cs typeface="Arial"/>
            </a:endParaRPr>
          </a:p>
        </p:txBody>
      </p:sp>
      <p:sp>
        <p:nvSpPr>
          <p:cNvPr id="52" name="object 17">
            <a:extLst>
              <a:ext uri="{FF2B5EF4-FFF2-40B4-BE49-F238E27FC236}">
                <a16:creationId xmlns:a16="http://schemas.microsoft.com/office/drawing/2014/main" id="{05698A4D-1B16-4076-B1C7-3071C25E5D5D}"/>
              </a:ext>
            </a:extLst>
          </p:cNvPr>
          <p:cNvSpPr txBox="1"/>
          <p:nvPr/>
        </p:nvSpPr>
        <p:spPr>
          <a:xfrm>
            <a:off x="5322561" y="5085662"/>
            <a:ext cx="994410" cy="506095"/>
          </a:xfrm>
          <a:prstGeom prst="rect">
            <a:avLst/>
          </a:prstGeom>
        </p:spPr>
        <p:txBody>
          <a:bodyPr vert="horz" wrap="square" lIns="0" tIns="12065" rIns="0" bIns="0" rtlCol="0">
            <a:spAutoFit/>
          </a:bodyPr>
          <a:lstStyle/>
          <a:p>
            <a:pPr marL="90805" marR="5080" indent="-78740">
              <a:lnSpc>
                <a:spcPct val="101699"/>
              </a:lnSpc>
              <a:spcBef>
                <a:spcPts val="95"/>
              </a:spcBef>
            </a:pPr>
            <a:r>
              <a:rPr sz="1550" spc="5" dirty="0">
                <a:solidFill>
                  <a:srgbClr val="003B71"/>
                </a:solidFill>
                <a:latin typeface="Arial"/>
                <a:cs typeface="Arial"/>
              </a:rPr>
              <a:t>Connected  </a:t>
            </a:r>
            <a:r>
              <a:rPr sz="1550" spc="10" dirty="0">
                <a:solidFill>
                  <a:srgbClr val="003B71"/>
                </a:solidFill>
                <a:latin typeface="Arial"/>
                <a:cs typeface="Arial"/>
              </a:rPr>
              <a:t>care</a:t>
            </a:r>
            <a:r>
              <a:rPr sz="1550" spc="-65" dirty="0">
                <a:solidFill>
                  <a:srgbClr val="003B71"/>
                </a:solidFill>
                <a:latin typeface="Arial"/>
                <a:cs typeface="Arial"/>
              </a:rPr>
              <a:t> </a:t>
            </a:r>
            <a:r>
              <a:rPr sz="1550" spc="10" dirty="0">
                <a:solidFill>
                  <a:srgbClr val="003B71"/>
                </a:solidFill>
                <a:latin typeface="Arial"/>
                <a:cs typeface="Arial"/>
              </a:rPr>
              <a:t>team</a:t>
            </a:r>
            <a:endParaRPr sz="1550">
              <a:latin typeface="Arial"/>
              <a:cs typeface="Arial"/>
            </a:endParaRPr>
          </a:p>
        </p:txBody>
      </p:sp>
      <p:sp>
        <p:nvSpPr>
          <p:cNvPr id="53" name="object 18">
            <a:extLst>
              <a:ext uri="{FF2B5EF4-FFF2-40B4-BE49-F238E27FC236}">
                <a16:creationId xmlns:a16="http://schemas.microsoft.com/office/drawing/2014/main" id="{0197BE91-FDBF-4A6A-9D91-4036AE21D9B1}"/>
              </a:ext>
            </a:extLst>
          </p:cNvPr>
          <p:cNvSpPr txBox="1"/>
          <p:nvPr/>
        </p:nvSpPr>
        <p:spPr>
          <a:xfrm>
            <a:off x="9919696" y="5085662"/>
            <a:ext cx="1016000" cy="506095"/>
          </a:xfrm>
          <a:prstGeom prst="rect">
            <a:avLst/>
          </a:prstGeom>
        </p:spPr>
        <p:txBody>
          <a:bodyPr vert="horz" wrap="square" lIns="0" tIns="12065" rIns="0" bIns="0" rtlCol="0">
            <a:spAutoFit/>
          </a:bodyPr>
          <a:lstStyle/>
          <a:p>
            <a:pPr marL="12700" marR="5080">
              <a:lnSpc>
                <a:spcPct val="101699"/>
              </a:lnSpc>
              <a:spcBef>
                <a:spcPts val="95"/>
              </a:spcBef>
            </a:pPr>
            <a:r>
              <a:rPr sz="1550" spc="10" dirty="0">
                <a:solidFill>
                  <a:srgbClr val="003B71"/>
                </a:solidFill>
                <a:latin typeface="Arial"/>
                <a:cs typeface="Arial"/>
              </a:rPr>
              <a:t>Electronic  </a:t>
            </a:r>
            <a:r>
              <a:rPr sz="1550" spc="5" dirty="0">
                <a:solidFill>
                  <a:srgbClr val="003B71"/>
                </a:solidFill>
                <a:latin typeface="Arial"/>
                <a:cs typeface="Arial"/>
              </a:rPr>
              <a:t>health</a:t>
            </a:r>
            <a:r>
              <a:rPr sz="1550" spc="-60" dirty="0">
                <a:solidFill>
                  <a:srgbClr val="003B71"/>
                </a:solidFill>
                <a:latin typeface="Arial"/>
                <a:cs typeface="Arial"/>
              </a:rPr>
              <a:t> </a:t>
            </a:r>
            <a:r>
              <a:rPr sz="1550" spc="5" dirty="0">
                <a:solidFill>
                  <a:srgbClr val="003B71"/>
                </a:solidFill>
                <a:latin typeface="Arial"/>
                <a:cs typeface="Arial"/>
              </a:rPr>
              <a:t>data</a:t>
            </a:r>
            <a:endParaRPr sz="1550" dirty="0">
              <a:latin typeface="Arial"/>
              <a:cs typeface="Arial"/>
            </a:endParaRPr>
          </a:p>
        </p:txBody>
      </p:sp>
      <p:pic>
        <p:nvPicPr>
          <p:cNvPr id="54" name="Picture 53">
            <a:extLst>
              <a:ext uri="{FF2B5EF4-FFF2-40B4-BE49-F238E27FC236}">
                <a16:creationId xmlns:a16="http://schemas.microsoft.com/office/drawing/2014/main" id="{FCEF15E7-CE99-4AC2-BFB4-228C282F3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132" y="2224311"/>
            <a:ext cx="2420322" cy="2420322"/>
          </a:xfrm>
          <a:prstGeom prst="rect">
            <a:avLst/>
          </a:prstGeom>
        </p:spPr>
      </p:pic>
      <p:pic>
        <p:nvPicPr>
          <p:cNvPr id="55" name="Picture 54">
            <a:extLst>
              <a:ext uri="{FF2B5EF4-FFF2-40B4-BE49-F238E27FC236}">
                <a16:creationId xmlns:a16="http://schemas.microsoft.com/office/drawing/2014/main" id="{5651B099-E533-4E56-A10E-225A7A1A4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4876800"/>
            <a:ext cx="1072989" cy="1072989"/>
          </a:xfrm>
          <a:prstGeom prst="rect">
            <a:avLst/>
          </a:prstGeom>
        </p:spPr>
      </p:pic>
      <p:pic>
        <p:nvPicPr>
          <p:cNvPr id="56" name="Picture 55">
            <a:extLst>
              <a:ext uri="{FF2B5EF4-FFF2-40B4-BE49-F238E27FC236}">
                <a16:creationId xmlns:a16="http://schemas.microsoft.com/office/drawing/2014/main" id="{868598C6-170E-414E-A64A-4651AADEC9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990" y="3375934"/>
            <a:ext cx="1072989" cy="1072989"/>
          </a:xfrm>
          <a:prstGeom prst="rect">
            <a:avLst/>
          </a:prstGeom>
        </p:spPr>
      </p:pic>
      <p:pic>
        <p:nvPicPr>
          <p:cNvPr id="57" name="Picture 56">
            <a:extLst>
              <a:ext uri="{FF2B5EF4-FFF2-40B4-BE49-F238E27FC236}">
                <a16:creationId xmlns:a16="http://schemas.microsoft.com/office/drawing/2014/main" id="{42C72C0A-FEB6-41EE-BF5F-6332053B8D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9174" y="4876800"/>
            <a:ext cx="1072989" cy="1072989"/>
          </a:xfrm>
          <a:prstGeom prst="rect">
            <a:avLst/>
          </a:prstGeom>
        </p:spPr>
      </p:pic>
      <p:pic>
        <p:nvPicPr>
          <p:cNvPr id="58" name="Picture 57">
            <a:extLst>
              <a:ext uri="{FF2B5EF4-FFF2-40B4-BE49-F238E27FC236}">
                <a16:creationId xmlns:a16="http://schemas.microsoft.com/office/drawing/2014/main" id="{1382FE21-E3D0-4863-84F7-5D4204D6E6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2652" y="1619251"/>
            <a:ext cx="1072989" cy="1072989"/>
          </a:xfrm>
          <a:prstGeom prst="rect">
            <a:avLst/>
          </a:prstGeom>
        </p:spPr>
      </p:pic>
      <p:pic>
        <p:nvPicPr>
          <p:cNvPr id="59" name="Picture 58">
            <a:extLst>
              <a:ext uri="{FF2B5EF4-FFF2-40B4-BE49-F238E27FC236}">
                <a16:creationId xmlns:a16="http://schemas.microsoft.com/office/drawing/2014/main" id="{588707A6-79B8-4E85-BE9E-9FDC43239C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908" y="3375934"/>
            <a:ext cx="1072989" cy="1072989"/>
          </a:xfrm>
          <a:prstGeom prst="rect">
            <a:avLst/>
          </a:prstGeom>
        </p:spPr>
      </p:pic>
      <p:pic>
        <p:nvPicPr>
          <p:cNvPr id="60" name="Picture 59">
            <a:extLst>
              <a:ext uri="{FF2B5EF4-FFF2-40B4-BE49-F238E27FC236}">
                <a16:creationId xmlns:a16="http://schemas.microsoft.com/office/drawing/2014/main" id="{57963561-5B2C-4E5A-8007-66B20E8E6B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8770" y="838200"/>
            <a:ext cx="1072989" cy="1072989"/>
          </a:xfrm>
          <a:prstGeom prst="rect">
            <a:avLst/>
          </a:prstGeom>
        </p:spPr>
      </p:pic>
      <p:pic>
        <p:nvPicPr>
          <p:cNvPr id="61" name="Picture 60">
            <a:extLst>
              <a:ext uri="{FF2B5EF4-FFF2-40B4-BE49-F238E27FC236}">
                <a16:creationId xmlns:a16="http://schemas.microsoft.com/office/drawing/2014/main" id="{73CAC1C8-9771-41CF-B5B1-951509DDD0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9856" y="1619251"/>
            <a:ext cx="1072989" cy="1072989"/>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50443" y="194656"/>
            <a:ext cx="2638425" cy="147320"/>
          </a:xfrm>
          <a:prstGeom prst="rect">
            <a:avLst/>
          </a:prstGeom>
        </p:spPr>
        <p:txBody>
          <a:bodyPr vert="horz" wrap="square" lIns="0" tIns="12700" rIns="0" bIns="0" rtlCol="0">
            <a:spAutoFit/>
          </a:bodyPr>
          <a:lstStyle/>
          <a:p>
            <a:pPr marL="12700">
              <a:lnSpc>
                <a:spcPct val="100000"/>
              </a:lnSpc>
              <a:spcBef>
                <a:spcPts val="100"/>
              </a:spcBef>
            </a:pPr>
            <a:r>
              <a:rPr sz="800" spc="25" dirty="0">
                <a:solidFill>
                  <a:srgbClr val="194F7F"/>
                </a:solidFill>
                <a:latin typeface="Arial"/>
                <a:cs typeface="Arial"/>
              </a:rPr>
              <a:t>KAISER PERMANENTE MEDICARE </a:t>
            </a:r>
            <a:r>
              <a:rPr sz="800" spc="15" dirty="0">
                <a:solidFill>
                  <a:srgbClr val="194F7F"/>
                </a:solidFill>
                <a:latin typeface="Arial"/>
                <a:cs typeface="Arial"/>
              </a:rPr>
              <a:t>HEALTH</a:t>
            </a:r>
            <a:r>
              <a:rPr sz="800" spc="100" dirty="0">
                <a:solidFill>
                  <a:srgbClr val="194F7F"/>
                </a:solidFill>
                <a:latin typeface="Arial"/>
                <a:cs typeface="Arial"/>
              </a:rPr>
              <a:t> </a:t>
            </a:r>
            <a:r>
              <a:rPr sz="800" spc="30" dirty="0">
                <a:solidFill>
                  <a:srgbClr val="194F7F"/>
                </a:solidFill>
                <a:latin typeface="Arial"/>
                <a:cs typeface="Arial"/>
              </a:rPr>
              <a:t>PLANS</a:t>
            </a:r>
            <a:endParaRPr sz="800">
              <a:latin typeface="Arial"/>
              <a:cs typeface="Arial"/>
            </a:endParaRPr>
          </a:p>
        </p:txBody>
      </p:sp>
      <p:sp>
        <p:nvSpPr>
          <p:cNvPr id="33" name="Slide Number Placeholder 32">
            <a:extLst>
              <a:ext uri="{FF2B5EF4-FFF2-40B4-BE49-F238E27FC236}">
                <a16:creationId xmlns:a16="http://schemas.microsoft.com/office/drawing/2014/main" id="{D02BE34D-23F4-4F7B-8C5F-8178E5B74D68}"/>
              </a:ext>
            </a:extLst>
          </p:cNvPr>
          <p:cNvSpPr>
            <a:spLocks noGrp="1"/>
          </p:cNvSpPr>
          <p:nvPr>
            <p:ph type="sldNum" sz="quarter" idx="10"/>
          </p:nvPr>
        </p:nvSpPr>
        <p:spPr/>
        <p:txBody>
          <a:bodyPr/>
          <a:lstStyle/>
          <a:p>
            <a:pPr marL="38100">
              <a:lnSpc>
                <a:spcPts val="1030"/>
              </a:lnSpc>
            </a:pPr>
            <a:fld id="{81D60167-4931-47E6-BA6A-407CBD079E47}" type="slidenum">
              <a:rPr lang="en-US" smtClean="0"/>
              <a:t>3</a:t>
            </a:fld>
            <a:endParaRPr lang="en-US" dirty="0"/>
          </a:p>
        </p:txBody>
      </p:sp>
      <p:pic>
        <p:nvPicPr>
          <p:cNvPr id="34" name="Picture 33">
            <a:extLst>
              <a:ext uri="{FF2B5EF4-FFF2-40B4-BE49-F238E27FC236}">
                <a16:creationId xmlns:a16="http://schemas.microsoft.com/office/drawing/2014/main" id="{A32CF0B9-A7CA-4264-9411-8D6730D58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84" y="3608916"/>
            <a:ext cx="890093" cy="890093"/>
          </a:xfrm>
          <a:prstGeom prst="rect">
            <a:avLst/>
          </a:prstGeom>
        </p:spPr>
      </p:pic>
      <p:pic>
        <p:nvPicPr>
          <p:cNvPr id="35" name="Picture 34">
            <a:extLst>
              <a:ext uri="{FF2B5EF4-FFF2-40B4-BE49-F238E27FC236}">
                <a16:creationId xmlns:a16="http://schemas.microsoft.com/office/drawing/2014/main" id="{DE7CFB88-855D-46F6-8C23-B33B5288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584" y="5054600"/>
            <a:ext cx="890093" cy="890093"/>
          </a:xfrm>
          <a:prstGeom prst="rect">
            <a:avLst/>
          </a:prstGeom>
        </p:spPr>
      </p:pic>
      <p:pic>
        <p:nvPicPr>
          <p:cNvPr id="36" name="Picture 35">
            <a:extLst>
              <a:ext uri="{FF2B5EF4-FFF2-40B4-BE49-F238E27FC236}">
                <a16:creationId xmlns:a16="http://schemas.microsoft.com/office/drawing/2014/main" id="{29FEAC75-D063-4481-9B85-31AD61970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217" y="5054600"/>
            <a:ext cx="890093" cy="890093"/>
          </a:xfrm>
          <a:prstGeom prst="rect">
            <a:avLst/>
          </a:prstGeom>
        </p:spPr>
      </p:pic>
      <p:pic>
        <p:nvPicPr>
          <p:cNvPr id="37" name="Picture 36">
            <a:extLst>
              <a:ext uri="{FF2B5EF4-FFF2-40B4-BE49-F238E27FC236}">
                <a16:creationId xmlns:a16="http://schemas.microsoft.com/office/drawing/2014/main" id="{D20E2A6D-FFC0-41FD-8934-3D6B27D6F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19" t="11355" r="34939" b="44810"/>
          <a:stretch/>
        </p:blipFill>
        <p:spPr>
          <a:xfrm>
            <a:off x="8101583" y="0"/>
            <a:ext cx="4090417" cy="6858000"/>
          </a:xfrm>
          <a:prstGeom prst="rect">
            <a:avLst/>
          </a:prstGeom>
        </p:spPr>
      </p:pic>
      <p:sp>
        <p:nvSpPr>
          <p:cNvPr id="38" name="object 4">
            <a:extLst>
              <a:ext uri="{FF2B5EF4-FFF2-40B4-BE49-F238E27FC236}">
                <a16:creationId xmlns:a16="http://schemas.microsoft.com/office/drawing/2014/main" id="{CD874DF0-D8CF-4F43-9E29-C1EF7BFA4572}"/>
              </a:ext>
            </a:extLst>
          </p:cNvPr>
          <p:cNvSpPr/>
          <p:nvPr/>
        </p:nvSpPr>
        <p:spPr>
          <a:xfrm>
            <a:off x="737463" y="2111450"/>
            <a:ext cx="6985634" cy="1187450"/>
          </a:xfrm>
          <a:custGeom>
            <a:avLst/>
            <a:gdLst/>
            <a:ahLst/>
            <a:cxnLst/>
            <a:rect l="l" t="t" r="r" b="b"/>
            <a:pathLst>
              <a:path w="6985634" h="1187450">
                <a:moveTo>
                  <a:pt x="6985254" y="593521"/>
                </a:moveTo>
                <a:lnTo>
                  <a:pt x="6783959" y="438429"/>
                </a:lnTo>
                <a:lnTo>
                  <a:pt x="6783959" y="0"/>
                </a:lnTo>
                <a:lnTo>
                  <a:pt x="0" y="0"/>
                </a:lnTo>
                <a:lnTo>
                  <a:pt x="0" y="1187005"/>
                </a:lnTo>
                <a:lnTo>
                  <a:pt x="6783959" y="1187005"/>
                </a:lnTo>
                <a:lnTo>
                  <a:pt x="6783959" y="748626"/>
                </a:lnTo>
                <a:lnTo>
                  <a:pt x="6985254" y="593521"/>
                </a:lnTo>
                <a:close/>
              </a:path>
            </a:pathLst>
          </a:custGeom>
          <a:solidFill>
            <a:srgbClr val="D4EAF9"/>
          </a:solidFill>
        </p:spPr>
        <p:txBody>
          <a:bodyPr wrap="square" lIns="0" tIns="0" rIns="0" bIns="0" rtlCol="0"/>
          <a:lstStyle/>
          <a:p>
            <a:endParaRPr/>
          </a:p>
        </p:txBody>
      </p:sp>
      <p:sp>
        <p:nvSpPr>
          <p:cNvPr id="39" name="object 6">
            <a:extLst>
              <a:ext uri="{FF2B5EF4-FFF2-40B4-BE49-F238E27FC236}">
                <a16:creationId xmlns:a16="http://schemas.microsoft.com/office/drawing/2014/main" id="{9814AA6B-3175-4ECB-ABD1-CD137CB9FEE9}"/>
              </a:ext>
            </a:extLst>
          </p:cNvPr>
          <p:cNvSpPr txBox="1">
            <a:spLocks/>
          </p:cNvSpPr>
          <p:nvPr/>
        </p:nvSpPr>
        <p:spPr>
          <a:xfrm>
            <a:off x="731022" y="811894"/>
            <a:ext cx="2931160" cy="412934"/>
          </a:xfrm>
          <a:prstGeom prst="rect">
            <a:avLst/>
          </a:prstGeom>
        </p:spPr>
        <p:txBody>
          <a:bodyPr vert="horz" wrap="square" lIns="0" tIns="12700" rIns="0" bIns="0" rtlCol="0">
            <a:spAutoFit/>
          </a:bodyPr>
          <a:lstStyle>
            <a:lvl1pPr>
              <a:defRPr>
                <a:latin typeface="+mj-lt"/>
                <a:ea typeface="+mj-ea"/>
                <a:cs typeface="+mj-cs"/>
              </a:defRPr>
            </a:lvl1pPr>
          </a:lstStyle>
          <a:p>
            <a:pPr marL="12700" marR="5080">
              <a:spcBef>
                <a:spcPts val="100"/>
              </a:spcBef>
            </a:pPr>
            <a:r>
              <a:rPr lang="en-US" sz="2600" dirty="0">
                <a:solidFill>
                  <a:srgbClr val="0078B3"/>
                </a:solidFill>
                <a:latin typeface="Arial"/>
                <a:cs typeface="Arial"/>
              </a:rPr>
              <a:t>Your care, your way</a:t>
            </a:r>
          </a:p>
        </p:txBody>
      </p:sp>
      <p:sp>
        <p:nvSpPr>
          <p:cNvPr id="40" name="object 7">
            <a:extLst>
              <a:ext uri="{FF2B5EF4-FFF2-40B4-BE49-F238E27FC236}">
                <a16:creationId xmlns:a16="http://schemas.microsoft.com/office/drawing/2014/main" id="{4EC57F24-8AD0-415F-891A-AA86E92E60DC}"/>
              </a:ext>
            </a:extLst>
          </p:cNvPr>
          <p:cNvSpPr txBox="1"/>
          <p:nvPr/>
        </p:nvSpPr>
        <p:spPr>
          <a:xfrm>
            <a:off x="1838006" y="3547073"/>
            <a:ext cx="1606550" cy="1031240"/>
          </a:xfrm>
          <a:prstGeom prst="rect">
            <a:avLst/>
          </a:prstGeom>
        </p:spPr>
        <p:txBody>
          <a:bodyPr vert="horz" wrap="square" lIns="0" tIns="2540" rIns="0" bIns="0" rtlCol="0">
            <a:spAutoFit/>
          </a:bodyPr>
          <a:lstStyle/>
          <a:p>
            <a:pPr marL="12700" marR="366395">
              <a:lnSpc>
                <a:spcPct val="104200"/>
              </a:lnSpc>
              <a:spcBef>
                <a:spcPts val="20"/>
              </a:spcBef>
            </a:pPr>
            <a:r>
              <a:rPr sz="1600" b="1" dirty="0">
                <a:solidFill>
                  <a:srgbClr val="0078B3"/>
                </a:solidFill>
                <a:latin typeface="Arial"/>
                <a:cs typeface="Arial"/>
              </a:rPr>
              <a:t>In person  </a:t>
            </a:r>
            <a:r>
              <a:rPr sz="1600" dirty="0">
                <a:latin typeface="Arial"/>
                <a:cs typeface="Arial"/>
              </a:rPr>
              <a:t>Same-day  </a:t>
            </a:r>
            <a:r>
              <a:rPr sz="1600" spc="-5" dirty="0">
                <a:latin typeface="Arial"/>
                <a:cs typeface="Arial"/>
              </a:rPr>
              <a:t>appointments</a:t>
            </a:r>
            <a:endParaRPr sz="1600">
              <a:latin typeface="Arial"/>
              <a:cs typeface="Arial"/>
            </a:endParaRPr>
          </a:p>
          <a:p>
            <a:pPr marL="12700">
              <a:lnSpc>
                <a:spcPct val="100000"/>
              </a:lnSpc>
              <a:spcBef>
                <a:spcPts val="80"/>
              </a:spcBef>
            </a:pPr>
            <a:r>
              <a:rPr sz="1600" dirty="0">
                <a:latin typeface="Arial"/>
                <a:cs typeface="Arial"/>
              </a:rPr>
              <a:t>may </a:t>
            </a:r>
            <a:r>
              <a:rPr sz="1600" spc="-5" dirty="0">
                <a:latin typeface="Arial"/>
                <a:cs typeface="Arial"/>
              </a:rPr>
              <a:t>be</a:t>
            </a:r>
            <a:r>
              <a:rPr sz="1600" spc="-90" dirty="0">
                <a:latin typeface="Arial"/>
                <a:cs typeface="Arial"/>
              </a:rPr>
              <a:t> </a:t>
            </a:r>
            <a:r>
              <a:rPr sz="1600" spc="-5" dirty="0">
                <a:latin typeface="Arial"/>
                <a:cs typeface="Arial"/>
              </a:rPr>
              <a:t>available.</a:t>
            </a:r>
            <a:endParaRPr sz="1600">
              <a:latin typeface="Arial"/>
              <a:cs typeface="Arial"/>
            </a:endParaRPr>
          </a:p>
        </p:txBody>
      </p:sp>
      <p:sp>
        <p:nvSpPr>
          <p:cNvPr id="41" name="object 8">
            <a:extLst>
              <a:ext uri="{FF2B5EF4-FFF2-40B4-BE49-F238E27FC236}">
                <a16:creationId xmlns:a16="http://schemas.microsoft.com/office/drawing/2014/main" id="{F465527A-E340-4FA7-921D-FD389365C31D}"/>
              </a:ext>
            </a:extLst>
          </p:cNvPr>
          <p:cNvSpPr txBox="1"/>
          <p:nvPr/>
        </p:nvSpPr>
        <p:spPr>
          <a:xfrm>
            <a:off x="5047550" y="3549105"/>
            <a:ext cx="1991995" cy="1031240"/>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0078B3"/>
                </a:solidFill>
                <a:latin typeface="Arial"/>
                <a:cs typeface="Arial"/>
              </a:rPr>
              <a:t>Phone</a:t>
            </a:r>
            <a:endParaRPr sz="1600">
              <a:latin typeface="Arial"/>
              <a:cs typeface="Arial"/>
            </a:endParaRPr>
          </a:p>
          <a:p>
            <a:pPr marL="12700" marR="5080">
              <a:lnSpc>
                <a:spcPct val="104200"/>
              </a:lnSpc>
            </a:pPr>
            <a:r>
              <a:rPr sz="1600" dirty="0">
                <a:latin typeface="Arial"/>
                <a:cs typeface="Arial"/>
              </a:rPr>
              <a:t>Schedule a</a:t>
            </a:r>
            <a:r>
              <a:rPr sz="1600" spc="-105" dirty="0">
                <a:latin typeface="Arial"/>
                <a:cs typeface="Arial"/>
              </a:rPr>
              <a:t> </a:t>
            </a:r>
            <a:r>
              <a:rPr sz="1600" dirty="0">
                <a:latin typeface="Arial"/>
                <a:cs typeface="Arial"/>
              </a:rPr>
              <a:t>telephone  </a:t>
            </a:r>
            <a:r>
              <a:rPr sz="1600" spc="-5" dirty="0">
                <a:latin typeface="Arial"/>
                <a:cs typeface="Arial"/>
              </a:rPr>
              <a:t>appointment and get  advice</a:t>
            </a:r>
            <a:r>
              <a:rPr sz="1600" spc="-15" dirty="0">
                <a:latin typeface="Arial"/>
                <a:cs typeface="Arial"/>
              </a:rPr>
              <a:t> </a:t>
            </a:r>
            <a:r>
              <a:rPr sz="1600" spc="-5" dirty="0">
                <a:latin typeface="Arial"/>
                <a:cs typeface="Arial"/>
              </a:rPr>
              <a:t>24/7.</a:t>
            </a:r>
            <a:endParaRPr sz="1600">
              <a:latin typeface="Arial"/>
              <a:cs typeface="Arial"/>
            </a:endParaRPr>
          </a:p>
        </p:txBody>
      </p:sp>
      <p:sp>
        <p:nvSpPr>
          <p:cNvPr id="42" name="object 15">
            <a:extLst>
              <a:ext uri="{FF2B5EF4-FFF2-40B4-BE49-F238E27FC236}">
                <a16:creationId xmlns:a16="http://schemas.microsoft.com/office/drawing/2014/main" id="{7DA65C80-A5D6-47DD-8B3D-BBDEB18DA220}"/>
              </a:ext>
            </a:extLst>
          </p:cNvPr>
          <p:cNvSpPr txBox="1"/>
          <p:nvPr/>
        </p:nvSpPr>
        <p:spPr>
          <a:xfrm>
            <a:off x="5047462" y="4915514"/>
            <a:ext cx="2675635" cy="1266116"/>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0078B3"/>
                </a:solidFill>
                <a:latin typeface="Arial"/>
                <a:cs typeface="Arial"/>
              </a:rPr>
              <a:t>App</a:t>
            </a:r>
            <a:endParaRPr sz="1600" dirty="0">
              <a:latin typeface="Arial"/>
              <a:cs typeface="Arial"/>
            </a:endParaRPr>
          </a:p>
          <a:p>
            <a:pPr marL="12700" marR="254000">
              <a:lnSpc>
                <a:spcPct val="104200"/>
              </a:lnSpc>
            </a:pPr>
            <a:r>
              <a:rPr sz="1600" spc="-5" dirty="0">
                <a:latin typeface="Arial"/>
                <a:cs typeface="Arial"/>
              </a:rPr>
              <a:t>Download our app </a:t>
            </a:r>
            <a:r>
              <a:rPr sz="1600" dirty="0">
                <a:latin typeface="Arial"/>
                <a:cs typeface="Arial"/>
              </a:rPr>
              <a:t>to  schedule</a:t>
            </a:r>
            <a:r>
              <a:rPr sz="1600" spc="-90" dirty="0">
                <a:latin typeface="Arial"/>
                <a:cs typeface="Arial"/>
              </a:rPr>
              <a:t> </a:t>
            </a:r>
            <a:r>
              <a:rPr sz="1600" spc="-5" dirty="0">
                <a:latin typeface="Arial"/>
                <a:cs typeface="Arial"/>
              </a:rPr>
              <a:t>appointments,  </a:t>
            </a:r>
            <a:r>
              <a:rPr sz="1600" dirty="0">
                <a:latin typeface="Arial"/>
                <a:cs typeface="Arial"/>
              </a:rPr>
              <a:t>manage</a:t>
            </a:r>
            <a:r>
              <a:rPr sz="1600" spc="-30" dirty="0">
                <a:latin typeface="Arial"/>
                <a:cs typeface="Arial"/>
              </a:rPr>
              <a:t> </a:t>
            </a:r>
            <a:r>
              <a:rPr sz="1600" spc="-5" dirty="0">
                <a:latin typeface="Arial"/>
                <a:cs typeface="Arial"/>
              </a:rPr>
              <a:t>prescriptions,</a:t>
            </a:r>
            <a:br>
              <a:rPr lang="en-US" sz="1600" spc="-5" dirty="0">
                <a:latin typeface="Arial"/>
                <a:cs typeface="Arial"/>
              </a:rPr>
            </a:br>
            <a:r>
              <a:rPr sz="1600" dirty="0">
                <a:latin typeface="Arial"/>
                <a:cs typeface="Arial"/>
              </a:rPr>
              <a:t>see test results, </a:t>
            </a:r>
            <a:r>
              <a:rPr sz="1600" spc="-5" dirty="0">
                <a:latin typeface="Arial"/>
                <a:cs typeface="Arial"/>
              </a:rPr>
              <a:t>and</a:t>
            </a:r>
            <a:r>
              <a:rPr sz="1600" spc="-95" dirty="0">
                <a:latin typeface="Arial"/>
                <a:cs typeface="Arial"/>
              </a:rPr>
              <a:t> </a:t>
            </a:r>
            <a:r>
              <a:rPr sz="1600" dirty="0">
                <a:latin typeface="Arial"/>
                <a:cs typeface="Arial"/>
              </a:rPr>
              <a:t>more.</a:t>
            </a:r>
          </a:p>
        </p:txBody>
      </p:sp>
      <p:sp>
        <p:nvSpPr>
          <p:cNvPr id="43" name="object 16">
            <a:extLst>
              <a:ext uri="{FF2B5EF4-FFF2-40B4-BE49-F238E27FC236}">
                <a16:creationId xmlns:a16="http://schemas.microsoft.com/office/drawing/2014/main" id="{3F10208A-BABC-41B3-9A19-809A62E601E6}"/>
              </a:ext>
            </a:extLst>
          </p:cNvPr>
          <p:cNvSpPr txBox="1"/>
          <p:nvPr/>
        </p:nvSpPr>
        <p:spPr>
          <a:xfrm>
            <a:off x="1837918" y="4969362"/>
            <a:ext cx="1922780" cy="1031240"/>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0078B3"/>
                </a:solidFill>
                <a:latin typeface="Arial"/>
                <a:cs typeface="Arial"/>
              </a:rPr>
              <a:t>Email</a:t>
            </a:r>
            <a:endParaRPr sz="1600">
              <a:latin typeface="Arial"/>
              <a:cs typeface="Arial"/>
            </a:endParaRPr>
          </a:p>
          <a:p>
            <a:pPr marL="12700" marR="152400">
              <a:lnSpc>
                <a:spcPct val="104200"/>
              </a:lnSpc>
            </a:pPr>
            <a:r>
              <a:rPr sz="1600" dirty="0">
                <a:latin typeface="Arial"/>
                <a:cs typeface="Arial"/>
              </a:rPr>
              <a:t>Message your  </a:t>
            </a:r>
            <a:r>
              <a:rPr sz="1600" spc="-5" dirty="0">
                <a:latin typeface="Arial"/>
                <a:cs typeface="Arial"/>
              </a:rPr>
              <a:t>doctor anytime</a:t>
            </a:r>
            <a:r>
              <a:rPr sz="1600" spc="-90" dirty="0">
                <a:latin typeface="Arial"/>
                <a:cs typeface="Arial"/>
              </a:rPr>
              <a:t> </a:t>
            </a:r>
            <a:r>
              <a:rPr sz="1600" spc="-5" dirty="0">
                <a:latin typeface="Arial"/>
                <a:cs typeface="Arial"/>
              </a:rPr>
              <a:t>with</a:t>
            </a:r>
            <a:endParaRPr sz="1600">
              <a:latin typeface="Arial"/>
              <a:cs typeface="Arial"/>
            </a:endParaRPr>
          </a:p>
          <a:p>
            <a:pPr marL="12700">
              <a:lnSpc>
                <a:spcPct val="100000"/>
              </a:lnSpc>
              <a:spcBef>
                <a:spcPts val="80"/>
              </a:spcBef>
            </a:pPr>
            <a:r>
              <a:rPr sz="1600" spc="-5" dirty="0">
                <a:latin typeface="Arial"/>
                <a:cs typeface="Arial"/>
              </a:rPr>
              <a:t>nonurgent</a:t>
            </a:r>
            <a:r>
              <a:rPr sz="1600" spc="-75" dirty="0">
                <a:latin typeface="Arial"/>
                <a:cs typeface="Arial"/>
              </a:rPr>
              <a:t> </a:t>
            </a:r>
            <a:r>
              <a:rPr sz="1600" spc="-5" dirty="0">
                <a:latin typeface="Arial"/>
                <a:cs typeface="Arial"/>
              </a:rPr>
              <a:t>questions.</a:t>
            </a:r>
            <a:endParaRPr sz="1600">
              <a:latin typeface="Arial"/>
              <a:cs typeface="Arial"/>
            </a:endParaRPr>
          </a:p>
        </p:txBody>
      </p:sp>
      <p:sp>
        <p:nvSpPr>
          <p:cNvPr id="44" name="object 23">
            <a:extLst>
              <a:ext uri="{FF2B5EF4-FFF2-40B4-BE49-F238E27FC236}">
                <a16:creationId xmlns:a16="http://schemas.microsoft.com/office/drawing/2014/main" id="{21A61952-4268-4BF8-9CE6-FBCD60B982A4}"/>
              </a:ext>
            </a:extLst>
          </p:cNvPr>
          <p:cNvSpPr txBox="1"/>
          <p:nvPr/>
        </p:nvSpPr>
        <p:spPr>
          <a:xfrm>
            <a:off x="731022" y="1371202"/>
            <a:ext cx="6382385" cy="1754505"/>
          </a:xfrm>
          <a:prstGeom prst="rect">
            <a:avLst/>
          </a:prstGeom>
        </p:spPr>
        <p:txBody>
          <a:bodyPr vert="horz" wrap="square" lIns="0" tIns="2540" rIns="0" bIns="0" rtlCol="0">
            <a:spAutoFit/>
          </a:bodyPr>
          <a:lstStyle/>
          <a:p>
            <a:pPr marL="12700" marR="71755">
              <a:lnSpc>
                <a:spcPct val="104200"/>
              </a:lnSpc>
              <a:spcBef>
                <a:spcPts val="20"/>
              </a:spcBef>
            </a:pPr>
            <a:r>
              <a:rPr sz="1600" dirty="0">
                <a:latin typeface="Arial"/>
                <a:cs typeface="Arial"/>
              </a:rPr>
              <a:t>With Kaiser Permanente, you can </a:t>
            </a:r>
            <a:r>
              <a:rPr sz="1600" spc="-5" dirty="0">
                <a:latin typeface="Arial"/>
                <a:cs typeface="Arial"/>
              </a:rPr>
              <a:t>get </a:t>
            </a:r>
            <a:r>
              <a:rPr sz="1600" dirty="0">
                <a:latin typeface="Arial"/>
                <a:cs typeface="Arial"/>
              </a:rPr>
              <a:t>care </a:t>
            </a:r>
            <a:r>
              <a:rPr sz="1600" spc="-5" dirty="0">
                <a:latin typeface="Arial"/>
                <a:cs typeface="Arial"/>
              </a:rPr>
              <a:t>when, where, and how </a:t>
            </a:r>
            <a:r>
              <a:rPr sz="1600" dirty="0">
                <a:latin typeface="Arial"/>
                <a:cs typeface="Arial"/>
              </a:rPr>
              <a:t>you  </a:t>
            </a:r>
            <a:r>
              <a:rPr sz="1600" spc="-5" dirty="0">
                <a:latin typeface="Arial"/>
                <a:cs typeface="Arial"/>
              </a:rPr>
              <a:t>want</a:t>
            </a:r>
            <a:r>
              <a:rPr sz="1600" spc="-10" dirty="0">
                <a:latin typeface="Arial"/>
                <a:cs typeface="Arial"/>
              </a:rPr>
              <a:t> </a:t>
            </a:r>
            <a:r>
              <a:rPr sz="1600" spc="-5" dirty="0">
                <a:latin typeface="Arial"/>
                <a:cs typeface="Arial"/>
              </a:rPr>
              <a:t>it.</a:t>
            </a:r>
            <a:endParaRPr sz="1600" dirty="0">
              <a:latin typeface="Arial"/>
              <a:cs typeface="Arial"/>
            </a:endParaRPr>
          </a:p>
          <a:p>
            <a:pPr>
              <a:lnSpc>
                <a:spcPct val="100000"/>
              </a:lnSpc>
            </a:pPr>
            <a:endParaRPr sz="1800" dirty="0">
              <a:latin typeface="Arial"/>
              <a:cs typeface="Arial"/>
            </a:endParaRPr>
          </a:p>
          <a:p>
            <a:pPr marL="431800">
              <a:lnSpc>
                <a:spcPct val="100000"/>
              </a:lnSpc>
              <a:spcBef>
                <a:spcPts val="1085"/>
              </a:spcBef>
            </a:pPr>
            <a:r>
              <a:rPr sz="1600" b="1" spc="-10" dirty="0">
                <a:solidFill>
                  <a:srgbClr val="0078B3"/>
                </a:solidFill>
                <a:latin typeface="Arial"/>
                <a:cs typeface="Arial"/>
              </a:rPr>
              <a:t>Video</a:t>
            </a:r>
            <a:r>
              <a:rPr sz="1600" b="1" spc="-5" dirty="0">
                <a:solidFill>
                  <a:srgbClr val="0078B3"/>
                </a:solidFill>
                <a:latin typeface="Arial"/>
                <a:cs typeface="Arial"/>
              </a:rPr>
              <a:t> Visits</a:t>
            </a:r>
            <a:r>
              <a:rPr lang="en-US" sz="1600" b="1" spc="-5" dirty="0">
                <a:solidFill>
                  <a:srgbClr val="0078B3"/>
                </a:solidFill>
                <a:latin typeface="Arial"/>
                <a:cs typeface="Arial"/>
              </a:rPr>
              <a:t>*</a:t>
            </a:r>
            <a:endParaRPr sz="1600" dirty="0">
              <a:solidFill>
                <a:srgbClr val="0078B3"/>
              </a:solidFill>
              <a:latin typeface="Arial"/>
              <a:cs typeface="Arial"/>
            </a:endParaRPr>
          </a:p>
          <a:p>
            <a:pPr marL="431800" marR="5080">
              <a:lnSpc>
                <a:spcPct val="104200"/>
              </a:lnSpc>
              <a:spcBef>
                <a:spcPts val="615"/>
              </a:spcBef>
            </a:pPr>
            <a:r>
              <a:rPr sz="1600" spc="-5" dirty="0">
                <a:latin typeface="Arial"/>
                <a:cs typeface="Arial"/>
              </a:rPr>
              <a:t>Connect with </a:t>
            </a:r>
            <a:r>
              <a:rPr sz="1600" dirty="0">
                <a:latin typeface="Arial"/>
                <a:cs typeface="Arial"/>
              </a:rPr>
              <a:t>your </a:t>
            </a:r>
            <a:r>
              <a:rPr sz="1600" spc="-5" dirty="0">
                <a:latin typeface="Arial"/>
                <a:cs typeface="Arial"/>
              </a:rPr>
              <a:t>doctor online. </a:t>
            </a:r>
            <a:r>
              <a:rPr sz="1600" spc="-10" dirty="0">
                <a:latin typeface="Arial"/>
                <a:cs typeface="Arial"/>
              </a:rPr>
              <a:t>It’s </a:t>
            </a:r>
            <a:r>
              <a:rPr sz="1600" dirty="0">
                <a:latin typeface="Arial"/>
                <a:cs typeface="Arial"/>
              </a:rPr>
              <a:t>convenient, safe, </a:t>
            </a:r>
            <a:r>
              <a:rPr sz="1600" spc="-5" dirty="0">
                <a:latin typeface="Arial"/>
                <a:cs typeface="Arial"/>
              </a:rPr>
              <a:t>and </a:t>
            </a:r>
            <a:r>
              <a:rPr sz="1600" dirty="0">
                <a:latin typeface="Arial"/>
                <a:cs typeface="Arial"/>
              </a:rPr>
              <a:t>secure, </a:t>
            </a:r>
            <a:r>
              <a:rPr sz="1600" spc="-5" dirty="0">
                <a:latin typeface="Arial"/>
                <a:cs typeface="Arial"/>
              </a:rPr>
              <a:t>and</a:t>
            </a:r>
            <a:r>
              <a:rPr lang="en-US" sz="1600" spc="-5" dirty="0">
                <a:latin typeface="Arial"/>
                <a:cs typeface="Arial"/>
              </a:rPr>
              <a:t> it</a:t>
            </a:r>
            <a:r>
              <a:rPr sz="1600" spc="-5" dirty="0">
                <a:latin typeface="Arial"/>
                <a:cs typeface="Arial"/>
              </a:rPr>
              <a:t> often doesn’t </a:t>
            </a:r>
            <a:r>
              <a:rPr sz="1600" dirty="0">
                <a:latin typeface="Arial"/>
                <a:cs typeface="Arial"/>
              </a:rPr>
              <a:t>require a</a:t>
            </a:r>
            <a:r>
              <a:rPr sz="1600" spc="-20" dirty="0">
                <a:latin typeface="Arial"/>
                <a:cs typeface="Arial"/>
              </a:rPr>
              <a:t> copay.</a:t>
            </a:r>
            <a:endParaRPr sz="1600" dirty="0">
              <a:latin typeface="Arial"/>
              <a:cs typeface="Arial"/>
            </a:endParaRPr>
          </a:p>
        </p:txBody>
      </p:sp>
      <p:pic>
        <p:nvPicPr>
          <p:cNvPr id="46" name="Picture 45">
            <a:extLst>
              <a:ext uri="{FF2B5EF4-FFF2-40B4-BE49-F238E27FC236}">
                <a16:creationId xmlns:a16="http://schemas.microsoft.com/office/drawing/2014/main" id="{42AB6A1C-9914-452E-B582-C01E2A022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217" y="3608916"/>
            <a:ext cx="890093" cy="890093"/>
          </a:xfrm>
          <a:prstGeom prst="rect">
            <a:avLst/>
          </a:prstGeom>
        </p:spPr>
      </p:pic>
      <p:sp>
        <p:nvSpPr>
          <p:cNvPr id="17" name="object 17">
            <a:extLst>
              <a:ext uri="{FF2B5EF4-FFF2-40B4-BE49-F238E27FC236}">
                <a16:creationId xmlns:a16="http://schemas.microsoft.com/office/drawing/2014/main" id="{EA79CBD9-C1BD-43BA-BE71-1C87FF974861}"/>
              </a:ext>
            </a:extLst>
          </p:cNvPr>
          <p:cNvSpPr txBox="1"/>
          <p:nvPr/>
        </p:nvSpPr>
        <p:spPr>
          <a:xfrm>
            <a:off x="915857" y="6477743"/>
            <a:ext cx="5365750" cy="333425"/>
          </a:xfrm>
          <a:prstGeom prst="rect">
            <a:avLst/>
          </a:prstGeom>
        </p:spPr>
        <p:txBody>
          <a:bodyPr vert="horz" wrap="square" lIns="0" tIns="12700" rIns="0" bIns="0" rtlCol="0">
            <a:spAutoFit/>
          </a:bodyPr>
          <a:lstStyle/>
          <a:p>
            <a:pPr rtl="0"/>
            <a:r>
              <a:rPr sz="1000" spc="25" dirty="0">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When appropriate and available.</a:t>
            </a:r>
          </a:p>
          <a:p>
            <a:pPr marL="12700">
              <a:lnSpc>
                <a:spcPct val="100000"/>
              </a:lnSpc>
              <a:spcBef>
                <a:spcPts val="100"/>
              </a:spcBef>
            </a:pPr>
            <a:r>
              <a:rPr lang="en-US" sz="1000" spc="35" dirty="0">
                <a:solidFill>
                  <a:srgbClr val="414042"/>
                </a:solidFill>
                <a:latin typeface="Arial"/>
                <a:cs typeface="Arial"/>
              </a:rPr>
              <a:t>.</a:t>
            </a:r>
            <a:endParaRPr sz="1000" dirty="0">
              <a:latin typeface="Arial"/>
              <a:cs typeface="Arial"/>
            </a:endParaRPr>
          </a:p>
        </p:txBody>
      </p:sp>
      <p:pic>
        <p:nvPicPr>
          <p:cNvPr id="2" name="Graphic 1">
            <a:extLst>
              <a:ext uri="{FF2B5EF4-FFF2-40B4-BE49-F238E27FC236}">
                <a16:creationId xmlns:a16="http://schemas.microsoft.com/office/drawing/2014/main" id="{A91B06AC-8808-C237-B054-9623CDE4E9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8562" y="6251735"/>
            <a:ext cx="2304288" cy="256032"/>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F06E23B-142C-4739-ADC5-9714594FB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65" t="15666" r="34859" b="540"/>
          <a:stretch/>
        </p:blipFill>
        <p:spPr>
          <a:xfrm>
            <a:off x="109728" y="3462526"/>
            <a:ext cx="3127248" cy="3395474"/>
          </a:xfrm>
          <a:prstGeom prst="rect">
            <a:avLst/>
          </a:prstGeom>
        </p:spPr>
      </p:pic>
      <p:pic>
        <p:nvPicPr>
          <p:cNvPr id="51" name="Picture 50">
            <a:extLst>
              <a:ext uri="{FF2B5EF4-FFF2-40B4-BE49-F238E27FC236}">
                <a16:creationId xmlns:a16="http://schemas.microsoft.com/office/drawing/2014/main" id="{0AEA6E16-90D3-4486-9808-CED53D47CE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98" t="2628" r="30285" b="27589"/>
          <a:stretch/>
        </p:blipFill>
        <p:spPr>
          <a:xfrm>
            <a:off x="109728" y="-1"/>
            <a:ext cx="3127248" cy="3462527"/>
          </a:xfrm>
          <a:prstGeom prst="rect">
            <a:avLst/>
          </a:prstGeom>
        </p:spPr>
      </p:pic>
      <p:sp>
        <p:nvSpPr>
          <p:cNvPr id="47" name="Slide Number Placeholder 46">
            <a:extLst>
              <a:ext uri="{FF2B5EF4-FFF2-40B4-BE49-F238E27FC236}">
                <a16:creationId xmlns:a16="http://schemas.microsoft.com/office/drawing/2014/main" id="{4122CC9A-CF09-45D2-8FF4-5773EA3C4A92}"/>
              </a:ext>
            </a:extLst>
          </p:cNvPr>
          <p:cNvSpPr>
            <a:spLocks noGrp="1"/>
          </p:cNvSpPr>
          <p:nvPr>
            <p:ph type="sldNum" sz="quarter" idx="10"/>
          </p:nvPr>
        </p:nvSpPr>
        <p:spPr/>
        <p:txBody>
          <a:bodyPr/>
          <a:lstStyle/>
          <a:p>
            <a:pPr marL="38100">
              <a:lnSpc>
                <a:spcPts val="1030"/>
              </a:lnSpc>
            </a:pPr>
            <a:fld id="{81D60167-4931-47E6-BA6A-407CBD079E47}" type="slidenum">
              <a:rPr lang="en-US" smtClean="0"/>
              <a:t>4</a:t>
            </a:fld>
            <a:endParaRPr lang="en-US" dirty="0"/>
          </a:p>
        </p:txBody>
      </p:sp>
      <p:sp>
        <p:nvSpPr>
          <p:cNvPr id="26" name="object 26"/>
          <p:cNvSpPr txBox="1">
            <a:spLocks noGrp="1"/>
          </p:cNvSpPr>
          <p:nvPr>
            <p:ph type="title" idx="4294967295"/>
          </p:nvPr>
        </p:nvSpPr>
        <p:spPr>
          <a:xfrm>
            <a:off x="3528392" y="393190"/>
            <a:ext cx="4922838" cy="422275"/>
          </a:xfrm>
          <a:prstGeom prst="rect">
            <a:avLst/>
          </a:prstGeom>
        </p:spPr>
        <p:txBody>
          <a:bodyPr vert="horz" wrap="square" lIns="0" tIns="12700" rIns="0" bIns="0" rtlCol="0">
            <a:spAutoFit/>
          </a:bodyPr>
          <a:lstStyle/>
          <a:p>
            <a:pPr marL="38100">
              <a:lnSpc>
                <a:spcPct val="100000"/>
              </a:lnSpc>
              <a:spcBef>
                <a:spcPts val="100"/>
              </a:spcBef>
            </a:pPr>
            <a:r>
              <a:rPr dirty="0"/>
              <a:t>Added support to </a:t>
            </a:r>
            <a:r>
              <a:rPr spc="-5" dirty="0"/>
              <a:t>help </a:t>
            </a:r>
            <a:r>
              <a:rPr dirty="0"/>
              <a:t>you</a:t>
            </a:r>
            <a:r>
              <a:rPr spc="-60" dirty="0"/>
              <a:t> </a:t>
            </a:r>
            <a:r>
              <a:rPr spc="-5" dirty="0"/>
              <a:t>thrive</a:t>
            </a:r>
            <a:r>
              <a:rPr sz="1950" spc="-7" baseline="34188" dirty="0"/>
              <a:t>1</a:t>
            </a:r>
            <a:endParaRPr sz="1950" baseline="34188" dirty="0"/>
          </a:p>
        </p:txBody>
      </p:sp>
      <p:grpSp>
        <p:nvGrpSpPr>
          <p:cNvPr id="3" name="Group 2">
            <a:extLst>
              <a:ext uri="{FF2B5EF4-FFF2-40B4-BE49-F238E27FC236}">
                <a16:creationId xmlns:a16="http://schemas.microsoft.com/office/drawing/2014/main" id="{AE366DC3-5D28-4B93-8A54-B365A5C14073}"/>
              </a:ext>
            </a:extLst>
          </p:cNvPr>
          <p:cNvGrpSpPr/>
          <p:nvPr/>
        </p:nvGrpSpPr>
        <p:grpSpPr>
          <a:xfrm>
            <a:off x="7830665" y="1350455"/>
            <a:ext cx="3370068" cy="619760"/>
            <a:chOff x="7830665" y="1191443"/>
            <a:chExt cx="3370068" cy="619760"/>
          </a:xfrm>
        </p:grpSpPr>
        <p:grpSp>
          <p:nvGrpSpPr>
            <p:cNvPr id="14" name="object 14"/>
            <p:cNvGrpSpPr/>
            <p:nvPr/>
          </p:nvGrpSpPr>
          <p:grpSpPr>
            <a:xfrm>
              <a:off x="7830665" y="1191443"/>
              <a:ext cx="619760" cy="619760"/>
              <a:chOff x="7830665" y="1531085"/>
              <a:chExt cx="619760" cy="619760"/>
            </a:xfrm>
          </p:grpSpPr>
          <p:sp>
            <p:nvSpPr>
              <p:cNvPr id="15" name="object 15"/>
              <p:cNvSpPr/>
              <p:nvPr/>
            </p:nvSpPr>
            <p:spPr>
              <a:xfrm>
                <a:off x="7830665" y="1531085"/>
                <a:ext cx="619760" cy="619760"/>
              </a:xfrm>
              <a:custGeom>
                <a:avLst/>
                <a:gdLst/>
                <a:ahLst/>
                <a:cxnLst/>
                <a:rect l="l" t="t" r="r" b="b"/>
                <a:pathLst>
                  <a:path w="619759" h="619760">
                    <a:moveTo>
                      <a:pt x="309664" y="0"/>
                    </a:moveTo>
                    <a:lnTo>
                      <a:pt x="263905" y="3357"/>
                    </a:lnTo>
                    <a:lnTo>
                      <a:pt x="220230" y="13111"/>
                    </a:lnTo>
                    <a:lnTo>
                      <a:pt x="179119" y="28781"/>
                    </a:lnTo>
                    <a:lnTo>
                      <a:pt x="141050" y="49889"/>
                    </a:lnTo>
                    <a:lnTo>
                      <a:pt x="106503" y="75956"/>
                    </a:lnTo>
                    <a:lnTo>
                      <a:pt x="75956" y="106503"/>
                    </a:lnTo>
                    <a:lnTo>
                      <a:pt x="49889" y="141050"/>
                    </a:lnTo>
                    <a:lnTo>
                      <a:pt x="28781" y="179119"/>
                    </a:lnTo>
                    <a:lnTo>
                      <a:pt x="13111" y="220230"/>
                    </a:lnTo>
                    <a:lnTo>
                      <a:pt x="3357" y="263905"/>
                    </a:lnTo>
                    <a:lnTo>
                      <a:pt x="0" y="309664"/>
                    </a:lnTo>
                    <a:lnTo>
                      <a:pt x="3357" y="355422"/>
                    </a:lnTo>
                    <a:lnTo>
                      <a:pt x="13111" y="399097"/>
                    </a:lnTo>
                    <a:lnTo>
                      <a:pt x="28781" y="440208"/>
                    </a:lnTo>
                    <a:lnTo>
                      <a:pt x="49889" y="478277"/>
                    </a:lnTo>
                    <a:lnTo>
                      <a:pt x="75956" y="512824"/>
                    </a:lnTo>
                    <a:lnTo>
                      <a:pt x="106503" y="543371"/>
                    </a:lnTo>
                    <a:lnTo>
                      <a:pt x="141050" y="569438"/>
                    </a:lnTo>
                    <a:lnTo>
                      <a:pt x="179119" y="590546"/>
                    </a:lnTo>
                    <a:lnTo>
                      <a:pt x="220230" y="606216"/>
                    </a:lnTo>
                    <a:lnTo>
                      <a:pt x="263905" y="615970"/>
                    </a:lnTo>
                    <a:lnTo>
                      <a:pt x="309664" y="619328"/>
                    </a:lnTo>
                    <a:lnTo>
                      <a:pt x="355422" y="615970"/>
                    </a:lnTo>
                    <a:lnTo>
                      <a:pt x="399097" y="606216"/>
                    </a:lnTo>
                    <a:lnTo>
                      <a:pt x="440208" y="590546"/>
                    </a:lnTo>
                    <a:lnTo>
                      <a:pt x="478277" y="569438"/>
                    </a:lnTo>
                    <a:lnTo>
                      <a:pt x="512824" y="543371"/>
                    </a:lnTo>
                    <a:lnTo>
                      <a:pt x="543371" y="512824"/>
                    </a:lnTo>
                    <a:lnTo>
                      <a:pt x="569438" y="478277"/>
                    </a:lnTo>
                    <a:lnTo>
                      <a:pt x="590546" y="440208"/>
                    </a:lnTo>
                    <a:lnTo>
                      <a:pt x="606216" y="399097"/>
                    </a:lnTo>
                    <a:lnTo>
                      <a:pt x="615970" y="355422"/>
                    </a:lnTo>
                    <a:lnTo>
                      <a:pt x="619328" y="309664"/>
                    </a:lnTo>
                    <a:lnTo>
                      <a:pt x="615970" y="263905"/>
                    </a:lnTo>
                    <a:lnTo>
                      <a:pt x="606216" y="220230"/>
                    </a:lnTo>
                    <a:lnTo>
                      <a:pt x="590546" y="179119"/>
                    </a:lnTo>
                    <a:lnTo>
                      <a:pt x="569438" y="141050"/>
                    </a:lnTo>
                    <a:lnTo>
                      <a:pt x="543371" y="106503"/>
                    </a:lnTo>
                    <a:lnTo>
                      <a:pt x="512824" y="75956"/>
                    </a:lnTo>
                    <a:lnTo>
                      <a:pt x="478277" y="49889"/>
                    </a:lnTo>
                    <a:lnTo>
                      <a:pt x="440208" y="28781"/>
                    </a:lnTo>
                    <a:lnTo>
                      <a:pt x="399097" y="13111"/>
                    </a:lnTo>
                    <a:lnTo>
                      <a:pt x="355422" y="3357"/>
                    </a:lnTo>
                    <a:lnTo>
                      <a:pt x="309664" y="0"/>
                    </a:lnTo>
                    <a:close/>
                  </a:path>
                </a:pathLst>
              </a:custGeom>
              <a:solidFill>
                <a:srgbClr val="E6E7E8"/>
              </a:solidFill>
            </p:spPr>
            <p:txBody>
              <a:bodyPr wrap="square" lIns="0" tIns="0" rIns="0" bIns="0" rtlCol="0"/>
              <a:lstStyle/>
              <a:p>
                <a:endParaRPr/>
              </a:p>
            </p:txBody>
          </p:sp>
          <p:sp>
            <p:nvSpPr>
              <p:cNvPr id="16" name="object 16"/>
              <p:cNvSpPr/>
              <p:nvPr/>
            </p:nvSpPr>
            <p:spPr>
              <a:xfrm>
                <a:off x="8078548" y="1851559"/>
                <a:ext cx="123585" cy="116852"/>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7922288" y="1619572"/>
                <a:ext cx="436245" cy="398145"/>
              </a:xfrm>
              <a:custGeom>
                <a:avLst/>
                <a:gdLst/>
                <a:ahLst/>
                <a:cxnLst/>
                <a:rect l="l" t="t" r="r" b="b"/>
                <a:pathLst>
                  <a:path w="436245" h="398144">
                    <a:moveTo>
                      <a:pt x="222605" y="0"/>
                    </a:moveTo>
                    <a:lnTo>
                      <a:pt x="213474" y="0"/>
                    </a:lnTo>
                    <a:lnTo>
                      <a:pt x="209740" y="3708"/>
                    </a:lnTo>
                    <a:lnTo>
                      <a:pt x="209753" y="133946"/>
                    </a:lnTo>
                    <a:lnTo>
                      <a:pt x="204076" y="135699"/>
                    </a:lnTo>
                    <a:lnTo>
                      <a:pt x="198767" y="139077"/>
                    </a:lnTo>
                    <a:lnTo>
                      <a:pt x="194652" y="144018"/>
                    </a:lnTo>
                    <a:lnTo>
                      <a:pt x="144856" y="205905"/>
                    </a:lnTo>
                    <a:lnTo>
                      <a:pt x="144881" y="206032"/>
                    </a:lnTo>
                    <a:lnTo>
                      <a:pt x="4584" y="383400"/>
                    </a:lnTo>
                    <a:lnTo>
                      <a:pt x="0" y="389267"/>
                    </a:lnTo>
                    <a:lnTo>
                      <a:pt x="3924" y="398132"/>
                    </a:lnTo>
                    <a:lnTo>
                      <a:pt x="432155" y="398132"/>
                    </a:lnTo>
                    <a:lnTo>
                      <a:pt x="436079" y="389267"/>
                    </a:lnTo>
                    <a:lnTo>
                      <a:pt x="428953" y="380174"/>
                    </a:lnTo>
                    <a:lnTo>
                      <a:pt x="29070" y="380174"/>
                    </a:lnTo>
                    <a:lnTo>
                      <a:pt x="207416" y="154609"/>
                    </a:lnTo>
                    <a:lnTo>
                      <a:pt x="210337" y="151066"/>
                    </a:lnTo>
                    <a:lnTo>
                      <a:pt x="214109" y="149123"/>
                    </a:lnTo>
                    <a:lnTo>
                      <a:pt x="245566" y="149123"/>
                    </a:lnTo>
                    <a:lnTo>
                      <a:pt x="241414" y="144018"/>
                    </a:lnTo>
                    <a:lnTo>
                      <a:pt x="237299" y="139065"/>
                    </a:lnTo>
                    <a:lnTo>
                      <a:pt x="232003" y="135699"/>
                    </a:lnTo>
                    <a:lnTo>
                      <a:pt x="226301" y="133946"/>
                    </a:lnTo>
                    <a:lnTo>
                      <a:pt x="226326" y="99428"/>
                    </a:lnTo>
                    <a:lnTo>
                      <a:pt x="337540" y="99428"/>
                    </a:lnTo>
                    <a:lnTo>
                      <a:pt x="326789" y="81953"/>
                    </a:lnTo>
                    <a:lnTo>
                      <a:pt x="226961" y="81953"/>
                    </a:lnTo>
                    <a:lnTo>
                      <a:pt x="226961" y="34036"/>
                    </a:lnTo>
                    <a:lnTo>
                      <a:pt x="326849" y="34036"/>
                    </a:lnTo>
                    <a:lnTo>
                      <a:pt x="337311" y="16560"/>
                    </a:lnTo>
                    <a:lnTo>
                      <a:pt x="226326" y="16560"/>
                    </a:lnTo>
                    <a:lnTo>
                      <a:pt x="226326" y="3708"/>
                    </a:lnTo>
                    <a:lnTo>
                      <a:pt x="222605" y="0"/>
                    </a:lnTo>
                    <a:close/>
                  </a:path>
                  <a:path w="436245" h="398144">
                    <a:moveTo>
                      <a:pt x="245566" y="149123"/>
                    </a:moveTo>
                    <a:lnTo>
                      <a:pt x="221970" y="149123"/>
                    </a:lnTo>
                    <a:lnTo>
                      <a:pt x="225755" y="151066"/>
                    </a:lnTo>
                    <a:lnTo>
                      <a:pt x="228663" y="154609"/>
                    </a:lnTo>
                    <a:lnTo>
                      <a:pt x="406984" y="380174"/>
                    </a:lnTo>
                    <a:lnTo>
                      <a:pt x="428953" y="380174"/>
                    </a:lnTo>
                    <a:lnTo>
                      <a:pt x="288632" y="202069"/>
                    </a:lnTo>
                    <a:lnTo>
                      <a:pt x="245566" y="149123"/>
                    </a:lnTo>
                    <a:close/>
                  </a:path>
                  <a:path w="436245" h="398144">
                    <a:moveTo>
                      <a:pt x="326849" y="34036"/>
                    </a:moveTo>
                    <a:lnTo>
                      <a:pt x="306704" y="34036"/>
                    </a:lnTo>
                    <a:lnTo>
                      <a:pt x="293014" y="56908"/>
                    </a:lnTo>
                    <a:lnTo>
                      <a:pt x="293039" y="60096"/>
                    </a:lnTo>
                    <a:lnTo>
                      <a:pt x="294563" y="62598"/>
                    </a:lnTo>
                    <a:lnTo>
                      <a:pt x="306489" y="81953"/>
                    </a:lnTo>
                    <a:lnTo>
                      <a:pt x="326789" y="81953"/>
                    </a:lnTo>
                    <a:lnTo>
                      <a:pt x="312280" y="58369"/>
                    </a:lnTo>
                    <a:lnTo>
                      <a:pt x="326849" y="34036"/>
                    </a:lnTo>
                    <a:close/>
                  </a:path>
                </a:pathLst>
              </a:custGeom>
              <a:solidFill>
                <a:srgbClr val="164777"/>
              </a:solidFill>
            </p:spPr>
            <p:txBody>
              <a:bodyPr wrap="square" lIns="0" tIns="0" rIns="0" bIns="0" rtlCol="0"/>
              <a:lstStyle/>
              <a:p>
                <a:endParaRPr/>
              </a:p>
            </p:txBody>
          </p:sp>
        </p:grpSp>
        <p:sp>
          <p:nvSpPr>
            <p:cNvPr id="30" name="object 30"/>
            <p:cNvSpPr txBox="1"/>
            <p:nvPr/>
          </p:nvSpPr>
          <p:spPr>
            <a:xfrm>
              <a:off x="8568658" y="1232162"/>
              <a:ext cx="2632075" cy="497444"/>
            </a:xfrm>
            <a:prstGeom prst="rect">
              <a:avLst/>
            </a:prstGeom>
          </p:spPr>
          <p:txBody>
            <a:bodyPr vert="horz" wrap="square" lIns="0" tIns="2540" rIns="0" bIns="0" rtlCol="0">
              <a:spAutoFit/>
            </a:bodyPr>
            <a:lstStyle/>
            <a:p>
              <a:pPr marL="38100" marR="30480">
                <a:lnSpc>
                  <a:spcPct val="104200"/>
                </a:lnSpc>
                <a:spcBef>
                  <a:spcPts val="20"/>
                </a:spcBef>
              </a:pPr>
              <a:r>
                <a:rPr sz="1600" dirty="0">
                  <a:solidFill>
                    <a:srgbClr val="000101"/>
                  </a:solidFill>
                  <a:latin typeface="Arial"/>
                  <a:cs typeface="Arial"/>
                </a:rPr>
                <a:t>On-site </a:t>
              </a:r>
              <a:r>
                <a:rPr sz="1600" spc="-5" dirty="0">
                  <a:solidFill>
                    <a:srgbClr val="000101"/>
                  </a:solidFill>
                  <a:latin typeface="Arial"/>
                  <a:cs typeface="Arial"/>
                </a:rPr>
                <a:t>health education  </a:t>
              </a:r>
              <a:r>
                <a:rPr sz="1600" dirty="0">
                  <a:solidFill>
                    <a:srgbClr val="000101"/>
                  </a:solidFill>
                  <a:latin typeface="Arial"/>
                  <a:cs typeface="Arial"/>
                </a:rPr>
                <a:t>classes </a:t>
              </a:r>
              <a:r>
                <a:rPr sz="1600" spc="-5" dirty="0">
                  <a:solidFill>
                    <a:srgbClr val="000101"/>
                  </a:solidFill>
                  <a:latin typeface="Arial"/>
                  <a:cs typeface="Arial"/>
                </a:rPr>
                <a:t>and </a:t>
              </a:r>
              <a:r>
                <a:rPr sz="1600" dirty="0">
                  <a:solidFill>
                    <a:srgbClr val="000101"/>
                  </a:solidFill>
                  <a:latin typeface="Arial"/>
                  <a:cs typeface="Arial"/>
                </a:rPr>
                <a:t>support</a:t>
              </a:r>
              <a:r>
                <a:rPr sz="1600" spc="-85" dirty="0">
                  <a:solidFill>
                    <a:srgbClr val="000101"/>
                  </a:solidFill>
                  <a:latin typeface="Arial"/>
                  <a:cs typeface="Arial"/>
                </a:rPr>
                <a:t> </a:t>
              </a:r>
              <a:r>
                <a:rPr sz="1600" spc="-5" dirty="0">
                  <a:solidFill>
                    <a:srgbClr val="000101"/>
                  </a:solidFill>
                  <a:latin typeface="Arial"/>
                  <a:cs typeface="Arial"/>
                </a:rPr>
                <a:t>groups</a:t>
              </a:r>
              <a:endParaRPr sz="1500" baseline="27777" dirty="0">
                <a:latin typeface="Arial"/>
                <a:cs typeface="Arial"/>
              </a:endParaRPr>
            </a:p>
          </p:txBody>
        </p:sp>
      </p:grpSp>
      <p:grpSp>
        <p:nvGrpSpPr>
          <p:cNvPr id="4" name="Group 3">
            <a:extLst>
              <a:ext uri="{FF2B5EF4-FFF2-40B4-BE49-F238E27FC236}">
                <a16:creationId xmlns:a16="http://schemas.microsoft.com/office/drawing/2014/main" id="{8F19CC15-FB06-4505-807A-CF83FE90444A}"/>
              </a:ext>
            </a:extLst>
          </p:cNvPr>
          <p:cNvGrpSpPr/>
          <p:nvPr/>
        </p:nvGrpSpPr>
        <p:grpSpPr>
          <a:xfrm>
            <a:off x="3555997" y="1338034"/>
            <a:ext cx="3418227" cy="621792"/>
            <a:chOff x="3555997" y="2108683"/>
            <a:chExt cx="3418227" cy="621792"/>
          </a:xfrm>
        </p:grpSpPr>
        <p:pic>
          <p:nvPicPr>
            <p:cNvPr id="74" name="Graphic 73">
              <a:extLst>
                <a:ext uri="{FF2B5EF4-FFF2-40B4-BE49-F238E27FC236}">
                  <a16:creationId xmlns:a16="http://schemas.microsoft.com/office/drawing/2014/main" id="{0DE81248-50AB-427A-980C-10597EB20B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55997" y="2108683"/>
              <a:ext cx="621792" cy="621792"/>
            </a:xfrm>
            <a:prstGeom prst="rect">
              <a:avLst/>
            </a:prstGeom>
          </p:spPr>
        </p:pic>
        <p:sp>
          <p:nvSpPr>
            <p:cNvPr id="32" name="object 32"/>
            <p:cNvSpPr txBox="1"/>
            <p:nvPr/>
          </p:nvSpPr>
          <p:spPr>
            <a:xfrm>
              <a:off x="4366279" y="2276442"/>
              <a:ext cx="2607945" cy="269240"/>
            </a:xfrm>
            <a:prstGeom prst="rect">
              <a:avLst/>
            </a:prstGeom>
          </p:spPr>
          <p:txBody>
            <a:bodyPr vert="horz" wrap="square" lIns="0" tIns="12700" rIns="0" bIns="0" rtlCol="0">
              <a:spAutoFit/>
            </a:bodyPr>
            <a:lstStyle/>
            <a:p>
              <a:pPr marL="12700">
                <a:lnSpc>
                  <a:spcPct val="100000"/>
                </a:lnSpc>
                <a:spcBef>
                  <a:spcPts val="100"/>
                </a:spcBef>
              </a:pPr>
              <a:r>
                <a:rPr sz="1600" spc="-10" dirty="0">
                  <a:solidFill>
                    <a:srgbClr val="000101"/>
                  </a:solidFill>
                  <a:latin typeface="Arial"/>
                  <a:cs typeface="Arial"/>
                </a:rPr>
                <a:t>Wellness </a:t>
              </a:r>
              <a:r>
                <a:rPr sz="1600" dirty="0">
                  <a:solidFill>
                    <a:srgbClr val="000101"/>
                  </a:solidFill>
                  <a:latin typeface="Arial"/>
                  <a:cs typeface="Arial"/>
                </a:rPr>
                <a:t>coaching </a:t>
              </a:r>
              <a:r>
                <a:rPr sz="1600" spc="-5" dirty="0">
                  <a:solidFill>
                    <a:srgbClr val="000101"/>
                  </a:solidFill>
                  <a:latin typeface="Arial"/>
                  <a:cs typeface="Arial"/>
                </a:rPr>
                <a:t>by</a:t>
              </a:r>
              <a:r>
                <a:rPr sz="1600" spc="-70" dirty="0">
                  <a:solidFill>
                    <a:srgbClr val="000101"/>
                  </a:solidFill>
                  <a:latin typeface="Arial"/>
                  <a:cs typeface="Arial"/>
                </a:rPr>
                <a:t> </a:t>
              </a:r>
              <a:r>
                <a:rPr sz="1600" spc="-5" dirty="0">
                  <a:solidFill>
                    <a:srgbClr val="000101"/>
                  </a:solidFill>
                  <a:latin typeface="Arial"/>
                  <a:cs typeface="Arial"/>
                </a:rPr>
                <a:t>phone</a:t>
              </a:r>
              <a:endParaRPr sz="1600" dirty="0">
                <a:latin typeface="Arial"/>
                <a:cs typeface="Arial"/>
              </a:endParaRPr>
            </a:p>
          </p:txBody>
        </p:sp>
      </p:grpSp>
      <p:grpSp>
        <p:nvGrpSpPr>
          <p:cNvPr id="6" name="Group 5">
            <a:extLst>
              <a:ext uri="{FF2B5EF4-FFF2-40B4-BE49-F238E27FC236}">
                <a16:creationId xmlns:a16="http://schemas.microsoft.com/office/drawing/2014/main" id="{2550F406-F7C0-41AD-B592-D9CCDF15C573}"/>
              </a:ext>
            </a:extLst>
          </p:cNvPr>
          <p:cNvGrpSpPr/>
          <p:nvPr/>
        </p:nvGrpSpPr>
        <p:grpSpPr>
          <a:xfrm>
            <a:off x="3555997" y="2291846"/>
            <a:ext cx="3376317" cy="777240"/>
            <a:chOff x="3555997" y="2931854"/>
            <a:chExt cx="3376317" cy="777240"/>
          </a:xfrm>
        </p:grpSpPr>
        <p:grpSp>
          <p:nvGrpSpPr>
            <p:cNvPr id="22" name="object 22"/>
            <p:cNvGrpSpPr/>
            <p:nvPr/>
          </p:nvGrpSpPr>
          <p:grpSpPr>
            <a:xfrm>
              <a:off x="3555997" y="2999819"/>
              <a:ext cx="619760" cy="619760"/>
              <a:chOff x="3555997" y="3522332"/>
              <a:chExt cx="619760" cy="619760"/>
            </a:xfrm>
          </p:grpSpPr>
          <p:sp>
            <p:nvSpPr>
              <p:cNvPr id="23" name="object 23"/>
              <p:cNvSpPr/>
              <p:nvPr/>
            </p:nvSpPr>
            <p:spPr>
              <a:xfrm>
                <a:off x="3555997" y="3522332"/>
                <a:ext cx="619760" cy="619760"/>
              </a:xfrm>
              <a:custGeom>
                <a:avLst/>
                <a:gdLst/>
                <a:ahLst/>
                <a:cxnLst/>
                <a:rect l="l" t="t" r="r" b="b"/>
                <a:pathLst>
                  <a:path w="619760" h="619760">
                    <a:moveTo>
                      <a:pt x="309664" y="0"/>
                    </a:moveTo>
                    <a:lnTo>
                      <a:pt x="263905" y="3357"/>
                    </a:lnTo>
                    <a:lnTo>
                      <a:pt x="220230" y="13111"/>
                    </a:lnTo>
                    <a:lnTo>
                      <a:pt x="179119" y="28781"/>
                    </a:lnTo>
                    <a:lnTo>
                      <a:pt x="141050" y="49889"/>
                    </a:lnTo>
                    <a:lnTo>
                      <a:pt x="106503" y="75956"/>
                    </a:lnTo>
                    <a:lnTo>
                      <a:pt x="75956" y="106503"/>
                    </a:lnTo>
                    <a:lnTo>
                      <a:pt x="49889" y="141050"/>
                    </a:lnTo>
                    <a:lnTo>
                      <a:pt x="28781" y="179119"/>
                    </a:lnTo>
                    <a:lnTo>
                      <a:pt x="13111" y="220230"/>
                    </a:lnTo>
                    <a:lnTo>
                      <a:pt x="3357" y="263905"/>
                    </a:lnTo>
                    <a:lnTo>
                      <a:pt x="0" y="309664"/>
                    </a:lnTo>
                    <a:lnTo>
                      <a:pt x="3357" y="355422"/>
                    </a:lnTo>
                    <a:lnTo>
                      <a:pt x="13111" y="399097"/>
                    </a:lnTo>
                    <a:lnTo>
                      <a:pt x="28781" y="440208"/>
                    </a:lnTo>
                    <a:lnTo>
                      <a:pt x="49889" y="478277"/>
                    </a:lnTo>
                    <a:lnTo>
                      <a:pt x="75956" y="512824"/>
                    </a:lnTo>
                    <a:lnTo>
                      <a:pt x="106503" y="543371"/>
                    </a:lnTo>
                    <a:lnTo>
                      <a:pt x="141050" y="569438"/>
                    </a:lnTo>
                    <a:lnTo>
                      <a:pt x="179119" y="590546"/>
                    </a:lnTo>
                    <a:lnTo>
                      <a:pt x="220230" y="606216"/>
                    </a:lnTo>
                    <a:lnTo>
                      <a:pt x="263905" y="615970"/>
                    </a:lnTo>
                    <a:lnTo>
                      <a:pt x="309664" y="619328"/>
                    </a:lnTo>
                    <a:lnTo>
                      <a:pt x="355422" y="615970"/>
                    </a:lnTo>
                    <a:lnTo>
                      <a:pt x="399097" y="606216"/>
                    </a:lnTo>
                    <a:lnTo>
                      <a:pt x="440208" y="590546"/>
                    </a:lnTo>
                    <a:lnTo>
                      <a:pt x="478277" y="569438"/>
                    </a:lnTo>
                    <a:lnTo>
                      <a:pt x="512824" y="543371"/>
                    </a:lnTo>
                    <a:lnTo>
                      <a:pt x="543371" y="512824"/>
                    </a:lnTo>
                    <a:lnTo>
                      <a:pt x="569438" y="478277"/>
                    </a:lnTo>
                    <a:lnTo>
                      <a:pt x="590546" y="440208"/>
                    </a:lnTo>
                    <a:lnTo>
                      <a:pt x="606216" y="399097"/>
                    </a:lnTo>
                    <a:lnTo>
                      <a:pt x="615970" y="355422"/>
                    </a:lnTo>
                    <a:lnTo>
                      <a:pt x="619328" y="309664"/>
                    </a:lnTo>
                    <a:lnTo>
                      <a:pt x="615970" y="263905"/>
                    </a:lnTo>
                    <a:lnTo>
                      <a:pt x="606216" y="220230"/>
                    </a:lnTo>
                    <a:lnTo>
                      <a:pt x="590546" y="179119"/>
                    </a:lnTo>
                    <a:lnTo>
                      <a:pt x="569438" y="141050"/>
                    </a:lnTo>
                    <a:lnTo>
                      <a:pt x="543371" y="106503"/>
                    </a:lnTo>
                    <a:lnTo>
                      <a:pt x="512824" y="75956"/>
                    </a:lnTo>
                    <a:lnTo>
                      <a:pt x="478277" y="49889"/>
                    </a:lnTo>
                    <a:lnTo>
                      <a:pt x="440208" y="28781"/>
                    </a:lnTo>
                    <a:lnTo>
                      <a:pt x="399097" y="13111"/>
                    </a:lnTo>
                    <a:lnTo>
                      <a:pt x="355422" y="3357"/>
                    </a:lnTo>
                    <a:lnTo>
                      <a:pt x="309664" y="0"/>
                    </a:lnTo>
                    <a:close/>
                  </a:path>
                </a:pathLst>
              </a:custGeom>
              <a:solidFill>
                <a:srgbClr val="E6E7E8"/>
              </a:solidFill>
            </p:spPr>
            <p:txBody>
              <a:bodyPr wrap="square" lIns="0" tIns="0" rIns="0" bIns="0" rtlCol="0"/>
              <a:lstStyle/>
              <a:p>
                <a:endParaRPr/>
              </a:p>
            </p:txBody>
          </p:sp>
          <p:sp>
            <p:nvSpPr>
              <p:cNvPr id="24" name="object 24"/>
              <p:cNvSpPr/>
              <p:nvPr/>
            </p:nvSpPr>
            <p:spPr>
              <a:xfrm>
                <a:off x="3644480" y="3673995"/>
                <a:ext cx="442595" cy="316230"/>
              </a:xfrm>
              <a:custGeom>
                <a:avLst/>
                <a:gdLst/>
                <a:ahLst/>
                <a:cxnLst/>
                <a:rect l="l" t="t" r="r" b="b"/>
                <a:pathLst>
                  <a:path w="442595" h="316229">
                    <a:moveTo>
                      <a:pt x="411619" y="255384"/>
                    </a:moveTo>
                    <a:lnTo>
                      <a:pt x="408520" y="252298"/>
                    </a:lnTo>
                    <a:lnTo>
                      <a:pt x="377710" y="252298"/>
                    </a:lnTo>
                    <a:lnTo>
                      <a:pt x="374294" y="245960"/>
                    </a:lnTo>
                    <a:lnTo>
                      <a:pt x="369214" y="240957"/>
                    </a:lnTo>
                    <a:lnTo>
                      <a:pt x="363359" y="237959"/>
                    </a:lnTo>
                    <a:lnTo>
                      <a:pt x="363359" y="255816"/>
                    </a:lnTo>
                    <a:lnTo>
                      <a:pt x="363359" y="264553"/>
                    </a:lnTo>
                    <a:lnTo>
                      <a:pt x="359816" y="268097"/>
                    </a:lnTo>
                    <a:lnTo>
                      <a:pt x="351104" y="268097"/>
                    </a:lnTo>
                    <a:lnTo>
                      <a:pt x="347560" y="264553"/>
                    </a:lnTo>
                    <a:lnTo>
                      <a:pt x="347560" y="255816"/>
                    </a:lnTo>
                    <a:lnTo>
                      <a:pt x="351104" y="252298"/>
                    </a:lnTo>
                    <a:lnTo>
                      <a:pt x="359816" y="252298"/>
                    </a:lnTo>
                    <a:lnTo>
                      <a:pt x="363359" y="255816"/>
                    </a:lnTo>
                    <a:lnTo>
                      <a:pt x="363359" y="237959"/>
                    </a:lnTo>
                    <a:lnTo>
                      <a:pt x="362813" y="237667"/>
                    </a:lnTo>
                    <a:lnTo>
                      <a:pt x="355460" y="236486"/>
                    </a:lnTo>
                    <a:lnTo>
                      <a:pt x="348107" y="237667"/>
                    </a:lnTo>
                    <a:lnTo>
                      <a:pt x="341718" y="240957"/>
                    </a:lnTo>
                    <a:lnTo>
                      <a:pt x="336626" y="245960"/>
                    </a:lnTo>
                    <a:lnTo>
                      <a:pt x="333209" y="252298"/>
                    </a:lnTo>
                    <a:lnTo>
                      <a:pt x="33185" y="252298"/>
                    </a:lnTo>
                    <a:lnTo>
                      <a:pt x="30111" y="255384"/>
                    </a:lnTo>
                    <a:lnTo>
                      <a:pt x="30111" y="265023"/>
                    </a:lnTo>
                    <a:lnTo>
                      <a:pt x="33185" y="268097"/>
                    </a:lnTo>
                    <a:lnTo>
                      <a:pt x="333209" y="268097"/>
                    </a:lnTo>
                    <a:lnTo>
                      <a:pt x="336626" y="274447"/>
                    </a:lnTo>
                    <a:lnTo>
                      <a:pt x="341718" y="279450"/>
                    </a:lnTo>
                    <a:lnTo>
                      <a:pt x="348107" y="282727"/>
                    </a:lnTo>
                    <a:lnTo>
                      <a:pt x="355460" y="283908"/>
                    </a:lnTo>
                    <a:lnTo>
                      <a:pt x="362813" y="282727"/>
                    </a:lnTo>
                    <a:lnTo>
                      <a:pt x="369214" y="279450"/>
                    </a:lnTo>
                    <a:lnTo>
                      <a:pt x="374294" y="274447"/>
                    </a:lnTo>
                    <a:lnTo>
                      <a:pt x="377710" y="268097"/>
                    </a:lnTo>
                    <a:lnTo>
                      <a:pt x="408520" y="268097"/>
                    </a:lnTo>
                    <a:lnTo>
                      <a:pt x="411619" y="265023"/>
                    </a:lnTo>
                    <a:lnTo>
                      <a:pt x="411619" y="255384"/>
                    </a:lnTo>
                    <a:close/>
                  </a:path>
                  <a:path w="442595" h="316229">
                    <a:moveTo>
                      <a:pt x="442366" y="3543"/>
                    </a:moveTo>
                    <a:lnTo>
                      <a:pt x="438823" y="0"/>
                    </a:lnTo>
                    <a:lnTo>
                      <a:pt x="426580" y="0"/>
                    </a:lnTo>
                    <a:lnTo>
                      <a:pt x="426580" y="15824"/>
                    </a:lnTo>
                    <a:lnTo>
                      <a:pt x="426580" y="300202"/>
                    </a:lnTo>
                    <a:lnTo>
                      <a:pt x="15786" y="300202"/>
                    </a:lnTo>
                    <a:lnTo>
                      <a:pt x="15786" y="15824"/>
                    </a:lnTo>
                    <a:lnTo>
                      <a:pt x="426580" y="15824"/>
                    </a:lnTo>
                    <a:lnTo>
                      <a:pt x="426580" y="0"/>
                    </a:lnTo>
                    <a:lnTo>
                      <a:pt x="3530" y="0"/>
                    </a:lnTo>
                    <a:lnTo>
                      <a:pt x="0" y="3543"/>
                    </a:lnTo>
                    <a:lnTo>
                      <a:pt x="0" y="312458"/>
                    </a:lnTo>
                    <a:lnTo>
                      <a:pt x="3530" y="315988"/>
                    </a:lnTo>
                    <a:lnTo>
                      <a:pt x="438823" y="315988"/>
                    </a:lnTo>
                    <a:lnTo>
                      <a:pt x="442366" y="312458"/>
                    </a:lnTo>
                    <a:lnTo>
                      <a:pt x="442366" y="300202"/>
                    </a:lnTo>
                    <a:lnTo>
                      <a:pt x="442366" y="15824"/>
                    </a:lnTo>
                    <a:lnTo>
                      <a:pt x="442366" y="3543"/>
                    </a:lnTo>
                    <a:close/>
                  </a:path>
                </a:pathLst>
              </a:custGeom>
              <a:solidFill>
                <a:srgbClr val="164777"/>
              </a:solidFill>
            </p:spPr>
            <p:txBody>
              <a:bodyPr wrap="square" lIns="0" tIns="0" rIns="0" bIns="0" rtlCol="0"/>
              <a:lstStyle/>
              <a:p>
                <a:endParaRPr/>
              </a:p>
            </p:txBody>
          </p:sp>
          <p:sp>
            <p:nvSpPr>
              <p:cNvPr id="25" name="object 25"/>
              <p:cNvSpPr/>
              <p:nvPr/>
            </p:nvSpPr>
            <p:spPr>
              <a:xfrm>
                <a:off x="3801629" y="3737198"/>
                <a:ext cx="128079" cy="142176"/>
              </a:xfrm>
              <a:prstGeom prst="rect">
                <a:avLst/>
              </a:prstGeom>
              <a:blipFill>
                <a:blip r:embed="rId8" cstate="print"/>
                <a:stretch>
                  <a:fillRect/>
                </a:stretch>
              </a:blipFill>
            </p:spPr>
            <p:txBody>
              <a:bodyPr wrap="square" lIns="0" tIns="0" rIns="0" bIns="0" rtlCol="0"/>
              <a:lstStyle/>
              <a:p>
                <a:endParaRPr/>
              </a:p>
            </p:txBody>
          </p:sp>
        </p:grpSp>
        <p:sp>
          <p:nvSpPr>
            <p:cNvPr id="34" name="object 34"/>
            <p:cNvSpPr txBox="1"/>
            <p:nvPr/>
          </p:nvSpPr>
          <p:spPr>
            <a:xfrm>
              <a:off x="4366279" y="2931854"/>
              <a:ext cx="2566035" cy="777240"/>
            </a:xfrm>
            <a:prstGeom prst="rect">
              <a:avLst/>
            </a:prstGeom>
          </p:spPr>
          <p:txBody>
            <a:bodyPr vert="horz" wrap="square" lIns="0" tIns="2540" rIns="0" bIns="0" rtlCol="0">
              <a:spAutoFit/>
            </a:bodyPr>
            <a:lstStyle/>
            <a:p>
              <a:pPr marL="12700" marR="5080">
                <a:lnSpc>
                  <a:spcPct val="104200"/>
                </a:lnSpc>
                <a:spcBef>
                  <a:spcPts val="20"/>
                </a:spcBef>
              </a:pPr>
              <a:r>
                <a:rPr sz="1600" dirty="0">
                  <a:solidFill>
                    <a:srgbClr val="000101"/>
                  </a:solidFill>
                  <a:latin typeface="Arial"/>
                  <a:cs typeface="Arial"/>
                </a:rPr>
                <a:t>Online </a:t>
              </a:r>
              <a:r>
                <a:rPr sz="1600" spc="-5" dirty="0">
                  <a:solidFill>
                    <a:srgbClr val="000101"/>
                  </a:solidFill>
                  <a:latin typeface="Arial"/>
                  <a:cs typeface="Arial"/>
                </a:rPr>
                <a:t>healthy lifestyle  programs, </a:t>
              </a:r>
              <a:r>
                <a:rPr sz="1600" dirty="0">
                  <a:solidFill>
                    <a:srgbClr val="000101"/>
                  </a:solidFill>
                  <a:latin typeface="Arial"/>
                  <a:cs typeface="Arial"/>
                </a:rPr>
                <a:t>videos,</a:t>
              </a:r>
              <a:r>
                <a:rPr sz="1600" spc="-90" dirty="0">
                  <a:solidFill>
                    <a:srgbClr val="000101"/>
                  </a:solidFill>
                  <a:latin typeface="Arial"/>
                  <a:cs typeface="Arial"/>
                </a:rPr>
                <a:t> </a:t>
              </a:r>
              <a:r>
                <a:rPr sz="1600" spc="-5" dirty="0">
                  <a:solidFill>
                    <a:srgbClr val="000101"/>
                  </a:solidFill>
                  <a:latin typeface="Arial"/>
                  <a:cs typeface="Arial"/>
                </a:rPr>
                <a:t>podcasts,  </a:t>
              </a:r>
              <a:r>
                <a:rPr sz="1600" dirty="0">
                  <a:solidFill>
                    <a:srgbClr val="000101"/>
                  </a:solidFill>
                  <a:latin typeface="Arial"/>
                  <a:cs typeface="Arial"/>
                </a:rPr>
                <a:t>recipes, </a:t>
              </a:r>
              <a:r>
                <a:rPr sz="1600" spc="-5" dirty="0">
                  <a:solidFill>
                    <a:srgbClr val="000101"/>
                  </a:solidFill>
                  <a:latin typeface="Arial"/>
                  <a:cs typeface="Arial"/>
                </a:rPr>
                <a:t>and</a:t>
              </a:r>
              <a:r>
                <a:rPr sz="1600" spc="-20" dirty="0">
                  <a:solidFill>
                    <a:srgbClr val="000101"/>
                  </a:solidFill>
                  <a:latin typeface="Arial"/>
                  <a:cs typeface="Arial"/>
                </a:rPr>
                <a:t> </a:t>
              </a:r>
              <a:r>
                <a:rPr sz="1600" dirty="0">
                  <a:solidFill>
                    <a:srgbClr val="000101"/>
                  </a:solidFill>
                  <a:latin typeface="Arial"/>
                  <a:cs typeface="Arial"/>
                </a:rPr>
                <a:t>more</a:t>
              </a:r>
              <a:endParaRPr sz="1600" dirty="0">
                <a:latin typeface="Arial"/>
                <a:cs typeface="Arial"/>
              </a:endParaRPr>
            </a:p>
          </p:txBody>
        </p:sp>
      </p:grpSp>
      <p:grpSp>
        <p:nvGrpSpPr>
          <p:cNvPr id="7" name="Group 6">
            <a:extLst>
              <a:ext uri="{FF2B5EF4-FFF2-40B4-BE49-F238E27FC236}">
                <a16:creationId xmlns:a16="http://schemas.microsoft.com/office/drawing/2014/main" id="{F6FD941E-7DE8-46C2-9C49-D5424E7F10AD}"/>
              </a:ext>
            </a:extLst>
          </p:cNvPr>
          <p:cNvGrpSpPr/>
          <p:nvPr/>
        </p:nvGrpSpPr>
        <p:grpSpPr>
          <a:xfrm>
            <a:off x="7828633" y="2317032"/>
            <a:ext cx="3631847" cy="753924"/>
            <a:chOff x="7828633" y="2931854"/>
            <a:chExt cx="3631847" cy="753924"/>
          </a:xfrm>
        </p:grpSpPr>
        <p:pic>
          <p:nvPicPr>
            <p:cNvPr id="72" name="Graphic 71">
              <a:extLst>
                <a:ext uri="{FF2B5EF4-FFF2-40B4-BE49-F238E27FC236}">
                  <a16:creationId xmlns:a16="http://schemas.microsoft.com/office/drawing/2014/main" id="{ADADBB5B-8DA0-488A-A87E-B4A13AED20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8633" y="2997787"/>
              <a:ext cx="621792" cy="621792"/>
            </a:xfrm>
            <a:prstGeom prst="rect">
              <a:avLst/>
            </a:prstGeom>
          </p:spPr>
        </p:pic>
        <p:sp>
          <p:nvSpPr>
            <p:cNvPr id="35" name="object 35"/>
            <p:cNvSpPr txBox="1"/>
            <p:nvPr/>
          </p:nvSpPr>
          <p:spPr>
            <a:xfrm>
              <a:off x="8594058" y="2931854"/>
              <a:ext cx="2866422" cy="753924"/>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000101"/>
                  </a:solidFill>
                  <a:latin typeface="Arial"/>
                  <a:cs typeface="Arial"/>
                </a:rPr>
                <a:t>Find</a:t>
              </a:r>
              <a:r>
                <a:rPr sz="1600" spc="-5" dirty="0">
                  <a:solidFill>
                    <a:srgbClr val="000101"/>
                  </a:solidFill>
                  <a:latin typeface="Arial"/>
                  <a:cs typeface="Arial"/>
                </a:rPr>
                <a:t> </a:t>
              </a:r>
              <a:r>
                <a:rPr sz="1600" dirty="0">
                  <a:solidFill>
                    <a:srgbClr val="000101"/>
                  </a:solidFill>
                  <a:latin typeface="Arial"/>
                  <a:cs typeface="Arial"/>
                </a:rPr>
                <a:t>convenient</a:t>
              </a:r>
              <a:endParaRPr sz="1600" dirty="0">
                <a:latin typeface="Arial"/>
                <a:cs typeface="Arial"/>
              </a:endParaRPr>
            </a:p>
            <a:p>
              <a:pPr marL="12700" marR="5080">
                <a:lnSpc>
                  <a:spcPct val="104200"/>
                </a:lnSpc>
              </a:pPr>
              <a:r>
                <a:rPr sz="1600" dirty="0">
                  <a:solidFill>
                    <a:srgbClr val="000101"/>
                  </a:solidFill>
                  <a:latin typeface="Arial"/>
                  <a:cs typeface="Arial"/>
                </a:rPr>
                <a:t>Kaiser Permanente care</a:t>
              </a:r>
              <a:r>
                <a:rPr lang="en-US" sz="1600" dirty="0">
                  <a:solidFill>
                    <a:srgbClr val="000101"/>
                  </a:solidFill>
                  <a:latin typeface="Arial"/>
                  <a:cs typeface="Arial"/>
                </a:rPr>
                <a:t> </a:t>
              </a:r>
              <a:br>
                <a:rPr lang="en-US" sz="1600" dirty="0">
                  <a:solidFill>
                    <a:srgbClr val="000101"/>
                  </a:solidFill>
                  <a:latin typeface="Arial"/>
                  <a:cs typeface="Arial"/>
                </a:rPr>
              </a:br>
              <a:r>
                <a:rPr sz="1600" spc="-5" dirty="0">
                  <a:solidFill>
                    <a:srgbClr val="000101"/>
                  </a:solidFill>
                  <a:latin typeface="Arial"/>
                  <a:cs typeface="Arial"/>
                </a:rPr>
                <a:t>near </a:t>
              </a:r>
              <a:r>
                <a:rPr sz="1600" dirty="0">
                  <a:solidFill>
                    <a:srgbClr val="000101"/>
                  </a:solidFill>
                  <a:latin typeface="Arial"/>
                  <a:cs typeface="Arial"/>
                </a:rPr>
                <a:t>you </a:t>
              </a:r>
              <a:r>
                <a:rPr sz="1600" spc="-5" dirty="0">
                  <a:solidFill>
                    <a:srgbClr val="000101"/>
                  </a:solidFill>
                  <a:latin typeface="Arial"/>
                  <a:cs typeface="Arial"/>
                </a:rPr>
                <a:t>at</a:t>
              </a:r>
              <a:r>
                <a:rPr sz="1600" spc="-90" dirty="0">
                  <a:solidFill>
                    <a:srgbClr val="000101"/>
                  </a:solidFill>
                  <a:latin typeface="Arial"/>
                  <a:cs typeface="Arial"/>
                </a:rPr>
                <a:t> </a:t>
              </a:r>
              <a:r>
                <a:rPr lang="en-US" sz="1600" b="1" spc="-5" dirty="0">
                  <a:solidFill>
                    <a:srgbClr val="0078B3"/>
                  </a:solidFill>
                  <a:latin typeface="Arial"/>
                  <a:cs typeface="Arial"/>
                </a:rPr>
                <a:t>k</a:t>
              </a:r>
              <a:r>
                <a:rPr sz="1600" b="1" spc="-5" dirty="0">
                  <a:solidFill>
                    <a:srgbClr val="0078B3"/>
                  </a:solidFill>
                  <a:latin typeface="Arial"/>
                  <a:cs typeface="Arial"/>
                </a:rPr>
                <a:t>p.org/facilities</a:t>
              </a:r>
              <a:endParaRPr sz="1600" dirty="0">
                <a:latin typeface="Arial"/>
                <a:cs typeface="Arial"/>
              </a:endParaRPr>
            </a:p>
          </p:txBody>
        </p:sp>
      </p:grpSp>
      <p:sp>
        <p:nvSpPr>
          <p:cNvPr id="44" name="object 44"/>
          <p:cNvSpPr txBox="1"/>
          <p:nvPr/>
        </p:nvSpPr>
        <p:spPr>
          <a:xfrm>
            <a:off x="3555997" y="5277311"/>
            <a:ext cx="8409580" cy="844270"/>
          </a:xfrm>
          <a:prstGeom prst="rect">
            <a:avLst/>
          </a:prstGeom>
        </p:spPr>
        <p:txBody>
          <a:bodyPr vert="horz" wrap="square" lIns="0" tIns="12700" rIns="0" bIns="0" rtlCol="0">
            <a:spAutoFit/>
          </a:bodyPr>
          <a:lstStyle/>
          <a:p>
            <a:pPr marL="113664" marR="30480" indent="-76200">
              <a:lnSpc>
                <a:spcPct val="108300"/>
              </a:lnSpc>
              <a:spcBef>
                <a:spcPts val="100"/>
              </a:spcBef>
            </a:pPr>
            <a:r>
              <a:rPr lang="en-US" sz="1000" spc="44" baseline="16666" dirty="0">
                <a:latin typeface="Arial"/>
                <a:cs typeface="Arial"/>
              </a:rPr>
              <a:t>1</a:t>
            </a:r>
            <a:r>
              <a:rPr lang="en-US" sz="1000" spc="30" dirty="0">
                <a:latin typeface="Arial"/>
                <a:cs typeface="Arial"/>
              </a:rPr>
              <a:t>These </a:t>
            </a:r>
            <a:r>
              <a:rPr lang="en-US" sz="1000" spc="35" dirty="0">
                <a:latin typeface="Arial"/>
                <a:cs typeface="Arial"/>
              </a:rPr>
              <a:t>services </a:t>
            </a:r>
            <a:r>
              <a:rPr lang="en-US" sz="1000" spc="25" dirty="0">
                <a:latin typeface="Arial"/>
                <a:cs typeface="Arial"/>
              </a:rPr>
              <a:t>aren’t </a:t>
            </a:r>
            <a:r>
              <a:rPr lang="en-US" sz="1000" spc="30" dirty="0">
                <a:latin typeface="Arial"/>
                <a:cs typeface="Arial"/>
              </a:rPr>
              <a:t>covered </a:t>
            </a:r>
            <a:r>
              <a:rPr lang="en-US" sz="1000" spc="25" dirty="0">
                <a:latin typeface="Arial"/>
                <a:cs typeface="Arial"/>
              </a:rPr>
              <a:t>under </a:t>
            </a:r>
            <a:r>
              <a:rPr lang="en-US" sz="1000" spc="30" dirty="0">
                <a:latin typeface="Arial"/>
                <a:cs typeface="Arial"/>
              </a:rPr>
              <a:t>your </a:t>
            </a:r>
            <a:r>
              <a:rPr lang="en-US" sz="1000" spc="25" dirty="0">
                <a:latin typeface="Arial"/>
                <a:cs typeface="Arial"/>
              </a:rPr>
              <a:t>health plan </a:t>
            </a:r>
            <a:r>
              <a:rPr lang="en-US" sz="1000" spc="30" dirty="0">
                <a:latin typeface="Arial"/>
                <a:cs typeface="Arial"/>
              </a:rPr>
              <a:t>benefits </a:t>
            </a:r>
            <a:r>
              <a:rPr lang="en-US" sz="1000" spc="20" dirty="0">
                <a:latin typeface="Arial"/>
                <a:cs typeface="Arial"/>
              </a:rPr>
              <a:t>and </a:t>
            </a:r>
            <a:r>
              <a:rPr lang="en-US" sz="1000" spc="25" dirty="0">
                <a:latin typeface="Arial"/>
                <a:cs typeface="Arial"/>
              </a:rPr>
              <a:t>aren’t </a:t>
            </a:r>
            <a:r>
              <a:rPr lang="en-US" sz="1000" spc="30" dirty="0">
                <a:latin typeface="Arial"/>
                <a:cs typeface="Arial"/>
              </a:rPr>
              <a:t>subject </a:t>
            </a:r>
            <a:r>
              <a:rPr lang="en-US" sz="1000" spc="20" dirty="0">
                <a:latin typeface="Arial"/>
                <a:cs typeface="Arial"/>
              </a:rPr>
              <a:t>to </a:t>
            </a:r>
            <a:r>
              <a:rPr lang="en-US" sz="1000" spc="25" dirty="0">
                <a:latin typeface="Arial"/>
                <a:cs typeface="Arial"/>
              </a:rPr>
              <a:t>the </a:t>
            </a:r>
            <a:r>
              <a:rPr lang="en-US" sz="1000" spc="30" dirty="0">
                <a:latin typeface="Arial"/>
                <a:cs typeface="Arial"/>
              </a:rPr>
              <a:t>terms </a:t>
            </a:r>
            <a:r>
              <a:rPr lang="en-US" sz="1000" spc="25" dirty="0">
                <a:latin typeface="Arial"/>
                <a:cs typeface="Arial"/>
              </a:rPr>
              <a:t>set </a:t>
            </a:r>
            <a:r>
              <a:rPr lang="en-US" sz="1000" spc="30" dirty="0">
                <a:latin typeface="Arial"/>
                <a:cs typeface="Arial"/>
              </a:rPr>
              <a:t>forth </a:t>
            </a:r>
            <a:r>
              <a:rPr lang="en-US" sz="1000" spc="15" dirty="0">
                <a:latin typeface="Arial"/>
                <a:cs typeface="Arial"/>
              </a:rPr>
              <a:t>in </a:t>
            </a:r>
            <a:r>
              <a:rPr lang="en-US" sz="1000" spc="30" dirty="0">
                <a:latin typeface="Arial"/>
                <a:cs typeface="Arial"/>
              </a:rPr>
              <a:t>your </a:t>
            </a:r>
            <a:r>
              <a:rPr lang="en-US" sz="1000" spc="35" dirty="0">
                <a:latin typeface="Arial"/>
                <a:cs typeface="Arial"/>
              </a:rPr>
              <a:t>Evidence of </a:t>
            </a:r>
            <a:r>
              <a:rPr lang="en-US" sz="1000" spc="30" dirty="0">
                <a:latin typeface="Arial"/>
                <a:cs typeface="Arial"/>
              </a:rPr>
              <a:t>Coverage </a:t>
            </a:r>
            <a:r>
              <a:rPr lang="en-US" sz="1000" spc="15" dirty="0">
                <a:latin typeface="Arial"/>
                <a:cs typeface="Arial"/>
              </a:rPr>
              <a:t>or </a:t>
            </a:r>
            <a:r>
              <a:rPr lang="en-US" sz="1000" spc="25" dirty="0">
                <a:latin typeface="Arial"/>
                <a:cs typeface="Arial"/>
              </a:rPr>
              <a:t>other plan </a:t>
            </a:r>
            <a:r>
              <a:rPr lang="en-US" sz="1000" spc="30" dirty="0">
                <a:latin typeface="Arial"/>
                <a:cs typeface="Arial"/>
              </a:rPr>
              <a:t>documents. These </a:t>
            </a:r>
            <a:r>
              <a:rPr lang="en-US" sz="1000" spc="35" dirty="0">
                <a:latin typeface="Arial"/>
                <a:cs typeface="Arial"/>
              </a:rPr>
              <a:t>services </a:t>
            </a:r>
            <a:r>
              <a:rPr lang="en-US" sz="1000" spc="25" dirty="0">
                <a:latin typeface="Arial"/>
                <a:cs typeface="Arial"/>
              </a:rPr>
              <a:t>may </a:t>
            </a:r>
            <a:r>
              <a:rPr lang="en-US" sz="1000" spc="15" dirty="0">
                <a:latin typeface="Arial"/>
                <a:cs typeface="Arial"/>
              </a:rPr>
              <a:t>be </a:t>
            </a:r>
            <a:r>
              <a:rPr lang="en-US" sz="1000" spc="30" dirty="0">
                <a:latin typeface="Arial"/>
                <a:cs typeface="Arial"/>
              </a:rPr>
              <a:t>discontinued </a:t>
            </a:r>
            <a:r>
              <a:rPr lang="en-US" sz="1000" spc="15" dirty="0">
                <a:latin typeface="Arial"/>
                <a:cs typeface="Arial"/>
              </a:rPr>
              <a:t>at </a:t>
            </a:r>
            <a:r>
              <a:rPr lang="en-US" sz="1000" spc="20" dirty="0">
                <a:latin typeface="Arial"/>
                <a:cs typeface="Arial"/>
              </a:rPr>
              <a:t>any </a:t>
            </a:r>
            <a:r>
              <a:rPr lang="en-US" sz="1000" spc="30" dirty="0">
                <a:latin typeface="Arial"/>
                <a:cs typeface="Arial"/>
              </a:rPr>
              <a:t>time without notice. </a:t>
            </a:r>
            <a:r>
              <a:rPr lang="en-US" sz="1000" dirty="0">
                <a:latin typeface="Arial"/>
                <a:cs typeface="Arial"/>
              </a:rPr>
              <a:t>The products and services described above are </a:t>
            </a:r>
            <a:br>
              <a:rPr lang="en-US" sz="1000" dirty="0">
                <a:latin typeface="Arial"/>
                <a:cs typeface="Arial"/>
              </a:rPr>
            </a:br>
            <a:r>
              <a:rPr lang="en-US" sz="1000" dirty="0">
                <a:latin typeface="Arial"/>
                <a:cs typeface="Arial"/>
              </a:rPr>
              <a:t>neither offered nor guaranteed under our contract with the Medicare program. In addition, they are not subject to the Medicare appeals process. </a:t>
            </a:r>
            <a:br>
              <a:rPr lang="en-US" sz="1000" dirty="0">
                <a:latin typeface="Arial"/>
                <a:cs typeface="Arial"/>
              </a:rPr>
            </a:br>
            <a:r>
              <a:rPr lang="en-US" sz="1000" dirty="0">
                <a:latin typeface="Arial"/>
                <a:cs typeface="Arial"/>
              </a:rPr>
              <a:t>Any disputes regarding these products and services may be subject to the Kaiser Permanente grievance process.</a:t>
            </a:r>
          </a:p>
          <a:p>
            <a:pPr marL="113664" marR="30480" indent="-76200" algn="just">
              <a:lnSpc>
                <a:spcPct val="108300"/>
              </a:lnSpc>
              <a:spcBef>
                <a:spcPts val="100"/>
              </a:spcBef>
            </a:pPr>
            <a:endParaRPr lang="en-US" sz="1000" dirty="0">
              <a:latin typeface="Arial"/>
              <a:cs typeface="Arial"/>
            </a:endParaRPr>
          </a:p>
        </p:txBody>
      </p:sp>
      <p:sp>
        <p:nvSpPr>
          <p:cNvPr id="52" name="object 5">
            <a:extLst>
              <a:ext uri="{FF2B5EF4-FFF2-40B4-BE49-F238E27FC236}">
                <a16:creationId xmlns:a16="http://schemas.microsoft.com/office/drawing/2014/main" id="{65D5F331-0110-4A16-8C3D-A86FF633A897}"/>
              </a:ext>
            </a:extLst>
          </p:cNvPr>
          <p:cNvSpPr txBox="1"/>
          <p:nvPr/>
        </p:nvSpPr>
        <p:spPr>
          <a:xfrm>
            <a:off x="450443" y="194656"/>
            <a:ext cx="2638425" cy="135935"/>
          </a:xfrm>
          <a:prstGeom prst="rect">
            <a:avLst/>
          </a:prstGeom>
        </p:spPr>
        <p:txBody>
          <a:bodyPr vert="horz" wrap="square" lIns="0" tIns="12700" rIns="0" bIns="0" rtlCol="0">
            <a:spAutoFit/>
          </a:bodyPr>
          <a:lstStyle/>
          <a:p>
            <a:pPr marL="12700">
              <a:lnSpc>
                <a:spcPct val="100000"/>
              </a:lnSpc>
              <a:spcBef>
                <a:spcPts val="100"/>
              </a:spcBef>
            </a:pPr>
            <a:r>
              <a:rPr sz="800" spc="25" dirty="0">
                <a:solidFill>
                  <a:schemeClr val="bg1"/>
                </a:solidFill>
                <a:latin typeface="Arial"/>
                <a:cs typeface="Arial"/>
              </a:rPr>
              <a:t>KAISER PERMANENTE MEDICARE </a:t>
            </a:r>
            <a:r>
              <a:rPr sz="800" spc="15" dirty="0">
                <a:solidFill>
                  <a:schemeClr val="bg1"/>
                </a:solidFill>
                <a:latin typeface="Arial"/>
                <a:cs typeface="Arial"/>
              </a:rPr>
              <a:t>HEALTH</a:t>
            </a:r>
            <a:r>
              <a:rPr sz="800" spc="100" dirty="0">
                <a:solidFill>
                  <a:schemeClr val="bg1"/>
                </a:solidFill>
                <a:latin typeface="Arial"/>
                <a:cs typeface="Arial"/>
              </a:rPr>
              <a:t> </a:t>
            </a:r>
            <a:r>
              <a:rPr sz="800" spc="30" dirty="0">
                <a:solidFill>
                  <a:schemeClr val="bg1"/>
                </a:solidFill>
                <a:latin typeface="Arial"/>
                <a:cs typeface="Arial"/>
              </a:rPr>
              <a:t>PLANS</a:t>
            </a:r>
            <a:endParaRPr sz="800">
              <a:solidFill>
                <a:schemeClr val="bg1"/>
              </a:solidFill>
              <a:latin typeface="Arial"/>
              <a:cs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00053-2BA5-B223-8A72-944DB29BDA79}"/>
              </a:ext>
            </a:extLst>
          </p:cNvPr>
          <p:cNvSpPr>
            <a:spLocks noGrp="1"/>
          </p:cNvSpPr>
          <p:nvPr>
            <p:ph type="sldNum" sz="quarter" idx="10"/>
          </p:nvPr>
        </p:nvSpPr>
        <p:spPr/>
        <p:txBody>
          <a:bodyPr/>
          <a:lstStyle/>
          <a:p>
            <a:pPr marL="38100" marR="0" lvl="0" indent="0" algn="l" defTabSz="914400" rtl="0" eaLnBrk="1" fontAlgn="auto" latinLnBrk="0" hangingPunct="1">
              <a:lnSpc>
                <a:spcPts val="1030"/>
              </a:lnSpc>
              <a:spcBef>
                <a:spcPts val="0"/>
              </a:spcBef>
              <a:spcAft>
                <a:spcPts val="0"/>
              </a:spcAft>
              <a:buClrTx/>
              <a:buSzTx/>
              <a:buFontTx/>
              <a:buNone/>
              <a:tabLst/>
              <a:defRPr/>
            </a:pPr>
            <a:fld id="{81D60167-4931-47E6-BA6A-407CBD079E47}" type="slidenum">
              <a:rPr kumimoji="0" lang="en-US" sz="800" b="1" i="0" u="none" strike="noStrike" kern="1200" cap="none" spc="0" normalizeH="0" baseline="0" noProof="0" smtClean="0">
                <a:ln>
                  <a:noFill/>
                </a:ln>
                <a:solidFill>
                  <a:srgbClr val="414042"/>
                </a:solidFill>
                <a:effectLst/>
                <a:uLnTx/>
                <a:uFillTx/>
                <a:latin typeface="Arial" panose="020B0604020202020204" pitchFamily="34" charset="0"/>
                <a:ea typeface="+mn-ea"/>
                <a:cs typeface="Arial" panose="020B0604020202020204" pitchFamily="34" charset="0"/>
              </a:rPr>
              <a:pPr marL="38100" marR="0" lvl="0" indent="0" algn="l" defTabSz="914400" rtl="0" eaLnBrk="1" fontAlgn="auto" latinLnBrk="0" hangingPunct="1">
                <a:lnSpc>
                  <a:spcPts val="1030"/>
                </a:lnSpc>
                <a:spcBef>
                  <a:spcPts val="0"/>
                </a:spcBef>
                <a:spcAft>
                  <a:spcPts val="0"/>
                </a:spcAft>
                <a:buClrTx/>
                <a:buSzTx/>
                <a:buFontTx/>
                <a:buNone/>
                <a:tabLst/>
                <a:defRPr/>
              </a:pPr>
              <a:t>5</a:t>
            </a:fld>
            <a:endParaRPr kumimoji="0" lang="en-US" sz="800" b="1" i="0" u="none" strike="noStrike" kern="1200" cap="none" spc="0" normalizeH="0" baseline="0" noProof="0" dirty="0">
              <a:ln>
                <a:noFill/>
              </a:ln>
              <a:solidFill>
                <a:srgbClr val="414042"/>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D81CF4E2-4BAF-906C-C176-EE04724AD9F3}"/>
              </a:ext>
            </a:extLst>
          </p:cNvPr>
          <p:cNvSpPr>
            <a:spLocks noGrp="1"/>
          </p:cNvSpPr>
          <p:nvPr>
            <p:ph type="body" sz="quarter" idx="13"/>
          </p:nvPr>
        </p:nvSpPr>
        <p:spPr/>
        <p:txBody>
          <a:bodyPr/>
          <a:lstStyle/>
          <a:p>
            <a:r>
              <a:rPr lang="en-US" sz="1000" dirty="0">
                <a:solidFill>
                  <a:schemeClr val="tx1">
                    <a:lumMod val="50000"/>
                    <a:lumOff val="50000"/>
                  </a:schemeClr>
                </a:solidFill>
                <a:latin typeface="Arial" panose="020B0604020202020204" pitchFamily="34" charset="0"/>
                <a:cs typeface="Arial" panose="020B0604020202020204" pitchFamily="34" charset="0"/>
              </a:rPr>
              <a:t>MANAGING RETIREE HEALTH CARE COSTS</a:t>
            </a:r>
          </a:p>
          <a:p>
            <a:endParaRPr lang="en-US" dirty="0"/>
          </a:p>
        </p:txBody>
      </p:sp>
      <p:sp>
        <p:nvSpPr>
          <p:cNvPr id="20" name="Title 1">
            <a:extLst>
              <a:ext uri="{FF2B5EF4-FFF2-40B4-BE49-F238E27FC236}">
                <a16:creationId xmlns:a16="http://schemas.microsoft.com/office/drawing/2014/main" id="{594D60E8-9EFD-9E51-8752-D28A182F1884}"/>
              </a:ext>
            </a:extLst>
          </p:cNvPr>
          <p:cNvSpPr txBox="1">
            <a:spLocks/>
          </p:cNvSpPr>
          <p:nvPr/>
        </p:nvSpPr>
        <p:spPr>
          <a:xfrm>
            <a:off x="336712" y="626163"/>
            <a:ext cx="8195736" cy="433564"/>
          </a:xfrm>
          <a:prstGeom prst="rect">
            <a:avLst/>
          </a:prstGeom>
        </p:spPr>
        <p:txBody>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8B3"/>
                </a:solidFill>
                <a:effectLst/>
                <a:uLnTx/>
                <a:uFillTx/>
                <a:latin typeface="Calibri"/>
                <a:ea typeface="+mj-ea"/>
                <a:cs typeface="+mj-cs"/>
              </a:rPr>
              <a:t>Kaiser Permanente Medicare Advantage Plan </a:t>
            </a:r>
          </a:p>
        </p:txBody>
      </p:sp>
      <p:sp>
        <p:nvSpPr>
          <p:cNvPr id="21" name="Text Placeholder 8">
            <a:extLst>
              <a:ext uri="{FF2B5EF4-FFF2-40B4-BE49-F238E27FC236}">
                <a16:creationId xmlns:a16="http://schemas.microsoft.com/office/drawing/2014/main" id="{3A8F7ED6-3362-E0B7-0B3C-7C5A45828113}"/>
              </a:ext>
            </a:extLst>
          </p:cNvPr>
          <p:cNvSpPr txBox="1">
            <a:spLocks/>
          </p:cNvSpPr>
          <p:nvPr/>
        </p:nvSpPr>
        <p:spPr>
          <a:xfrm>
            <a:off x="5536409" y="5747165"/>
            <a:ext cx="3762467" cy="227318"/>
          </a:xfrm>
          <a:prstGeom prst="rect">
            <a:avLst/>
          </a:prstGeom>
        </p:spPr>
        <p:txBody>
          <a:bodyPr>
            <a:normAutofit fontScale="62500" lnSpcReduction="20000"/>
          </a:bodyPr>
          <a:lstStyle>
            <a:lvl1pPr marL="228600" indent="-228600" algn="l" defTabSz="457200" rtl="0" eaLnBrk="1" latinLnBrk="0" hangingPunct="1">
              <a:spcBef>
                <a:spcPts val="300"/>
              </a:spcBef>
              <a:spcAft>
                <a:spcPts val="900"/>
              </a:spcAft>
              <a:buClr>
                <a:schemeClr val="tx1">
                  <a:lumMod val="25000"/>
                  <a:lumOff val="75000"/>
                </a:schemeClr>
              </a:buClr>
              <a:buFont typeface="Wingdings" charset="2"/>
              <a:buChar char="§"/>
              <a:defRPr sz="2400" kern="1200">
                <a:solidFill>
                  <a:schemeClr val="tx1">
                    <a:lumMod val="75000"/>
                    <a:lumOff val="25000"/>
                  </a:schemeClr>
                </a:solidFill>
                <a:latin typeface="Arial"/>
                <a:ea typeface="+mn-ea"/>
                <a:cs typeface="Arial"/>
              </a:defRPr>
            </a:lvl1pPr>
            <a:lvl2pPr marL="502920" indent="-228600" algn="l" defTabSz="457200" rtl="0" eaLnBrk="1" latinLnBrk="0" hangingPunct="1">
              <a:spcBef>
                <a:spcPts val="0"/>
              </a:spcBef>
              <a:spcAft>
                <a:spcPts val="900"/>
              </a:spcAft>
              <a:buClr>
                <a:schemeClr val="tx1">
                  <a:lumMod val="25000"/>
                  <a:lumOff val="75000"/>
                </a:schemeClr>
              </a:buClr>
              <a:buFont typeface="Wingdings" charset="2"/>
              <a:buChar char="§"/>
              <a:defRPr sz="2000" kern="1200">
                <a:solidFill>
                  <a:schemeClr val="tx1">
                    <a:lumMod val="75000"/>
                    <a:lumOff val="25000"/>
                  </a:schemeClr>
                </a:solidFill>
                <a:latin typeface="Arial"/>
                <a:ea typeface="+mn-ea"/>
                <a:cs typeface="Arial"/>
              </a:defRPr>
            </a:lvl2pPr>
            <a:lvl3pPr marL="777240" indent="-228600" algn="l" defTabSz="457200" rtl="0" eaLnBrk="1" latinLnBrk="0" hangingPunct="1">
              <a:spcBef>
                <a:spcPts val="0"/>
              </a:spcBef>
              <a:spcAft>
                <a:spcPts val="600"/>
              </a:spcAft>
              <a:buClr>
                <a:schemeClr val="tx1">
                  <a:lumMod val="25000"/>
                  <a:lumOff val="75000"/>
                </a:schemeClr>
              </a:buClr>
              <a:buFont typeface="Wingdings" charset="2"/>
              <a:buChar char="§"/>
              <a:defRPr sz="1600" kern="1200">
                <a:solidFill>
                  <a:schemeClr val="tx1">
                    <a:lumMod val="75000"/>
                    <a:lumOff val="25000"/>
                  </a:schemeClr>
                </a:solidFill>
                <a:latin typeface="Arial"/>
                <a:ea typeface="+mn-ea"/>
                <a:cs typeface="Arial"/>
              </a:defRPr>
            </a:lvl3pPr>
            <a:lvl4pPr marL="1078992" indent="-228600" algn="l" defTabSz="457200" rtl="0" eaLnBrk="1" latinLnBrk="0" hangingPunct="1">
              <a:spcBef>
                <a:spcPts val="0"/>
              </a:spcBef>
              <a:spcAft>
                <a:spcPts val="600"/>
              </a:spcAft>
              <a:buClr>
                <a:schemeClr val="tx1">
                  <a:lumMod val="25000"/>
                  <a:lumOff val="75000"/>
                </a:schemeClr>
              </a:buClr>
              <a:buFont typeface="Wingdings" charset="2"/>
              <a:buChar char="§"/>
              <a:defRPr sz="16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900"/>
              </a:spcAft>
              <a:buClr>
                <a:prstClr val="black">
                  <a:lumMod val="25000"/>
                  <a:lumOff val="75000"/>
                </a:prstClr>
              </a:buClr>
              <a:buSzTx/>
              <a:buFont typeface="Wingdings" charset="2"/>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Arial"/>
                <a:ea typeface="+mn-ea"/>
                <a:cs typeface="Arial"/>
              </a:rPr>
              <a:t>Privileged &amp; Confidential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a:t>
            </a:r>
          </a:p>
        </p:txBody>
      </p:sp>
      <p:sp>
        <p:nvSpPr>
          <p:cNvPr id="22" name="Rectangle 21">
            <a:extLst>
              <a:ext uri="{FF2B5EF4-FFF2-40B4-BE49-F238E27FC236}">
                <a16:creationId xmlns:a16="http://schemas.microsoft.com/office/drawing/2014/main" id="{70A76E0C-F3A3-BB65-3E21-CBD9EA2F30EE}"/>
              </a:ext>
            </a:extLst>
          </p:cNvPr>
          <p:cNvSpPr/>
          <p:nvPr/>
        </p:nvSpPr>
        <p:spPr>
          <a:xfrm>
            <a:off x="3041378" y="5514977"/>
            <a:ext cx="4261917" cy="421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509F9A1A-55CC-2556-AEF0-FD4C4D574A96}"/>
              </a:ext>
            </a:extLst>
          </p:cNvPr>
          <p:cNvPicPr>
            <a:picLocks noChangeAspect="1"/>
          </p:cNvPicPr>
          <p:nvPr/>
        </p:nvPicPr>
        <p:blipFill rotWithShape="1">
          <a:blip r:embed="rId3"/>
          <a:srcRect l="38112" t="44224" r="38060" b="18609"/>
          <a:stretch/>
        </p:blipFill>
        <p:spPr>
          <a:xfrm>
            <a:off x="6566564" y="1401458"/>
            <a:ext cx="4946797" cy="4345707"/>
          </a:xfrm>
          <a:prstGeom prst="rect">
            <a:avLst/>
          </a:prstGeom>
        </p:spPr>
      </p:pic>
      <p:sp>
        <p:nvSpPr>
          <p:cNvPr id="24" name="TextBox 23">
            <a:extLst>
              <a:ext uri="{FF2B5EF4-FFF2-40B4-BE49-F238E27FC236}">
                <a16:creationId xmlns:a16="http://schemas.microsoft.com/office/drawing/2014/main" id="{451757FE-203A-D61B-F6E4-A1E583BEAF0B}"/>
              </a:ext>
            </a:extLst>
          </p:cNvPr>
          <p:cNvSpPr txBox="1"/>
          <p:nvPr/>
        </p:nvSpPr>
        <p:spPr>
          <a:xfrm>
            <a:off x="336712" y="1818630"/>
            <a:ext cx="558195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To enroll into the Kaiser Permanente Medicare Advantage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must be enrolled into Medicare Parts A and B through Social Security first and </a:t>
            </a:r>
            <a:r>
              <a:rPr kumimoji="0" lang="en-US" sz="2400" b="1" i="0" u="none" strike="noStrike" kern="1200" cap="none" spc="0" normalizeH="0" baseline="0" noProof="0" dirty="0">
                <a:ln>
                  <a:noFill/>
                </a:ln>
                <a:solidFill>
                  <a:prstClr val="black"/>
                </a:solidFill>
                <a:effectLst/>
                <a:uLnTx/>
                <a:uFillTx/>
                <a:latin typeface="Calibri"/>
                <a:ea typeface="+mn-ea"/>
                <a:cs typeface="+mn-cs"/>
              </a:rPr>
              <a:t>live</a:t>
            </a:r>
            <a:r>
              <a:rPr kumimoji="0" lang="en-US" sz="2400" b="0" i="0" u="none" strike="noStrike" kern="1200" cap="none" spc="0" normalizeH="0" baseline="0" noProof="0" dirty="0">
                <a:ln>
                  <a:noFill/>
                </a:ln>
                <a:solidFill>
                  <a:prstClr val="black"/>
                </a:solidFill>
                <a:effectLst/>
                <a:uLnTx/>
                <a:uFillTx/>
                <a:latin typeface="Calibri"/>
                <a:ea typeface="+mn-ea"/>
                <a:cs typeface="+mn-cs"/>
              </a:rPr>
              <a:t> within the Medicare Advantage Service Area</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17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4"/>
          <p:cNvGraphicFramePr>
            <a:graphicFrameLocks noGrp="1"/>
          </p:cNvGraphicFramePr>
          <p:nvPr>
            <p:extLst>
              <p:ext uri="{D42A27DB-BD31-4B8C-83A1-F6EECF244321}">
                <p14:modId xmlns:p14="http://schemas.microsoft.com/office/powerpoint/2010/main" val="1400606768"/>
              </p:ext>
            </p:extLst>
          </p:nvPr>
        </p:nvGraphicFramePr>
        <p:xfrm>
          <a:off x="779653" y="1627676"/>
          <a:ext cx="9883047" cy="3457543"/>
        </p:xfrm>
        <a:graphic>
          <a:graphicData uri="http://schemas.openxmlformats.org/drawingml/2006/table">
            <a:tbl>
              <a:tblPr firstRow="1" bandRow="1">
                <a:tableStyleId>{2D5ABB26-0587-4C30-8999-92F81FD0307C}</a:tableStyleId>
              </a:tblPr>
              <a:tblGrid>
                <a:gridCol w="4264876">
                  <a:extLst>
                    <a:ext uri="{9D8B030D-6E8A-4147-A177-3AD203B41FA5}">
                      <a16:colId xmlns:a16="http://schemas.microsoft.com/office/drawing/2014/main" val="20000"/>
                    </a:ext>
                  </a:extLst>
                </a:gridCol>
                <a:gridCol w="5618171">
                  <a:extLst>
                    <a:ext uri="{9D8B030D-6E8A-4147-A177-3AD203B41FA5}">
                      <a16:colId xmlns:a16="http://schemas.microsoft.com/office/drawing/2014/main" val="20001"/>
                    </a:ext>
                  </a:extLst>
                </a:gridCol>
              </a:tblGrid>
              <a:tr h="384048">
                <a:tc>
                  <a:txBody>
                    <a:bodyPr/>
                    <a:lstStyle/>
                    <a:p>
                      <a:pPr marL="0" indent="0" algn="ctr">
                        <a:lnSpc>
                          <a:spcPct val="100000"/>
                        </a:lnSpc>
                        <a:spcBef>
                          <a:spcPts val="0"/>
                        </a:spcBef>
                        <a:tabLst>
                          <a:tab pos="6864350" algn="l"/>
                        </a:tabLst>
                      </a:pPr>
                      <a:r>
                        <a:rPr sz="1200" b="1" dirty="0">
                          <a:solidFill>
                            <a:srgbClr val="FFFFFF"/>
                          </a:solidFill>
                          <a:latin typeface="Arial"/>
                          <a:cs typeface="Arial"/>
                        </a:rPr>
                        <a:t>Services</a:t>
                      </a:r>
                      <a:endParaRPr sz="1200" dirty="0">
                        <a:latin typeface="Arial"/>
                        <a:cs typeface="Arial"/>
                      </a:endParaRPr>
                    </a:p>
                  </a:txBody>
                  <a:tcPr marL="0" marR="0" marT="0" marB="0" anchor="ctr">
                    <a:lnR w="12700" cap="flat" cmpd="sng" algn="ctr">
                      <a:solidFill>
                        <a:schemeClr val="bg1"/>
                      </a:solidFill>
                      <a:prstDash val="solid"/>
                      <a:round/>
                      <a:headEnd type="none" w="med" len="med"/>
                      <a:tailEnd type="none" w="med" len="med"/>
                    </a:lnR>
                    <a:solidFill>
                      <a:srgbClr val="0078B3"/>
                    </a:solidFill>
                  </a:tcPr>
                </a:tc>
                <a:tc>
                  <a:txBody>
                    <a:bodyPr/>
                    <a:lstStyle/>
                    <a:p>
                      <a:pPr algn="ctr">
                        <a:spcBef>
                          <a:spcPts val="0"/>
                        </a:spcBef>
                      </a:pPr>
                      <a:r>
                        <a:rPr lang="en-US" sz="1200" b="1" dirty="0">
                          <a:solidFill>
                            <a:srgbClr val="FFFFFF"/>
                          </a:solidFill>
                          <a:latin typeface="Arial"/>
                          <a:cs typeface="Arial"/>
                        </a:rPr>
                        <a:t>TEHW</a:t>
                      </a:r>
                      <a:endParaRPr dirty="0"/>
                    </a:p>
                  </a:txBody>
                  <a:tcPr marL="0" marR="0" marT="0" marB="0" anchor="ctr">
                    <a:lnL w="12700" cap="flat" cmpd="sng" algn="ctr">
                      <a:solidFill>
                        <a:schemeClr val="bg1"/>
                      </a:solidFill>
                      <a:prstDash val="solid"/>
                      <a:round/>
                      <a:headEnd type="none" w="med" len="med"/>
                      <a:tailEnd type="none" w="med" len="med"/>
                    </a:lnL>
                    <a:solidFill>
                      <a:srgbClr val="0078B3"/>
                    </a:solidFill>
                  </a:tcPr>
                </a:tc>
                <a:extLst>
                  <a:ext uri="{0D108BD9-81ED-4DB2-BD59-A6C34878D82A}">
                    <a16:rowId xmlns:a16="http://schemas.microsoft.com/office/drawing/2014/main" val="10000"/>
                  </a:ext>
                </a:extLst>
              </a:tr>
              <a:tr h="384186">
                <a:tc>
                  <a:txBody>
                    <a:bodyPr/>
                    <a:lstStyle/>
                    <a:p>
                      <a:pPr marL="567055">
                        <a:lnSpc>
                          <a:spcPct val="100000"/>
                        </a:lnSpc>
                        <a:spcBef>
                          <a:spcPts val="620"/>
                        </a:spcBef>
                      </a:pPr>
                      <a:r>
                        <a:rPr sz="1400" dirty="0">
                          <a:solidFill>
                            <a:schemeClr val="tx1"/>
                          </a:solidFill>
                          <a:latin typeface="Arial"/>
                          <a:cs typeface="Arial"/>
                        </a:rPr>
                        <a:t>Annual Out-of-Pocket</a:t>
                      </a:r>
                      <a:r>
                        <a:rPr sz="1400" spc="-10" dirty="0">
                          <a:solidFill>
                            <a:schemeClr val="tx1"/>
                          </a:solidFill>
                          <a:latin typeface="Arial"/>
                          <a:cs typeface="Arial"/>
                        </a:rPr>
                        <a:t> </a:t>
                      </a:r>
                      <a:r>
                        <a:rPr sz="1400" dirty="0">
                          <a:solidFill>
                            <a:schemeClr val="tx1"/>
                          </a:solidFill>
                          <a:latin typeface="Arial"/>
                          <a:cs typeface="Arial"/>
                        </a:rPr>
                        <a:t>Maximum</a:t>
                      </a:r>
                    </a:p>
                  </a:txBody>
                  <a:tcPr marL="0" marR="0" marT="78740" marB="0">
                    <a:lnL w="3175">
                      <a:solidFill>
                        <a:srgbClr val="000000"/>
                      </a:solidFill>
                      <a:prstDash val="solid"/>
                    </a:lnL>
                    <a:lnR w="3175">
                      <a:solidFill>
                        <a:srgbClr val="000000"/>
                      </a:solidFill>
                      <a:prstDash val="solid"/>
                    </a:lnR>
                    <a:lnB w="3175">
                      <a:solidFill>
                        <a:srgbClr val="0078B3"/>
                      </a:solidFill>
                      <a:prstDash val="solid"/>
                    </a:lnB>
                    <a:solidFill>
                      <a:schemeClr val="bg1"/>
                    </a:solidFill>
                  </a:tcPr>
                </a:tc>
                <a:tc>
                  <a:txBody>
                    <a:bodyPr/>
                    <a:lstStyle/>
                    <a:p>
                      <a:pPr marL="228600">
                        <a:lnSpc>
                          <a:spcPct val="100000"/>
                        </a:lnSpc>
                        <a:spcBef>
                          <a:spcPts val="620"/>
                        </a:spcBef>
                      </a:pPr>
                      <a:r>
                        <a:rPr lang="en-US" sz="1400" dirty="0">
                          <a:solidFill>
                            <a:schemeClr val="tx1"/>
                          </a:solidFill>
                          <a:latin typeface="Arial"/>
                          <a:cs typeface="Arial"/>
                        </a:rPr>
                        <a:t>$3,400</a:t>
                      </a:r>
                      <a:endParaRPr sz="1400" dirty="0">
                        <a:solidFill>
                          <a:schemeClr val="tx1"/>
                        </a:solidFill>
                        <a:latin typeface="Arial"/>
                        <a:cs typeface="Arial"/>
                      </a:endParaRPr>
                    </a:p>
                  </a:txBody>
                  <a:tcPr marL="0" marR="0" marT="78740" marB="0">
                    <a:lnL w="3175">
                      <a:solidFill>
                        <a:srgbClr val="000000"/>
                      </a:solidFill>
                      <a:prstDash val="solid"/>
                    </a:lnL>
                    <a:lnR w="3175">
                      <a:solidFill>
                        <a:srgbClr val="000000"/>
                      </a:solidFill>
                      <a:prstDash val="solid"/>
                    </a:lnR>
                    <a:lnB w="3175">
                      <a:solidFill>
                        <a:srgbClr val="0078B3"/>
                      </a:solidFill>
                      <a:prstDash val="solid"/>
                    </a:lnB>
                    <a:solidFill>
                      <a:schemeClr val="bg1"/>
                    </a:solidFill>
                  </a:tcPr>
                </a:tc>
                <a:extLst>
                  <a:ext uri="{0D108BD9-81ED-4DB2-BD59-A6C34878D82A}">
                    <a16:rowId xmlns:a16="http://schemas.microsoft.com/office/drawing/2014/main" val="10001"/>
                  </a:ext>
                </a:extLst>
              </a:tr>
              <a:tr h="384186">
                <a:tc>
                  <a:txBody>
                    <a:bodyPr/>
                    <a:lstStyle/>
                    <a:p>
                      <a:pPr marL="567055" marR="0" lvl="0" indent="0" defTabSz="914400" eaLnBrk="1" fontAlgn="auto" latinLnBrk="0" hangingPunct="1">
                        <a:lnSpc>
                          <a:spcPct val="100000"/>
                        </a:lnSpc>
                        <a:spcBef>
                          <a:spcPts val="620"/>
                        </a:spcBef>
                        <a:spcAft>
                          <a:spcPts val="0"/>
                        </a:spcAft>
                        <a:buClrTx/>
                        <a:buSzTx/>
                        <a:buFontTx/>
                        <a:buNone/>
                        <a:tabLst/>
                        <a:defRPr/>
                      </a:pPr>
                      <a:r>
                        <a:rPr lang="en-US" sz="1400" dirty="0">
                          <a:solidFill>
                            <a:schemeClr val="tx1"/>
                          </a:solidFill>
                          <a:latin typeface="Arial"/>
                          <a:cs typeface="Arial"/>
                        </a:rPr>
                        <a:t>Part D  Out-of-Pocket Maximum</a:t>
                      </a:r>
                    </a:p>
                  </a:txBody>
                  <a:tcPr marL="0" marR="0" marT="78740" marB="0">
                    <a:lnL w="3175">
                      <a:solidFill>
                        <a:srgbClr val="000000"/>
                      </a:solidFill>
                      <a:prstDash val="solid"/>
                    </a:lnL>
                    <a:lnR w="3175" cap="flat" cmpd="sng" algn="ctr">
                      <a:solidFill>
                        <a:srgbClr val="000000"/>
                      </a:solidFill>
                      <a:prstDash val="solid"/>
                      <a:round/>
                      <a:headEnd type="none" w="med" len="med"/>
                      <a:tailEnd type="none" w="med" len="med"/>
                    </a:lnR>
                    <a:lnT w="3175" cap="flat" cmpd="sng" algn="ctr">
                      <a:solidFill>
                        <a:srgbClr val="0078B3"/>
                      </a:solidFill>
                      <a:prstDash val="solid"/>
                      <a:round/>
                      <a:headEnd type="none" w="med" len="med"/>
                      <a:tailEnd type="none" w="med" len="med"/>
                    </a:lnT>
                    <a:lnB w="3175">
                      <a:solidFill>
                        <a:srgbClr val="0078B3"/>
                      </a:solidFill>
                      <a:prstDash val="solid"/>
                    </a:lnB>
                    <a:solidFill>
                      <a:srgbClr val="DEEFFA"/>
                    </a:solidFill>
                  </a:tcPr>
                </a:tc>
                <a:tc>
                  <a:txBody>
                    <a:bodyPr/>
                    <a:lstStyle/>
                    <a:p>
                      <a:pPr marL="228600">
                        <a:lnSpc>
                          <a:spcPct val="100000"/>
                        </a:lnSpc>
                        <a:spcBef>
                          <a:spcPts val="620"/>
                        </a:spcBef>
                      </a:pPr>
                      <a:r>
                        <a:rPr lang="en-US" sz="1400" spc="-5" dirty="0">
                          <a:solidFill>
                            <a:schemeClr val="tx1"/>
                          </a:solidFill>
                          <a:latin typeface="Arial"/>
                          <a:cs typeface="Arial"/>
                        </a:rPr>
                        <a:t>$2,000</a:t>
                      </a:r>
                      <a:endParaRPr sz="1400" dirty="0">
                        <a:solidFill>
                          <a:schemeClr val="tx1"/>
                        </a:solidFill>
                        <a:latin typeface="Arial"/>
                        <a:cs typeface="Arial"/>
                      </a:endParaRPr>
                    </a:p>
                  </a:txBody>
                  <a:tcPr marL="0" marR="0" marT="78740" marB="0">
                    <a:lnL w="3175" cap="flat" cmpd="sng" algn="ctr">
                      <a:solidFill>
                        <a:srgbClr val="000000"/>
                      </a:solidFill>
                      <a:prstDash val="solid"/>
                      <a:round/>
                      <a:headEnd type="none" w="med" len="med"/>
                      <a:tailEnd type="none" w="med" len="med"/>
                    </a:lnL>
                    <a:lnR w="3175">
                      <a:solidFill>
                        <a:srgbClr val="000000"/>
                      </a:solidFill>
                      <a:prstDash val="solid"/>
                    </a:lnR>
                    <a:lnT w="3175" cap="flat" cmpd="sng" algn="ctr">
                      <a:solidFill>
                        <a:srgbClr val="0078B3"/>
                      </a:solidFill>
                      <a:prstDash val="solid"/>
                      <a:round/>
                      <a:headEnd type="none" w="med" len="med"/>
                      <a:tailEnd type="none" w="med" len="med"/>
                    </a:lnT>
                    <a:lnB w="3175">
                      <a:solidFill>
                        <a:srgbClr val="0078B3"/>
                      </a:solidFill>
                      <a:prstDash val="solid"/>
                    </a:lnB>
                    <a:solidFill>
                      <a:srgbClr val="DEEFFA"/>
                    </a:solidFill>
                  </a:tcPr>
                </a:tc>
                <a:extLst>
                  <a:ext uri="{0D108BD9-81ED-4DB2-BD59-A6C34878D82A}">
                    <a16:rowId xmlns:a16="http://schemas.microsoft.com/office/drawing/2014/main" val="1685355982"/>
                  </a:ext>
                </a:extLst>
              </a:tr>
              <a:tr h="384187">
                <a:tc>
                  <a:txBody>
                    <a:bodyPr/>
                    <a:lstStyle/>
                    <a:p>
                      <a:pPr marL="567055">
                        <a:lnSpc>
                          <a:spcPct val="100000"/>
                        </a:lnSpc>
                        <a:spcBef>
                          <a:spcPts val="620"/>
                        </a:spcBef>
                      </a:pPr>
                      <a:r>
                        <a:rPr sz="1400" dirty="0">
                          <a:latin typeface="Arial"/>
                          <a:cs typeface="Arial"/>
                        </a:rPr>
                        <a:t>Office</a:t>
                      </a:r>
                      <a:r>
                        <a:rPr sz="1400" spc="-5" dirty="0">
                          <a:latin typeface="Arial"/>
                          <a:cs typeface="Arial"/>
                        </a:rPr>
                        <a:t> </a:t>
                      </a:r>
                      <a:r>
                        <a:rPr sz="1400" spc="-10" dirty="0">
                          <a:latin typeface="Arial"/>
                          <a:cs typeface="Arial"/>
                        </a:rPr>
                        <a:t>Visits</a:t>
                      </a:r>
                      <a:endParaRPr sz="1400">
                        <a:latin typeface="Arial"/>
                        <a:cs typeface="Arial"/>
                      </a:endParaRPr>
                    </a:p>
                  </a:txBody>
                  <a:tcPr marL="0" marR="0" marT="78740" marB="0">
                    <a:lnL w="3175">
                      <a:solidFill>
                        <a:srgbClr val="000000"/>
                      </a:solidFill>
                      <a:prstDash val="solid"/>
                    </a:lnL>
                    <a:lnR w="3175" cap="flat" cmpd="sng" algn="ctr">
                      <a:solidFill>
                        <a:srgbClr val="000000"/>
                      </a:solidFill>
                      <a:prstDash val="solid"/>
                      <a:round/>
                      <a:headEnd type="none" w="med" len="med"/>
                      <a:tailEnd type="none" w="med" len="med"/>
                    </a:lnR>
                    <a:lnT w="3175" cap="flat" cmpd="sng" algn="ctr">
                      <a:solidFill>
                        <a:srgbClr val="0078B3"/>
                      </a:solidFill>
                      <a:prstDash val="solid"/>
                      <a:round/>
                      <a:headEnd type="none" w="med" len="med"/>
                      <a:tailEnd type="none" w="med" len="med"/>
                    </a:lnT>
                    <a:lnB w="3175">
                      <a:solidFill>
                        <a:srgbClr val="0078B3"/>
                      </a:solidFill>
                      <a:prstDash val="solid"/>
                    </a:lnB>
                    <a:solidFill>
                      <a:schemeClr val="bg1"/>
                    </a:solidFill>
                  </a:tcPr>
                </a:tc>
                <a:tc>
                  <a:txBody>
                    <a:bodyPr/>
                    <a:lstStyle/>
                    <a:p>
                      <a:pPr marL="228600">
                        <a:lnSpc>
                          <a:spcPct val="100000"/>
                        </a:lnSpc>
                        <a:spcBef>
                          <a:spcPts val="620"/>
                        </a:spcBef>
                      </a:pPr>
                      <a:r>
                        <a:rPr lang="en-US" sz="1400" spc="-5" dirty="0">
                          <a:latin typeface="Arial"/>
                          <a:cs typeface="Arial"/>
                        </a:rPr>
                        <a:t>$15 </a:t>
                      </a:r>
                      <a:r>
                        <a:rPr sz="1400" spc="-5" dirty="0">
                          <a:latin typeface="Arial"/>
                          <a:cs typeface="Arial"/>
                        </a:rPr>
                        <a:t>per</a:t>
                      </a:r>
                      <a:r>
                        <a:rPr sz="1400" spc="-10" dirty="0">
                          <a:latin typeface="Arial"/>
                          <a:cs typeface="Arial"/>
                        </a:rPr>
                        <a:t> </a:t>
                      </a:r>
                      <a:r>
                        <a:rPr sz="1400" dirty="0">
                          <a:latin typeface="Arial"/>
                          <a:cs typeface="Arial"/>
                        </a:rPr>
                        <a:t>visit</a:t>
                      </a:r>
                    </a:p>
                  </a:txBody>
                  <a:tcPr marL="0" marR="0" marT="78740" marB="0">
                    <a:lnL w="3175" cap="flat" cmpd="sng" algn="ctr">
                      <a:solidFill>
                        <a:srgbClr val="000000"/>
                      </a:solidFill>
                      <a:prstDash val="solid"/>
                      <a:round/>
                      <a:headEnd type="none" w="med" len="med"/>
                      <a:tailEnd type="none" w="med" len="med"/>
                    </a:lnL>
                    <a:lnR w="3175">
                      <a:solidFill>
                        <a:srgbClr val="000000"/>
                      </a:solidFill>
                      <a:prstDash val="solid"/>
                    </a:lnR>
                    <a:lnT w="3175" cap="flat" cmpd="sng" algn="ctr">
                      <a:solidFill>
                        <a:srgbClr val="0078B3"/>
                      </a:solidFill>
                      <a:prstDash val="solid"/>
                      <a:round/>
                      <a:headEnd type="none" w="med" len="med"/>
                      <a:tailEnd type="none" w="med" len="med"/>
                    </a:lnT>
                    <a:lnB w="3175">
                      <a:solidFill>
                        <a:srgbClr val="0078B3"/>
                      </a:solidFill>
                      <a:prstDash val="solid"/>
                    </a:lnB>
                    <a:solidFill>
                      <a:schemeClr val="bg1"/>
                    </a:solidFill>
                  </a:tcPr>
                </a:tc>
                <a:extLst>
                  <a:ext uri="{0D108BD9-81ED-4DB2-BD59-A6C34878D82A}">
                    <a16:rowId xmlns:a16="http://schemas.microsoft.com/office/drawing/2014/main" val="10003"/>
                  </a:ext>
                </a:extLst>
              </a:tr>
              <a:tr h="384188">
                <a:tc>
                  <a:txBody>
                    <a:bodyPr/>
                    <a:lstStyle/>
                    <a:p>
                      <a:pPr marL="567055">
                        <a:lnSpc>
                          <a:spcPct val="100000"/>
                        </a:lnSpc>
                        <a:spcBef>
                          <a:spcPts val="620"/>
                        </a:spcBef>
                      </a:pPr>
                      <a:r>
                        <a:rPr sz="1400" spc="-5" dirty="0">
                          <a:latin typeface="Arial"/>
                          <a:cs typeface="Arial"/>
                        </a:rPr>
                        <a:t>Lab/X-rays</a:t>
                      </a:r>
                      <a:endParaRPr sz="1400" dirty="0">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tc>
                  <a:txBody>
                    <a:bodyPr/>
                    <a:lstStyle/>
                    <a:p>
                      <a:pPr marL="228600">
                        <a:lnSpc>
                          <a:spcPct val="100000"/>
                        </a:lnSpc>
                        <a:spcBef>
                          <a:spcPts val="620"/>
                        </a:spcBef>
                      </a:pPr>
                      <a:r>
                        <a:rPr sz="1400" spc="-5" dirty="0">
                          <a:latin typeface="Arial"/>
                          <a:cs typeface="Arial"/>
                        </a:rPr>
                        <a:t>No</a:t>
                      </a:r>
                      <a:r>
                        <a:rPr sz="1400" spc="-10" dirty="0">
                          <a:latin typeface="Arial"/>
                          <a:cs typeface="Arial"/>
                        </a:rPr>
                        <a:t> </a:t>
                      </a:r>
                      <a:r>
                        <a:rPr sz="1400" dirty="0">
                          <a:latin typeface="Arial"/>
                          <a:cs typeface="Arial"/>
                        </a:rPr>
                        <a:t>charge</a:t>
                      </a: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extLst>
                  <a:ext uri="{0D108BD9-81ED-4DB2-BD59-A6C34878D82A}">
                    <a16:rowId xmlns:a16="http://schemas.microsoft.com/office/drawing/2014/main" val="10004"/>
                  </a:ext>
                </a:extLst>
              </a:tr>
              <a:tr h="384187">
                <a:tc>
                  <a:txBody>
                    <a:bodyPr/>
                    <a:lstStyle/>
                    <a:p>
                      <a:pPr marL="567055">
                        <a:lnSpc>
                          <a:spcPct val="100000"/>
                        </a:lnSpc>
                        <a:spcBef>
                          <a:spcPts val="620"/>
                        </a:spcBef>
                      </a:pPr>
                      <a:r>
                        <a:rPr sz="1400" dirty="0">
                          <a:latin typeface="Arial"/>
                          <a:cs typeface="Arial"/>
                        </a:rPr>
                        <a:t>Outpatient</a:t>
                      </a:r>
                      <a:r>
                        <a:rPr sz="1400" spc="-5" dirty="0">
                          <a:latin typeface="Arial"/>
                          <a:cs typeface="Arial"/>
                        </a:rPr>
                        <a:t> </a:t>
                      </a:r>
                      <a:r>
                        <a:rPr lang="en-US" sz="1400" spc="-5" dirty="0">
                          <a:latin typeface="Arial"/>
                          <a:cs typeface="Arial"/>
                        </a:rPr>
                        <a:t>Hospital Coverage</a:t>
                      </a:r>
                      <a:endParaRPr sz="1400" dirty="0">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chemeClr val="bg1"/>
                    </a:solidFill>
                  </a:tcPr>
                </a:tc>
                <a:tc>
                  <a:txBody>
                    <a:bodyPr/>
                    <a:lstStyle/>
                    <a:p>
                      <a:pPr marL="228600">
                        <a:lnSpc>
                          <a:spcPct val="100000"/>
                        </a:lnSpc>
                        <a:spcBef>
                          <a:spcPts val="620"/>
                        </a:spcBef>
                      </a:pPr>
                      <a:r>
                        <a:rPr lang="en-US" sz="1400" spc="-5" dirty="0">
                          <a:solidFill>
                            <a:schemeClr val="tx1"/>
                          </a:solidFill>
                          <a:latin typeface="Arial"/>
                          <a:cs typeface="Arial"/>
                        </a:rPr>
                        <a:t>$15 per visit</a:t>
                      </a:r>
                      <a:endParaRPr sz="1400" dirty="0">
                        <a:solidFill>
                          <a:schemeClr val="tx1"/>
                        </a:solidFill>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chemeClr val="bg1"/>
                    </a:solidFill>
                  </a:tcPr>
                </a:tc>
                <a:extLst>
                  <a:ext uri="{0D108BD9-81ED-4DB2-BD59-A6C34878D82A}">
                    <a16:rowId xmlns:a16="http://schemas.microsoft.com/office/drawing/2014/main" val="10005"/>
                  </a:ext>
                </a:extLst>
              </a:tr>
              <a:tr h="384187">
                <a:tc>
                  <a:txBody>
                    <a:bodyPr/>
                    <a:lstStyle/>
                    <a:p>
                      <a:pPr marL="567055">
                        <a:lnSpc>
                          <a:spcPct val="100000"/>
                        </a:lnSpc>
                        <a:spcBef>
                          <a:spcPts val="620"/>
                        </a:spcBef>
                      </a:pPr>
                      <a:r>
                        <a:rPr sz="1400" spc="-5" dirty="0">
                          <a:latin typeface="Arial"/>
                          <a:cs typeface="Arial"/>
                        </a:rPr>
                        <a:t>Hospitalization</a:t>
                      </a:r>
                      <a:r>
                        <a:rPr sz="1400" spc="-10" dirty="0">
                          <a:latin typeface="Arial"/>
                          <a:cs typeface="Arial"/>
                        </a:rPr>
                        <a:t> </a:t>
                      </a:r>
                      <a:r>
                        <a:rPr sz="1400" dirty="0">
                          <a:latin typeface="Arial"/>
                          <a:cs typeface="Arial"/>
                        </a:rPr>
                        <a:t>Services</a:t>
                      </a:r>
                      <a:endParaRPr sz="1400">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tc>
                  <a:txBody>
                    <a:bodyPr/>
                    <a:lstStyle/>
                    <a:p>
                      <a:pPr marL="228600">
                        <a:lnSpc>
                          <a:spcPct val="100000"/>
                        </a:lnSpc>
                        <a:spcBef>
                          <a:spcPts val="620"/>
                        </a:spcBef>
                      </a:pPr>
                      <a:r>
                        <a:rPr sz="1400" spc="-5" dirty="0">
                          <a:latin typeface="Arial"/>
                          <a:cs typeface="Arial"/>
                        </a:rPr>
                        <a:t>No</a:t>
                      </a:r>
                      <a:r>
                        <a:rPr sz="1400" spc="-10" dirty="0">
                          <a:latin typeface="Arial"/>
                          <a:cs typeface="Arial"/>
                        </a:rPr>
                        <a:t> </a:t>
                      </a:r>
                      <a:r>
                        <a:rPr sz="1400" dirty="0">
                          <a:latin typeface="Arial"/>
                          <a:cs typeface="Arial"/>
                        </a:rPr>
                        <a:t>charge</a:t>
                      </a: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extLst>
                  <a:ext uri="{0D108BD9-81ED-4DB2-BD59-A6C34878D82A}">
                    <a16:rowId xmlns:a16="http://schemas.microsoft.com/office/drawing/2014/main" val="10006"/>
                  </a:ext>
                </a:extLst>
              </a:tr>
              <a:tr h="384187">
                <a:tc>
                  <a:txBody>
                    <a:bodyPr/>
                    <a:lstStyle/>
                    <a:p>
                      <a:pPr marL="567055">
                        <a:lnSpc>
                          <a:spcPct val="100000"/>
                        </a:lnSpc>
                        <a:spcBef>
                          <a:spcPts val="620"/>
                        </a:spcBef>
                      </a:pPr>
                      <a:r>
                        <a:rPr sz="1400" dirty="0">
                          <a:latin typeface="Arial"/>
                          <a:cs typeface="Arial"/>
                        </a:rPr>
                        <a:t>Emergency</a:t>
                      </a:r>
                      <a:r>
                        <a:rPr sz="1400" spc="-5" dirty="0">
                          <a:latin typeface="Arial"/>
                          <a:cs typeface="Arial"/>
                        </a:rPr>
                        <a:t> </a:t>
                      </a:r>
                      <a:r>
                        <a:rPr sz="1400" dirty="0">
                          <a:latin typeface="Arial"/>
                          <a:cs typeface="Arial"/>
                        </a:rPr>
                        <a:t>Services</a:t>
                      </a:r>
                      <a:endParaRPr sz="1400">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chemeClr val="bg1"/>
                    </a:solidFill>
                  </a:tcPr>
                </a:tc>
                <a:tc>
                  <a:txBody>
                    <a:bodyPr/>
                    <a:lstStyle/>
                    <a:p>
                      <a:pPr marL="228600">
                        <a:lnSpc>
                          <a:spcPct val="100000"/>
                        </a:lnSpc>
                        <a:spcBef>
                          <a:spcPts val="620"/>
                        </a:spcBef>
                      </a:pPr>
                      <a:r>
                        <a:rPr lang="en-US" sz="1400" spc="-5" dirty="0">
                          <a:solidFill>
                            <a:schemeClr val="tx1"/>
                          </a:solidFill>
                          <a:latin typeface="Arial"/>
                          <a:cs typeface="Arial"/>
                        </a:rPr>
                        <a:t>$50 </a:t>
                      </a:r>
                      <a:r>
                        <a:rPr sz="1400" spc="-5" dirty="0">
                          <a:solidFill>
                            <a:schemeClr val="tx1"/>
                          </a:solidFill>
                          <a:latin typeface="Arial"/>
                          <a:cs typeface="Arial"/>
                        </a:rPr>
                        <a:t>per</a:t>
                      </a:r>
                      <a:r>
                        <a:rPr sz="1400" spc="-10" dirty="0">
                          <a:solidFill>
                            <a:schemeClr val="tx1"/>
                          </a:solidFill>
                          <a:latin typeface="Arial"/>
                          <a:cs typeface="Arial"/>
                        </a:rPr>
                        <a:t> </a:t>
                      </a:r>
                      <a:r>
                        <a:rPr sz="1400" dirty="0">
                          <a:solidFill>
                            <a:schemeClr val="tx1"/>
                          </a:solidFill>
                          <a:latin typeface="Arial"/>
                          <a:cs typeface="Arial"/>
                        </a:rPr>
                        <a:t>visit</a:t>
                      </a: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chemeClr val="bg1"/>
                    </a:solidFill>
                  </a:tcPr>
                </a:tc>
                <a:extLst>
                  <a:ext uri="{0D108BD9-81ED-4DB2-BD59-A6C34878D82A}">
                    <a16:rowId xmlns:a16="http://schemas.microsoft.com/office/drawing/2014/main" val="10007"/>
                  </a:ext>
                </a:extLst>
              </a:tr>
              <a:tr h="384187">
                <a:tc>
                  <a:txBody>
                    <a:bodyPr/>
                    <a:lstStyle/>
                    <a:p>
                      <a:pPr marL="567055">
                        <a:lnSpc>
                          <a:spcPct val="100000"/>
                        </a:lnSpc>
                        <a:spcBef>
                          <a:spcPts val="620"/>
                        </a:spcBef>
                      </a:pPr>
                      <a:r>
                        <a:rPr sz="1400" dirty="0">
                          <a:latin typeface="Arial"/>
                          <a:cs typeface="Arial"/>
                        </a:rPr>
                        <a:t>Ambulance</a:t>
                      </a:r>
                      <a:r>
                        <a:rPr sz="1400" spc="-5" dirty="0">
                          <a:latin typeface="Arial"/>
                          <a:cs typeface="Arial"/>
                        </a:rPr>
                        <a:t> </a:t>
                      </a:r>
                      <a:r>
                        <a:rPr sz="1400" dirty="0">
                          <a:latin typeface="Arial"/>
                          <a:cs typeface="Arial"/>
                        </a:rPr>
                        <a:t>Services</a:t>
                      </a:r>
                      <a:endParaRPr sz="1400">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tc>
                  <a:txBody>
                    <a:bodyPr/>
                    <a:lstStyle/>
                    <a:p>
                      <a:pPr marL="228600">
                        <a:lnSpc>
                          <a:spcPct val="100000"/>
                        </a:lnSpc>
                        <a:spcBef>
                          <a:spcPts val="620"/>
                        </a:spcBef>
                      </a:pPr>
                      <a:r>
                        <a:rPr lang="en-US" sz="1400" spc="-5" dirty="0">
                          <a:solidFill>
                            <a:schemeClr val="tx1"/>
                          </a:solidFill>
                          <a:latin typeface="Arial"/>
                          <a:cs typeface="Arial"/>
                        </a:rPr>
                        <a:t>No Charge</a:t>
                      </a:r>
                      <a:endParaRPr sz="1400" dirty="0">
                        <a:solidFill>
                          <a:schemeClr val="tx1"/>
                        </a:solidFill>
                        <a:latin typeface="Arial"/>
                        <a:cs typeface="Arial"/>
                      </a:endParaRPr>
                    </a:p>
                  </a:txBody>
                  <a:tcPr marL="0" marR="0" marT="78740" marB="0">
                    <a:lnL w="3175">
                      <a:solidFill>
                        <a:srgbClr val="000000"/>
                      </a:solidFill>
                      <a:prstDash val="solid"/>
                    </a:lnL>
                    <a:lnR w="3175">
                      <a:solidFill>
                        <a:srgbClr val="000000"/>
                      </a:solidFill>
                      <a:prstDash val="solid"/>
                    </a:lnR>
                    <a:lnT w="3175">
                      <a:solidFill>
                        <a:srgbClr val="0078B3"/>
                      </a:solidFill>
                      <a:prstDash val="solid"/>
                    </a:lnT>
                    <a:lnB w="3175">
                      <a:solidFill>
                        <a:srgbClr val="0078B3"/>
                      </a:solidFill>
                      <a:prstDash val="solid"/>
                    </a:lnB>
                    <a:solidFill>
                      <a:srgbClr val="DEEFFA"/>
                    </a:solidFill>
                  </a:tcPr>
                </a:tc>
                <a:extLst>
                  <a:ext uri="{0D108BD9-81ED-4DB2-BD59-A6C34878D82A}">
                    <a16:rowId xmlns:a16="http://schemas.microsoft.com/office/drawing/2014/main" val="10008"/>
                  </a:ext>
                </a:extLst>
              </a:tr>
            </a:tbl>
          </a:graphicData>
        </a:graphic>
      </p:graphicFrame>
      <p:sp>
        <p:nvSpPr>
          <p:cNvPr id="5" name="object 5"/>
          <p:cNvSpPr txBox="1"/>
          <p:nvPr/>
        </p:nvSpPr>
        <p:spPr>
          <a:xfrm>
            <a:off x="450443" y="194656"/>
            <a:ext cx="2638425" cy="147320"/>
          </a:xfrm>
          <a:prstGeom prst="rect">
            <a:avLst/>
          </a:prstGeom>
        </p:spPr>
        <p:txBody>
          <a:bodyPr vert="horz" wrap="square" lIns="0" tIns="12700" rIns="0" bIns="0" rtlCol="0">
            <a:spAutoFit/>
          </a:bodyPr>
          <a:lstStyle/>
          <a:p>
            <a:pPr marL="12700">
              <a:lnSpc>
                <a:spcPct val="100000"/>
              </a:lnSpc>
              <a:spcBef>
                <a:spcPts val="100"/>
              </a:spcBef>
            </a:pPr>
            <a:r>
              <a:rPr sz="800" spc="25" dirty="0">
                <a:solidFill>
                  <a:srgbClr val="194F7F"/>
                </a:solidFill>
                <a:latin typeface="Arial"/>
                <a:cs typeface="Arial"/>
              </a:rPr>
              <a:t>KAISER PERMANENTE MEDICARE </a:t>
            </a:r>
            <a:r>
              <a:rPr sz="800" spc="15" dirty="0">
                <a:solidFill>
                  <a:srgbClr val="194F7F"/>
                </a:solidFill>
                <a:latin typeface="Arial"/>
                <a:cs typeface="Arial"/>
              </a:rPr>
              <a:t>HEALTH</a:t>
            </a:r>
            <a:r>
              <a:rPr sz="800" spc="100" dirty="0">
                <a:solidFill>
                  <a:srgbClr val="194F7F"/>
                </a:solidFill>
                <a:latin typeface="Arial"/>
                <a:cs typeface="Arial"/>
              </a:rPr>
              <a:t> </a:t>
            </a:r>
            <a:r>
              <a:rPr sz="800" spc="30" dirty="0">
                <a:solidFill>
                  <a:srgbClr val="194F7F"/>
                </a:solidFill>
                <a:latin typeface="Arial"/>
                <a:cs typeface="Arial"/>
              </a:rPr>
              <a:t>PLANS</a:t>
            </a:r>
            <a:endParaRPr sz="800">
              <a:latin typeface="Arial"/>
              <a:cs typeface="Arial"/>
            </a:endParaRPr>
          </a:p>
        </p:txBody>
      </p:sp>
      <p:sp>
        <p:nvSpPr>
          <p:cNvPr id="37" name="Slide Number Placeholder 36">
            <a:extLst>
              <a:ext uri="{FF2B5EF4-FFF2-40B4-BE49-F238E27FC236}">
                <a16:creationId xmlns:a16="http://schemas.microsoft.com/office/drawing/2014/main" id="{795EB1C6-4684-4B36-A228-5E512EF7C536}"/>
              </a:ext>
            </a:extLst>
          </p:cNvPr>
          <p:cNvSpPr>
            <a:spLocks noGrp="1"/>
          </p:cNvSpPr>
          <p:nvPr>
            <p:ph type="sldNum" sz="quarter" idx="10"/>
          </p:nvPr>
        </p:nvSpPr>
        <p:spPr/>
        <p:txBody>
          <a:bodyPr/>
          <a:lstStyle/>
          <a:p>
            <a:pPr marL="38100">
              <a:lnSpc>
                <a:spcPts val="1030"/>
              </a:lnSpc>
            </a:pPr>
            <a:fld id="{81D60167-4931-47E6-BA6A-407CBD079E47}" type="slidenum">
              <a:rPr lang="en-US" smtClean="0"/>
              <a:t>6</a:t>
            </a:fld>
            <a:endParaRPr lang="en-US" dirty="0"/>
          </a:p>
        </p:txBody>
      </p:sp>
      <p:sp>
        <p:nvSpPr>
          <p:cNvPr id="35" name="object 35"/>
          <p:cNvSpPr txBox="1">
            <a:spLocks noGrp="1"/>
          </p:cNvSpPr>
          <p:nvPr>
            <p:ph type="title" idx="4294967295"/>
          </p:nvPr>
        </p:nvSpPr>
        <p:spPr>
          <a:xfrm>
            <a:off x="779653" y="1158942"/>
            <a:ext cx="4908550" cy="422275"/>
          </a:xfrm>
          <a:prstGeom prst="rect">
            <a:avLst/>
          </a:prstGeom>
        </p:spPr>
        <p:txBody>
          <a:bodyPr vert="horz" wrap="square" lIns="0" tIns="12700" rIns="0" bIns="0" rtlCol="0">
            <a:spAutoFit/>
          </a:bodyPr>
          <a:lstStyle/>
          <a:p>
            <a:pPr marL="12700">
              <a:lnSpc>
                <a:spcPct val="100000"/>
              </a:lnSpc>
              <a:spcBef>
                <a:spcPts val="100"/>
              </a:spcBef>
            </a:pPr>
            <a:r>
              <a:rPr dirty="0"/>
              <a:t>Summary </a:t>
            </a:r>
            <a:r>
              <a:rPr spc="-5" dirty="0"/>
              <a:t>of </a:t>
            </a:r>
            <a:r>
              <a:rPr dirty="0"/>
              <a:t>Benefits</a:t>
            </a:r>
            <a:r>
              <a:rPr spc="-95" dirty="0"/>
              <a:t> </a:t>
            </a:r>
            <a:r>
              <a:rPr sz="1500" dirty="0">
                <a:solidFill>
                  <a:schemeClr val="tx1"/>
                </a:solidFill>
              </a:rPr>
              <a:t>(1</a:t>
            </a:r>
            <a:r>
              <a:rPr lang="en-US" sz="1500" dirty="0">
                <a:solidFill>
                  <a:schemeClr val="tx1"/>
                </a:solidFill>
              </a:rPr>
              <a:t>/</a:t>
            </a:r>
            <a:r>
              <a:rPr sz="1500" dirty="0">
                <a:solidFill>
                  <a:schemeClr val="tx1"/>
                </a:solidFill>
              </a:rPr>
              <a:t>1</a:t>
            </a:r>
            <a:r>
              <a:rPr lang="en-US" sz="1500" dirty="0">
                <a:solidFill>
                  <a:schemeClr val="tx1"/>
                </a:solidFill>
              </a:rPr>
              <a:t>/25</a:t>
            </a:r>
            <a:r>
              <a:rPr sz="1500" dirty="0">
                <a:solidFill>
                  <a:schemeClr val="tx1"/>
                </a:solidFill>
              </a:rPr>
              <a:t>–</a:t>
            </a:r>
            <a:r>
              <a:rPr lang="en-US" sz="1500" dirty="0">
                <a:solidFill>
                  <a:schemeClr val="tx1"/>
                </a:solidFill>
              </a:rPr>
              <a:t>12</a:t>
            </a:r>
            <a:r>
              <a:rPr sz="1500" dirty="0">
                <a:solidFill>
                  <a:schemeClr val="tx1"/>
                </a:solidFill>
              </a:rPr>
              <a:t>/3</a:t>
            </a:r>
            <a:r>
              <a:rPr lang="en-US" sz="1500" dirty="0">
                <a:solidFill>
                  <a:schemeClr val="tx1"/>
                </a:solidFill>
              </a:rPr>
              <a:t>1</a:t>
            </a:r>
            <a:r>
              <a:rPr sz="1500" dirty="0">
                <a:solidFill>
                  <a:schemeClr val="tx1"/>
                </a:solidFill>
              </a:rPr>
              <a:t>/2</a:t>
            </a:r>
            <a:r>
              <a:rPr lang="en-US" sz="1500" dirty="0">
                <a:solidFill>
                  <a:schemeClr val="tx1"/>
                </a:solidFill>
              </a:rPr>
              <a:t>5</a:t>
            </a:r>
            <a:r>
              <a:rPr sz="1500" dirty="0">
                <a:solidFill>
                  <a:schemeClr val="tx1"/>
                </a:solidFill>
              </a:rPr>
              <a:t>)</a:t>
            </a:r>
          </a:p>
        </p:txBody>
      </p:sp>
      <p:grpSp>
        <p:nvGrpSpPr>
          <p:cNvPr id="9" name="object 9"/>
          <p:cNvGrpSpPr/>
          <p:nvPr/>
        </p:nvGrpSpPr>
        <p:grpSpPr>
          <a:xfrm>
            <a:off x="863158" y="2841086"/>
            <a:ext cx="274320" cy="228600"/>
            <a:chOff x="863158" y="2177926"/>
            <a:chExt cx="274320" cy="228600"/>
          </a:xfrm>
        </p:grpSpPr>
        <p:sp>
          <p:nvSpPr>
            <p:cNvPr id="10" name="object 10"/>
            <p:cNvSpPr/>
            <p:nvPr/>
          </p:nvSpPr>
          <p:spPr>
            <a:xfrm>
              <a:off x="863158" y="2177926"/>
              <a:ext cx="274320" cy="228600"/>
            </a:xfrm>
            <a:custGeom>
              <a:avLst/>
              <a:gdLst/>
              <a:ahLst/>
              <a:cxnLst/>
              <a:rect l="l" t="t" r="r" b="b"/>
              <a:pathLst>
                <a:path w="274319" h="228600">
                  <a:moveTo>
                    <a:pt x="241452" y="11430"/>
                  </a:moveTo>
                  <a:lnTo>
                    <a:pt x="33693" y="11430"/>
                  </a:lnTo>
                  <a:lnTo>
                    <a:pt x="20772" y="14098"/>
                  </a:lnTo>
                  <a:lnTo>
                    <a:pt x="10040" y="21307"/>
                  </a:lnTo>
                  <a:lnTo>
                    <a:pt x="2712" y="31864"/>
                  </a:lnTo>
                  <a:lnTo>
                    <a:pt x="0" y="44577"/>
                  </a:lnTo>
                  <a:lnTo>
                    <a:pt x="0" y="195491"/>
                  </a:lnTo>
                  <a:lnTo>
                    <a:pt x="2591" y="208202"/>
                  </a:lnTo>
                  <a:lnTo>
                    <a:pt x="9653" y="218746"/>
                  </a:lnTo>
                  <a:lnTo>
                    <a:pt x="20118" y="225939"/>
                  </a:lnTo>
                  <a:lnTo>
                    <a:pt x="32918" y="228600"/>
                  </a:lnTo>
                  <a:lnTo>
                    <a:pt x="241401" y="228600"/>
                  </a:lnTo>
                  <a:lnTo>
                    <a:pt x="254201" y="225939"/>
                  </a:lnTo>
                  <a:lnTo>
                    <a:pt x="264666" y="218746"/>
                  </a:lnTo>
                  <a:lnTo>
                    <a:pt x="265781" y="217081"/>
                  </a:lnTo>
                  <a:lnTo>
                    <a:pt x="34289" y="217081"/>
                  </a:lnTo>
                  <a:lnTo>
                    <a:pt x="25392" y="215284"/>
                  </a:lnTo>
                  <a:lnTo>
                    <a:pt x="18126" y="210385"/>
                  </a:lnTo>
                  <a:lnTo>
                    <a:pt x="13226" y="203118"/>
                  </a:lnTo>
                  <a:lnTo>
                    <a:pt x="11447" y="194310"/>
                  </a:lnTo>
                  <a:lnTo>
                    <a:pt x="11429" y="57150"/>
                  </a:lnTo>
                  <a:lnTo>
                    <a:pt x="274320" y="57150"/>
                  </a:lnTo>
                  <a:lnTo>
                    <a:pt x="274320" y="45720"/>
                  </a:lnTo>
                  <a:lnTo>
                    <a:pt x="11455" y="45720"/>
                  </a:lnTo>
                  <a:lnTo>
                    <a:pt x="13287" y="36849"/>
                  </a:lnTo>
                  <a:lnTo>
                    <a:pt x="18186" y="29579"/>
                  </a:lnTo>
                  <a:lnTo>
                    <a:pt x="25428" y="24665"/>
                  </a:lnTo>
                  <a:lnTo>
                    <a:pt x="34289" y="22860"/>
                  </a:lnTo>
                  <a:lnTo>
                    <a:pt x="265732" y="22860"/>
                  </a:lnTo>
                  <a:lnTo>
                    <a:pt x="264696" y="21307"/>
                  </a:lnTo>
                  <a:lnTo>
                    <a:pt x="254249" y="14098"/>
                  </a:lnTo>
                  <a:lnTo>
                    <a:pt x="241452" y="11430"/>
                  </a:lnTo>
                  <a:close/>
                </a:path>
                <a:path w="274319" h="228600">
                  <a:moveTo>
                    <a:pt x="274320" y="57150"/>
                  </a:moveTo>
                  <a:lnTo>
                    <a:pt x="262889" y="57150"/>
                  </a:lnTo>
                  <a:lnTo>
                    <a:pt x="262889" y="194310"/>
                  </a:lnTo>
                  <a:lnTo>
                    <a:pt x="261092" y="203156"/>
                  </a:lnTo>
                  <a:lnTo>
                    <a:pt x="256200" y="210396"/>
                  </a:lnTo>
                  <a:lnTo>
                    <a:pt x="248959" y="215285"/>
                  </a:lnTo>
                  <a:lnTo>
                    <a:pt x="240118" y="217081"/>
                  </a:lnTo>
                  <a:lnTo>
                    <a:pt x="265781" y="217081"/>
                  </a:lnTo>
                  <a:lnTo>
                    <a:pt x="271728" y="208202"/>
                  </a:lnTo>
                  <a:lnTo>
                    <a:pt x="274320" y="195491"/>
                  </a:lnTo>
                  <a:lnTo>
                    <a:pt x="274320" y="57150"/>
                  </a:lnTo>
                  <a:close/>
                </a:path>
                <a:path w="274319" h="228600">
                  <a:moveTo>
                    <a:pt x="265732" y="22860"/>
                  </a:moveTo>
                  <a:lnTo>
                    <a:pt x="240029" y="22860"/>
                  </a:lnTo>
                  <a:lnTo>
                    <a:pt x="248896" y="24665"/>
                  </a:lnTo>
                  <a:lnTo>
                    <a:pt x="256138" y="29579"/>
                  </a:lnTo>
                  <a:lnTo>
                    <a:pt x="261034" y="36849"/>
                  </a:lnTo>
                  <a:lnTo>
                    <a:pt x="262864" y="45720"/>
                  </a:lnTo>
                  <a:lnTo>
                    <a:pt x="274320" y="45720"/>
                  </a:lnTo>
                  <a:lnTo>
                    <a:pt x="274320" y="44577"/>
                  </a:lnTo>
                  <a:lnTo>
                    <a:pt x="271738" y="31864"/>
                  </a:lnTo>
                  <a:lnTo>
                    <a:pt x="265732" y="22860"/>
                  </a:lnTo>
                  <a:close/>
                </a:path>
                <a:path w="274319" h="228600">
                  <a:moveTo>
                    <a:pt x="57467" y="0"/>
                  </a:moveTo>
                  <a:lnTo>
                    <a:pt x="45364" y="0"/>
                  </a:lnTo>
                  <a:lnTo>
                    <a:pt x="45364" y="11430"/>
                  </a:lnTo>
                  <a:lnTo>
                    <a:pt x="57467" y="11430"/>
                  </a:lnTo>
                  <a:lnTo>
                    <a:pt x="57467" y="0"/>
                  </a:lnTo>
                  <a:close/>
                </a:path>
                <a:path w="274319" h="228600">
                  <a:moveTo>
                    <a:pt x="228930" y="0"/>
                  </a:moveTo>
                  <a:lnTo>
                    <a:pt x="216814" y="0"/>
                  </a:lnTo>
                  <a:lnTo>
                    <a:pt x="216814" y="11430"/>
                  </a:lnTo>
                  <a:lnTo>
                    <a:pt x="228930" y="11430"/>
                  </a:lnTo>
                  <a:lnTo>
                    <a:pt x="228930" y="0"/>
                  </a:lnTo>
                  <a:close/>
                </a:path>
              </a:pathLst>
            </a:custGeom>
            <a:solidFill>
              <a:srgbClr val="184878"/>
            </a:solidFill>
          </p:spPr>
          <p:txBody>
            <a:bodyPr wrap="square" lIns="0" tIns="0" rIns="0" bIns="0" rtlCol="0"/>
            <a:lstStyle/>
            <a:p>
              <a:endParaRPr/>
            </a:p>
          </p:txBody>
        </p:sp>
        <p:sp>
          <p:nvSpPr>
            <p:cNvPr id="11" name="object 11"/>
            <p:cNvSpPr/>
            <p:nvPr/>
          </p:nvSpPr>
          <p:spPr>
            <a:xfrm>
              <a:off x="874613" y="2200786"/>
              <a:ext cx="251460" cy="22860"/>
            </a:xfrm>
            <a:custGeom>
              <a:avLst/>
              <a:gdLst/>
              <a:ahLst/>
              <a:cxnLst/>
              <a:rect l="l" t="t" r="r" b="b"/>
              <a:pathLst>
                <a:path w="251459" h="22860">
                  <a:moveTo>
                    <a:pt x="228574" y="0"/>
                  </a:moveTo>
                  <a:lnTo>
                    <a:pt x="22834" y="0"/>
                  </a:lnTo>
                  <a:lnTo>
                    <a:pt x="13967" y="1805"/>
                  </a:lnTo>
                  <a:lnTo>
                    <a:pt x="6726" y="6719"/>
                  </a:lnTo>
                  <a:lnTo>
                    <a:pt x="1830" y="13989"/>
                  </a:lnTo>
                  <a:lnTo>
                    <a:pt x="0" y="22860"/>
                  </a:lnTo>
                  <a:lnTo>
                    <a:pt x="251409" y="22860"/>
                  </a:lnTo>
                  <a:lnTo>
                    <a:pt x="249579" y="13989"/>
                  </a:lnTo>
                  <a:lnTo>
                    <a:pt x="244682" y="6719"/>
                  </a:lnTo>
                  <a:lnTo>
                    <a:pt x="237441" y="1805"/>
                  </a:lnTo>
                  <a:lnTo>
                    <a:pt x="228574" y="0"/>
                  </a:lnTo>
                  <a:close/>
                </a:path>
              </a:pathLst>
            </a:custGeom>
            <a:solidFill>
              <a:srgbClr val="91CCEF"/>
            </a:solidFill>
          </p:spPr>
          <p:txBody>
            <a:bodyPr wrap="square" lIns="0" tIns="0" rIns="0" bIns="0" rtlCol="0"/>
            <a:lstStyle/>
            <a:p>
              <a:endParaRPr/>
            </a:p>
          </p:txBody>
        </p:sp>
        <p:sp>
          <p:nvSpPr>
            <p:cNvPr id="12" name="object 12"/>
            <p:cNvSpPr/>
            <p:nvPr/>
          </p:nvSpPr>
          <p:spPr>
            <a:xfrm>
              <a:off x="930485" y="2257930"/>
              <a:ext cx="138388" cy="114300"/>
            </a:xfrm>
            <a:prstGeom prst="rect">
              <a:avLst/>
            </a:prstGeom>
            <a:blipFill>
              <a:blip r:embed="rId3" cstate="print"/>
              <a:stretch>
                <a:fillRect/>
              </a:stretch>
            </a:blipFill>
          </p:spPr>
          <p:txBody>
            <a:bodyPr wrap="square" lIns="0" tIns="0" rIns="0" bIns="0" rtlCol="0"/>
            <a:lstStyle/>
            <a:p>
              <a:endParaRPr/>
            </a:p>
          </p:txBody>
        </p:sp>
      </p:grpSp>
      <p:grpSp>
        <p:nvGrpSpPr>
          <p:cNvPr id="13" name="object 13"/>
          <p:cNvGrpSpPr/>
          <p:nvPr/>
        </p:nvGrpSpPr>
        <p:grpSpPr>
          <a:xfrm>
            <a:off x="842067" y="3288548"/>
            <a:ext cx="316865" cy="118110"/>
            <a:chOff x="842067" y="2617438"/>
            <a:chExt cx="316865" cy="118110"/>
          </a:xfrm>
        </p:grpSpPr>
        <p:sp>
          <p:nvSpPr>
            <p:cNvPr id="14" name="object 14"/>
            <p:cNvSpPr/>
            <p:nvPr/>
          </p:nvSpPr>
          <p:spPr>
            <a:xfrm>
              <a:off x="842067" y="2617438"/>
              <a:ext cx="316865" cy="118110"/>
            </a:xfrm>
            <a:custGeom>
              <a:avLst/>
              <a:gdLst/>
              <a:ahLst/>
              <a:cxnLst/>
              <a:rect l="l" t="t" r="r" b="b"/>
              <a:pathLst>
                <a:path w="316865" h="118110">
                  <a:moveTo>
                    <a:pt x="313982" y="106527"/>
                  </a:moveTo>
                  <a:lnTo>
                    <a:pt x="2514" y="106527"/>
                  </a:lnTo>
                  <a:lnTo>
                    <a:pt x="0" y="109054"/>
                  </a:lnTo>
                  <a:lnTo>
                    <a:pt x="0" y="115443"/>
                  </a:lnTo>
                  <a:lnTo>
                    <a:pt x="2514" y="117957"/>
                  </a:lnTo>
                  <a:lnTo>
                    <a:pt x="313982" y="117957"/>
                  </a:lnTo>
                  <a:lnTo>
                    <a:pt x="316496" y="115443"/>
                  </a:lnTo>
                  <a:lnTo>
                    <a:pt x="316496" y="109054"/>
                  </a:lnTo>
                  <a:lnTo>
                    <a:pt x="313982" y="106527"/>
                  </a:lnTo>
                  <a:close/>
                </a:path>
                <a:path w="316865" h="118110">
                  <a:moveTo>
                    <a:pt x="151892" y="22631"/>
                  </a:moveTo>
                  <a:lnTo>
                    <a:pt x="17716" y="22631"/>
                  </a:lnTo>
                  <a:lnTo>
                    <a:pt x="15201" y="25260"/>
                  </a:lnTo>
                  <a:lnTo>
                    <a:pt x="15201" y="106527"/>
                  </a:lnTo>
                  <a:lnTo>
                    <a:pt x="26631" y="106527"/>
                  </a:lnTo>
                  <a:lnTo>
                    <a:pt x="26631" y="34061"/>
                  </a:lnTo>
                  <a:lnTo>
                    <a:pt x="154419" y="34061"/>
                  </a:lnTo>
                  <a:lnTo>
                    <a:pt x="154419" y="25260"/>
                  </a:lnTo>
                  <a:lnTo>
                    <a:pt x="151892" y="22631"/>
                  </a:lnTo>
                  <a:close/>
                </a:path>
                <a:path w="316865" h="118110">
                  <a:moveTo>
                    <a:pt x="112928" y="56464"/>
                  </a:moveTo>
                  <a:lnTo>
                    <a:pt x="56692" y="56464"/>
                  </a:lnTo>
                  <a:lnTo>
                    <a:pt x="54063" y="58978"/>
                  </a:lnTo>
                  <a:lnTo>
                    <a:pt x="54063" y="106527"/>
                  </a:lnTo>
                  <a:lnTo>
                    <a:pt x="65493" y="106527"/>
                  </a:lnTo>
                  <a:lnTo>
                    <a:pt x="65493" y="67894"/>
                  </a:lnTo>
                  <a:lnTo>
                    <a:pt x="115557" y="67894"/>
                  </a:lnTo>
                  <a:lnTo>
                    <a:pt x="115557" y="58978"/>
                  </a:lnTo>
                  <a:lnTo>
                    <a:pt x="112928" y="56464"/>
                  </a:lnTo>
                  <a:close/>
                </a:path>
                <a:path w="316865" h="118110">
                  <a:moveTo>
                    <a:pt x="90525" y="67894"/>
                  </a:moveTo>
                  <a:lnTo>
                    <a:pt x="79095" y="67894"/>
                  </a:lnTo>
                  <a:lnTo>
                    <a:pt x="79095" y="106527"/>
                  </a:lnTo>
                  <a:lnTo>
                    <a:pt x="90525" y="106527"/>
                  </a:lnTo>
                  <a:lnTo>
                    <a:pt x="90525" y="67894"/>
                  </a:lnTo>
                  <a:close/>
                </a:path>
                <a:path w="316865" h="118110">
                  <a:moveTo>
                    <a:pt x="115557" y="67894"/>
                  </a:moveTo>
                  <a:lnTo>
                    <a:pt x="104127" y="67894"/>
                  </a:lnTo>
                  <a:lnTo>
                    <a:pt x="104127" y="106527"/>
                  </a:lnTo>
                  <a:lnTo>
                    <a:pt x="115557" y="106527"/>
                  </a:lnTo>
                  <a:lnTo>
                    <a:pt x="115557" y="67894"/>
                  </a:lnTo>
                  <a:close/>
                </a:path>
                <a:path w="316865" h="118110">
                  <a:moveTo>
                    <a:pt x="154419" y="34061"/>
                  </a:moveTo>
                  <a:lnTo>
                    <a:pt x="142989" y="34061"/>
                  </a:lnTo>
                  <a:lnTo>
                    <a:pt x="142989" y="106527"/>
                  </a:lnTo>
                  <a:lnTo>
                    <a:pt x="154406" y="106527"/>
                  </a:lnTo>
                  <a:lnTo>
                    <a:pt x="154406" y="67437"/>
                  </a:lnTo>
                  <a:lnTo>
                    <a:pt x="297865" y="67437"/>
                  </a:lnTo>
                  <a:lnTo>
                    <a:pt x="297865" y="56007"/>
                  </a:lnTo>
                  <a:lnTo>
                    <a:pt x="154419" y="56007"/>
                  </a:lnTo>
                  <a:lnTo>
                    <a:pt x="154419" y="34061"/>
                  </a:lnTo>
                  <a:close/>
                </a:path>
                <a:path w="316865" h="118110">
                  <a:moveTo>
                    <a:pt x="203454" y="67437"/>
                  </a:moveTo>
                  <a:lnTo>
                    <a:pt x="192024" y="67437"/>
                  </a:lnTo>
                  <a:lnTo>
                    <a:pt x="192024" y="106527"/>
                  </a:lnTo>
                  <a:lnTo>
                    <a:pt x="203454" y="106527"/>
                  </a:lnTo>
                  <a:lnTo>
                    <a:pt x="203454" y="67437"/>
                  </a:lnTo>
                  <a:close/>
                </a:path>
                <a:path w="316865" h="118110">
                  <a:moveTo>
                    <a:pt x="249859" y="67437"/>
                  </a:moveTo>
                  <a:lnTo>
                    <a:pt x="238429" y="67437"/>
                  </a:lnTo>
                  <a:lnTo>
                    <a:pt x="238429" y="106527"/>
                  </a:lnTo>
                  <a:lnTo>
                    <a:pt x="249859" y="106527"/>
                  </a:lnTo>
                  <a:lnTo>
                    <a:pt x="249859" y="67437"/>
                  </a:lnTo>
                  <a:close/>
                </a:path>
                <a:path w="316865" h="118110">
                  <a:moveTo>
                    <a:pt x="297865" y="67437"/>
                  </a:moveTo>
                  <a:lnTo>
                    <a:pt x="286435" y="67437"/>
                  </a:lnTo>
                  <a:lnTo>
                    <a:pt x="286435" y="106527"/>
                  </a:lnTo>
                  <a:lnTo>
                    <a:pt x="297865" y="106527"/>
                  </a:lnTo>
                  <a:lnTo>
                    <a:pt x="297865" y="67437"/>
                  </a:lnTo>
                  <a:close/>
                </a:path>
                <a:path w="316865" h="118110">
                  <a:moveTo>
                    <a:pt x="297865" y="11430"/>
                  </a:moveTo>
                  <a:lnTo>
                    <a:pt x="286435" y="11430"/>
                  </a:lnTo>
                  <a:lnTo>
                    <a:pt x="286435" y="56007"/>
                  </a:lnTo>
                  <a:lnTo>
                    <a:pt x="297865" y="56007"/>
                  </a:lnTo>
                  <a:lnTo>
                    <a:pt x="297865" y="11430"/>
                  </a:lnTo>
                  <a:close/>
                </a:path>
                <a:path w="316865" h="118110">
                  <a:moveTo>
                    <a:pt x="295236" y="0"/>
                  </a:moveTo>
                  <a:lnTo>
                    <a:pt x="121272" y="0"/>
                  </a:lnTo>
                  <a:lnTo>
                    <a:pt x="118643" y="2514"/>
                  </a:lnTo>
                  <a:lnTo>
                    <a:pt x="118643" y="22631"/>
                  </a:lnTo>
                  <a:lnTo>
                    <a:pt x="130073" y="22631"/>
                  </a:lnTo>
                  <a:lnTo>
                    <a:pt x="130073" y="11430"/>
                  </a:lnTo>
                  <a:lnTo>
                    <a:pt x="297865" y="11430"/>
                  </a:lnTo>
                  <a:lnTo>
                    <a:pt x="297865" y="2514"/>
                  </a:lnTo>
                  <a:lnTo>
                    <a:pt x="295236" y="0"/>
                  </a:lnTo>
                  <a:close/>
                </a:path>
              </a:pathLst>
            </a:custGeom>
            <a:solidFill>
              <a:srgbClr val="154E7F"/>
            </a:solidFill>
          </p:spPr>
          <p:txBody>
            <a:bodyPr wrap="square" lIns="0" tIns="0" rIns="0" bIns="0" rtlCol="0"/>
            <a:lstStyle/>
            <a:p>
              <a:endParaRPr/>
            </a:p>
          </p:txBody>
        </p:sp>
        <p:sp>
          <p:nvSpPr>
            <p:cNvPr id="15" name="object 15"/>
            <p:cNvSpPr/>
            <p:nvPr/>
          </p:nvSpPr>
          <p:spPr>
            <a:xfrm>
              <a:off x="907554" y="2685338"/>
              <a:ext cx="38735" cy="38735"/>
            </a:xfrm>
            <a:custGeom>
              <a:avLst/>
              <a:gdLst/>
              <a:ahLst/>
              <a:cxnLst/>
              <a:rect l="l" t="t" r="r" b="b"/>
              <a:pathLst>
                <a:path w="38734" h="38735">
                  <a:moveTo>
                    <a:pt x="13601" y="0"/>
                  </a:moveTo>
                  <a:lnTo>
                    <a:pt x="0" y="0"/>
                  </a:lnTo>
                  <a:lnTo>
                    <a:pt x="0" y="38633"/>
                  </a:lnTo>
                  <a:lnTo>
                    <a:pt x="13601" y="38633"/>
                  </a:lnTo>
                  <a:lnTo>
                    <a:pt x="13601" y="0"/>
                  </a:lnTo>
                  <a:close/>
                </a:path>
                <a:path w="38734" h="38735">
                  <a:moveTo>
                    <a:pt x="38633" y="0"/>
                  </a:moveTo>
                  <a:lnTo>
                    <a:pt x="25031" y="0"/>
                  </a:lnTo>
                  <a:lnTo>
                    <a:pt x="25031" y="38633"/>
                  </a:lnTo>
                  <a:lnTo>
                    <a:pt x="38633" y="38633"/>
                  </a:lnTo>
                  <a:lnTo>
                    <a:pt x="38633" y="0"/>
                  </a:lnTo>
                  <a:close/>
                </a:path>
              </a:pathLst>
            </a:custGeom>
            <a:solidFill>
              <a:srgbClr val="85CAEF"/>
            </a:solidFill>
          </p:spPr>
          <p:txBody>
            <a:bodyPr wrap="square" lIns="0" tIns="0" rIns="0" bIns="0" rtlCol="0"/>
            <a:lstStyle/>
            <a:p>
              <a:endParaRPr/>
            </a:p>
          </p:txBody>
        </p:sp>
      </p:grpSp>
      <p:grpSp>
        <p:nvGrpSpPr>
          <p:cNvPr id="19" name="object 19"/>
          <p:cNvGrpSpPr/>
          <p:nvPr/>
        </p:nvGrpSpPr>
        <p:grpSpPr>
          <a:xfrm>
            <a:off x="880872" y="3972637"/>
            <a:ext cx="239395" cy="255270"/>
            <a:chOff x="880872" y="3317429"/>
            <a:chExt cx="239395" cy="255270"/>
          </a:xfrm>
        </p:grpSpPr>
        <p:sp>
          <p:nvSpPr>
            <p:cNvPr id="20" name="object 20"/>
            <p:cNvSpPr/>
            <p:nvPr/>
          </p:nvSpPr>
          <p:spPr>
            <a:xfrm>
              <a:off x="880872" y="3317429"/>
              <a:ext cx="239395" cy="255270"/>
            </a:xfrm>
            <a:custGeom>
              <a:avLst/>
              <a:gdLst/>
              <a:ahLst/>
              <a:cxnLst/>
              <a:rect l="l" t="t" r="r" b="b"/>
              <a:pathLst>
                <a:path w="239394" h="255270">
                  <a:moveTo>
                    <a:pt x="217170" y="59270"/>
                  </a:moveTo>
                  <a:lnTo>
                    <a:pt x="21717" y="59270"/>
                  </a:lnTo>
                  <a:lnTo>
                    <a:pt x="13271" y="60980"/>
                  </a:lnTo>
                  <a:lnTo>
                    <a:pt x="6367" y="65638"/>
                  </a:lnTo>
                  <a:lnTo>
                    <a:pt x="1709" y="72542"/>
                  </a:lnTo>
                  <a:lnTo>
                    <a:pt x="0" y="80987"/>
                  </a:lnTo>
                  <a:lnTo>
                    <a:pt x="0" y="233006"/>
                  </a:lnTo>
                  <a:lnTo>
                    <a:pt x="1709" y="241452"/>
                  </a:lnTo>
                  <a:lnTo>
                    <a:pt x="6367" y="248356"/>
                  </a:lnTo>
                  <a:lnTo>
                    <a:pt x="13271" y="253014"/>
                  </a:lnTo>
                  <a:lnTo>
                    <a:pt x="21717" y="254723"/>
                  </a:lnTo>
                  <a:lnTo>
                    <a:pt x="217170" y="254723"/>
                  </a:lnTo>
                  <a:lnTo>
                    <a:pt x="225615" y="253014"/>
                  </a:lnTo>
                  <a:lnTo>
                    <a:pt x="232519" y="248356"/>
                  </a:lnTo>
                  <a:lnTo>
                    <a:pt x="235549" y="243865"/>
                  </a:lnTo>
                  <a:lnTo>
                    <a:pt x="15722" y="243865"/>
                  </a:lnTo>
                  <a:lnTo>
                    <a:pt x="10858" y="239013"/>
                  </a:lnTo>
                  <a:lnTo>
                    <a:pt x="10858" y="222148"/>
                  </a:lnTo>
                  <a:lnTo>
                    <a:pt x="238887" y="222148"/>
                  </a:lnTo>
                  <a:lnTo>
                    <a:pt x="238887" y="211289"/>
                  </a:lnTo>
                  <a:lnTo>
                    <a:pt x="10858" y="211289"/>
                  </a:lnTo>
                  <a:lnTo>
                    <a:pt x="10858" y="74993"/>
                  </a:lnTo>
                  <a:lnTo>
                    <a:pt x="15722" y="70129"/>
                  </a:lnTo>
                  <a:lnTo>
                    <a:pt x="235549" y="70129"/>
                  </a:lnTo>
                  <a:lnTo>
                    <a:pt x="232519" y="65638"/>
                  </a:lnTo>
                  <a:lnTo>
                    <a:pt x="225615" y="60980"/>
                  </a:lnTo>
                  <a:lnTo>
                    <a:pt x="217170" y="59270"/>
                  </a:lnTo>
                  <a:close/>
                </a:path>
                <a:path w="239394" h="255270">
                  <a:moveTo>
                    <a:pt x="43205" y="222148"/>
                  </a:moveTo>
                  <a:lnTo>
                    <a:pt x="32346" y="222148"/>
                  </a:lnTo>
                  <a:lnTo>
                    <a:pt x="32346" y="243865"/>
                  </a:lnTo>
                  <a:lnTo>
                    <a:pt x="43205" y="243865"/>
                  </a:lnTo>
                  <a:lnTo>
                    <a:pt x="43205" y="222148"/>
                  </a:lnTo>
                  <a:close/>
                </a:path>
                <a:path w="239394" h="255270">
                  <a:moveTo>
                    <a:pt x="65151" y="222148"/>
                  </a:moveTo>
                  <a:lnTo>
                    <a:pt x="54292" y="222148"/>
                  </a:lnTo>
                  <a:lnTo>
                    <a:pt x="54292" y="243865"/>
                  </a:lnTo>
                  <a:lnTo>
                    <a:pt x="65151" y="243865"/>
                  </a:lnTo>
                  <a:lnTo>
                    <a:pt x="65151" y="222148"/>
                  </a:lnTo>
                  <a:close/>
                </a:path>
                <a:path w="239394" h="255270">
                  <a:moveTo>
                    <a:pt x="184594" y="222148"/>
                  </a:moveTo>
                  <a:lnTo>
                    <a:pt x="173736" y="222148"/>
                  </a:lnTo>
                  <a:lnTo>
                    <a:pt x="173736" y="243865"/>
                  </a:lnTo>
                  <a:lnTo>
                    <a:pt x="184594" y="243865"/>
                  </a:lnTo>
                  <a:lnTo>
                    <a:pt x="184594" y="222148"/>
                  </a:lnTo>
                  <a:close/>
                </a:path>
                <a:path w="239394" h="255270">
                  <a:moveTo>
                    <a:pt x="206540" y="222148"/>
                  </a:moveTo>
                  <a:lnTo>
                    <a:pt x="195681" y="222148"/>
                  </a:lnTo>
                  <a:lnTo>
                    <a:pt x="195681" y="243865"/>
                  </a:lnTo>
                  <a:lnTo>
                    <a:pt x="206540" y="243865"/>
                  </a:lnTo>
                  <a:lnTo>
                    <a:pt x="206540" y="222148"/>
                  </a:lnTo>
                  <a:close/>
                </a:path>
                <a:path w="239394" h="255270">
                  <a:moveTo>
                    <a:pt x="238887" y="222148"/>
                  </a:moveTo>
                  <a:lnTo>
                    <a:pt x="228028" y="222148"/>
                  </a:lnTo>
                  <a:lnTo>
                    <a:pt x="228028" y="239013"/>
                  </a:lnTo>
                  <a:lnTo>
                    <a:pt x="223177" y="243865"/>
                  </a:lnTo>
                  <a:lnTo>
                    <a:pt x="235549" y="243865"/>
                  </a:lnTo>
                  <a:lnTo>
                    <a:pt x="237177" y="241452"/>
                  </a:lnTo>
                  <a:lnTo>
                    <a:pt x="238887" y="233006"/>
                  </a:lnTo>
                  <a:lnTo>
                    <a:pt x="238887" y="222148"/>
                  </a:lnTo>
                  <a:close/>
                </a:path>
                <a:path w="239394" h="255270">
                  <a:moveTo>
                    <a:pt x="235549" y="70129"/>
                  </a:moveTo>
                  <a:lnTo>
                    <a:pt x="223177" y="70129"/>
                  </a:lnTo>
                  <a:lnTo>
                    <a:pt x="228028" y="74993"/>
                  </a:lnTo>
                  <a:lnTo>
                    <a:pt x="228028" y="211289"/>
                  </a:lnTo>
                  <a:lnTo>
                    <a:pt x="238887" y="211289"/>
                  </a:lnTo>
                  <a:lnTo>
                    <a:pt x="238887" y="80987"/>
                  </a:lnTo>
                  <a:lnTo>
                    <a:pt x="237177" y="72542"/>
                  </a:lnTo>
                  <a:lnTo>
                    <a:pt x="235549" y="70129"/>
                  </a:lnTo>
                  <a:close/>
                </a:path>
                <a:path w="239394" h="255270">
                  <a:moveTo>
                    <a:pt x="162877" y="0"/>
                  </a:moveTo>
                  <a:lnTo>
                    <a:pt x="76009" y="0"/>
                  </a:lnTo>
                  <a:lnTo>
                    <a:pt x="67563" y="1709"/>
                  </a:lnTo>
                  <a:lnTo>
                    <a:pt x="60659" y="6367"/>
                  </a:lnTo>
                  <a:lnTo>
                    <a:pt x="56001" y="13271"/>
                  </a:lnTo>
                  <a:lnTo>
                    <a:pt x="54292" y="21716"/>
                  </a:lnTo>
                  <a:lnTo>
                    <a:pt x="54292" y="59270"/>
                  </a:lnTo>
                  <a:lnTo>
                    <a:pt x="65151" y="59270"/>
                  </a:lnTo>
                  <a:lnTo>
                    <a:pt x="65151" y="15722"/>
                  </a:lnTo>
                  <a:lnTo>
                    <a:pt x="70015" y="10858"/>
                  </a:lnTo>
                  <a:lnTo>
                    <a:pt x="181257" y="10858"/>
                  </a:lnTo>
                  <a:lnTo>
                    <a:pt x="178227" y="6367"/>
                  </a:lnTo>
                  <a:lnTo>
                    <a:pt x="171323" y="1709"/>
                  </a:lnTo>
                  <a:lnTo>
                    <a:pt x="162877" y="0"/>
                  </a:lnTo>
                  <a:close/>
                </a:path>
                <a:path w="239394" h="255270">
                  <a:moveTo>
                    <a:pt x="181257" y="10858"/>
                  </a:moveTo>
                  <a:lnTo>
                    <a:pt x="168884" y="10858"/>
                  </a:lnTo>
                  <a:lnTo>
                    <a:pt x="173736" y="15722"/>
                  </a:lnTo>
                  <a:lnTo>
                    <a:pt x="173736" y="59270"/>
                  </a:lnTo>
                  <a:lnTo>
                    <a:pt x="184594" y="59270"/>
                  </a:lnTo>
                  <a:lnTo>
                    <a:pt x="184594" y="21716"/>
                  </a:lnTo>
                  <a:lnTo>
                    <a:pt x="182885" y="13271"/>
                  </a:lnTo>
                  <a:lnTo>
                    <a:pt x="181257" y="10858"/>
                  </a:lnTo>
                  <a:close/>
                </a:path>
              </a:pathLst>
            </a:custGeom>
            <a:solidFill>
              <a:srgbClr val="164777"/>
            </a:solidFill>
          </p:spPr>
          <p:txBody>
            <a:bodyPr wrap="square" lIns="0" tIns="0" rIns="0" bIns="0" rtlCol="0"/>
            <a:lstStyle/>
            <a:p>
              <a:endParaRPr/>
            </a:p>
          </p:txBody>
        </p:sp>
        <p:sp>
          <p:nvSpPr>
            <p:cNvPr id="21" name="object 21"/>
            <p:cNvSpPr/>
            <p:nvPr/>
          </p:nvSpPr>
          <p:spPr>
            <a:xfrm>
              <a:off x="951230" y="3409274"/>
              <a:ext cx="98171" cy="98183"/>
            </a:xfrm>
            <a:prstGeom prst="rect">
              <a:avLst/>
            </a:prstGeom>
            <a:blipFill>
              <a:blip r:embed="rId4" cstate="print"/>
              <a:stretch>
                <a:fillRect/>
              </a:stretch>
            </a:blipFill>
          </p:spPr>
          <p:txBody>
            <a:bodyPr wrap="square" lIns="0" tIns="0" rIns="0" bIns="0" rtlCol="0"/>
            <a:lstStyle/>
            <a:p>
              <a:endParaRPr/>
            </a:p>
          </p:txBody>
        </p:sp>
      </p:grpSp>
      <p:pic>
        <p:nvPicPr>
          <p:cNvPr id="39" name="Picture 38">
            <a:extLst>
              <a:ext uri="{FF2B5EF4-FFF2-40B4-BE49-F238E27FC236}">
                <a16:creationId xmlns:a16="http://schemas.microsoft.com/office/drawing/2014/main" id="{80904E16-5634-4598-94AE-5C68B4322E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587" y="2039708"/>
            <a:ext cx="146317" cy="270123"/>
          </a:xfrm>
          <a:prstGeom prst="rect">
            <a:avLst/>
          </a:prstGeom>
        </p:spPr>
      </p:pic>
      <p:pic>
        <p:nvPicPr>
          <p:cNvPr id="51" name="Picture 50">
            <a:extLst>
              <a:ext uri="{FF2B5EF4-FFF2-40B4-BE49-F238E27FC236}">
                <a16:creationId xmlns:a16="http://schemas.microsoft.com/office/drawing/2014/main" id="{4A71822E-443C-454F-BA7B-B0F7A2FB3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09" y="4747056"/>
            <a:ext cx="262151" cy="262151"/>
          </a:xfrm>
          <a:prstGeom prst="rect">
            <a:avLst/>
          </a:prstGeom>
        </p:spPr>
      </p:pic>
      <p:pic>
        <p:nvPicPr>
          <p:cNvPr id="61" name="Graphic 60">
            <a:extLst>
              <a:ext uri="{FF2B5EF4-FFF2-40B4-BE49-F238E27FC236}">
                <a16:creationId xmlns:a16="http://schemas.microsoft.com/office/drawing/2014/main" id="{83725FA2-3A19-4C3F-836E-C7702A6C69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3188" y="3601513"/>
            <a:ext cx="274320" cy="228600"/>
          </a:xfrm>
          <a:prstGeom prst="rect">
            <a:avLst/>
          </a:prstGeom>
        </p:spPr>
      </p:pic>
      <p:pic>
        <p:nvPicPr>
          <p:cNvPr id="63" name="Graphic 62">
            <a:extLst>
              <a:ext uri="{FF2B5EF4-FFF2-40B4-BE49-F238E27FC236}">
                <a16:creationId xmlns:a16="http://schemas.microsoft.com/office/drawing/2014/main" id="{E36110C5-A055-4BD4-AC9A-1A1140147A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3585" y="4368877"/>
            <a:ext cx="289427" cy="237744"/>
          </a:xfrm>
          <a:prstGeom prst="rect">
            <a:avLst/>
          </a:prstGeom>
        </p:spPr>
      </p:pic>
      <p:pic>
        <p:nvPicPr>
          <p:cNvPr id="2" name="Picture 38">
            <a:extLst>
              <a:ext uri="{FF2B5EF4-FFF2-40B4-BE49-F238E27FC236}">
                <a16:creationId xmlns:a16="http://schemas.microsoft.com/office/drawing/2014/main" id="{62321213-74E2-8CDA-5EF2-6C0EDA9B7C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619" y="2418839"/>
            <a:ext cx="146317" cy="270123"/>
          </a:xfrm>
          <a:prstGeom prst="rect">
            <a:avLst/>
          </a:prstGeom>
        </p:spPr>
      </p:pic>
      <p:sp>
        <p:nvSpPr>
          <p:cNvPr id="3" name="TextBox 2">
            <a:extLst>
              <a:ext uri="{FF2B5EF4-FFF2-40B4-BE49-F238E27FC236}">
                <a16:creationId xmlns:a16="http://schemas.microsoft.com/office/drawing/2014/main" id="{0520F641-3C1F-7B11-6347-6ACD15F83FF7}"/>
              </a:ext>
            </a:extLst>
          </p:cNvPr>
          <p:cNvSpPr txBox="1"/>
          <p:nvPr/>
        </p:nvSpPr>
        <p:spPr>
          <a:xfrm>
            <a:off x="1049401" y="6019027"/>
            <a:ext cx="8686799" cy="215444"/>
          </a:xfrm>
          <a:prstGeom prst="rect">
            <a:avLst/>
          </a:prstGeom>
          <a:noFill/>
        </p:spPr>
        <p:txBody>
          <a:bodyPr wrap="square" rtlCol="0">
            <a:spAutoFit/>
          </a:bodyPr>
          <a:lstStyle/>
          <a:p>
            <a:pPr algn="ctr"/>
            <a:r>
              <a:rPr lang="en-US" sz="800" b="1" dirty="0"/>
              <a:t>This is just a summary. For more information, please review the applicable Evidence of Coverage at kp.org/</a:t>
            </a:r>
            <a:r>
              <a:rPr lang="en-US" sz="800" b="1" dirty="0" err="1"/>
              <a:t>eoc</a:t>
            </a:r>
            <a:r>
              <a:rPr lang="en-US" sz="800" b="1" dirty="0"/>
              <a:t>.  </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869A-DA14-2657-DBF1-A52AC417334A}"/>
              </a:ext>
            </a:extLst>
          </p:cNvPr>
          <p:cNvSpPr>
            <a:spLocks noGrp="1"/>
          </p:cNvSpPr>
          <p:nvPr>
            <p:ph type="sldNum" sz="quarter" idx="10"/>
          </p:nvPr>
        </p:nvSpPr>
        <p:spPr/>
        <p:txBody>
          <a:bodyPr/>
          <a:lstStyle/>
          <a:p>
            <a:fld id="{81D60167-4931-47E6-BA6A-407CBD079E47}" type="slidenum">
              <a:rPr lang="en-US" smtClean="0"/>
              <a:pPr/>
              <a:t>7</a:t>
            </a:fld>
            <a:endParaRPr lang="en-US" dirty="0"/>
          </a:p>
        </p:txBody>
      </p:sp>
      <p:sp>
        <p:nvSpPr>
          <p:cNvPr id="3" name="object 35">
            <a:extLst>
              <a:ext uri="{FF2B5EF4-FFF2-40B4-BE49-F238E27FC236}">
                <a16:creationId xmlns:a16="http://schemas.microsoft.com/office/drawing/2014/main" id="{D575DE3A-EF2E-1A0E-A369-D37FF53DA583}"/>
              </a:ext>
            </a:extLst>
          </p:cNvPr>
          <p:cNvSpPr txBox="1">
            <a:spLocks/>
          </p:cNvSpPr>
          <p:nvPr/>
        </p:nvSpPr>
        <p:spPr>
          <a:xfrm>
            <a:off x="631923" y="286105"/>
            <a:ext cx="9677758" cy="412934"/>
          </a:xfrm>
          <a:prstGeom prst="rect">
            <a:avLst/>
          </a:prstGeom>
        </p:spPr>
        <p:txBody>
          <a:bodyPr vert="horz" wrap="square" lIns="0" tIns="12700" rIns="0" bIns="0" rtlCol="0">
            <a:spAutoFit/>
          </a:bodyPr>
          <a:lstStyle>
            <a:lvl1pPr>
              <a:defRPr sz="2600" b="0" i="0">
                <a:solidFill>
                  <a:srgbClr val="0078B3"/>
                </a:solidFill>
                <a:latin typeface="Arial"/>
                <a:ea typeface="+mj-ea"/>
                <a:cs typeface="Arial"/>
              </a:defRPr>
            </a:lvl1pPr>
          </a:lstStyle>
          <a:p>
            <a:pPr marL="12700">
              <a:spcBef>
                <a:spcPts val="100"/>
              </a:spcBef>
            </a:pPr>
            <a:r>
              <a:rPr lang="en-US" kern="0" dirty="0"/>
              <a:t>Summary </a:t>
            </a:r>
            <a:r>
              <a:rPr lang="en-US" kern="0" spc="-5" dirty="0"/>
              <a:t>of </a:t>
            </a:r>
            <a:r>
              <a:rPr lang="en-US" kern="0" dirty="0"/>
              <a:t>Benefits- Prescription Drug Coverage</a:t>
            </a:r>
            <a:r>
              <a:rPr lang="en-US" kern="0" spc="-95" dirty="0"/>
              <a:t> </a:t>
            </a:r>
            <a:r>
              <a:rPr lang="en-US" sz="1500" kern="0" dirty="0">
                <a:solidFill>
                  <a:schemeClr val="tx1"/>
                </a:solidFill>
              </a:rPr>
              <a:t>(1/1/25–12/31/25)</a:t>
            </a:r>
          </a:p>
        </p:txBody>
      </p:sp>
      <p:sp>
        <p:nvSpPr>
          <p:cNvPr id="7" name="TextBox 6">
            <a:extLst>
              <a:ext uri="{FF2B5EF4-FFF2-40B4-BE49-F238E27FC236}">
                <a16:creationId xmlns:a16="http://schemas.microsoft.com/office/drawing/2014/main" id="{A4C62A53-2303-F691-6172-FA29B5CCB4B1}"/>
              </a:ext>
            </a:extLst>
          </p:cNvPr>
          <p:cNvSpPr txBox="1"/>
          <p:nvPr/>
        </p:nvSpPr>
        <p:spPr>
          <a:xfrm>
            <a:off x="6666807" y="1596043"/>
            <a:ext cx="5220393" cy="3139321"/>
          </a:xfrm>
          <a:prstGeom prst="rect">
            <a:avLst/>
          </a:prstGeom>
          <a:noFill/>
        </p:spPr>
        <p:txBody>
          <a:bodyPr wrap="square" rtlCol="0">
            <a:spAutoFit/>
          </a:bodyPr>
          <a:lstStyle/>
          <a:p>
            <a:pPr marL="285750" indent="-285750">
              <a:buFontTx/>
              <a:buChar char="-"/>
            </a:pPr>
            <a:r>
              <a:rPr lang="en-US" dirty="0">
                <a:latin typeface="Calibri" panose="020F0502020204030204" pitchFamily="34" charset="0"/>
                <a:ea typeface="Aptos" panose="020B0004020202020204" pitchFamily="34" charset="0"/>
              </a:rPr>
              <a:t>The Transit Medicare Advantage Plan includes Part D prescription drug coverage</a:t>
            </a:r>
            <a:endParaRPr lang="en-US" sz="1800" dirty="0">
              <a:effectLst/>
              <a:latin typeface="Calibri" panose="020F0502020204030204" pitchFamily="34" charset="0"/>
              <a:ea typeface="Aptos" panose="020B0004020202020204" pitchFamily="34" charset="0"/>
            </a:endParaRPr>
          </a:p>
          <a:p>
            <a:pPr marL="285750" indent="-285750">
              <a:buFontTx/>
              <a:buChar char="-"/>
            </a:pPr>
            <a:endParaRPr lang="en-US" dirty="0">
              <a:latin typeface="Calibri" panose="020F0502020204030204" pitchFamily="34" charset="0"/>
              <a:ea typeface="Aptos" panose="020B0004020202020204" pitchFamily="34" charset="0"/>
            </a:endParaRPr>
          </a:p>
          <a:p>
            <a:pPr marL="285750" indent="-285750">
              <a:buFontTx/>
              <a:buChar char="-"/>
            </a:pPr>
            <a:r>
              <a:rPr lang="en-US" sz="1800" dirty="0">
                <a:effectLst/>
                <a:latin typeface="Calibri" panose="020F0502020204030204" pitchFamily="34" charset="0"/>
                <a:ea typeface="Aptos" panose="020B0004020202020204" pitchFamily="34" charset="0"/>
              </a:rPr>
              <a:t>Kaiser Permanente is implementing a new program required by CMS that will offer members the option to spread payments of Medicare Part D-covered prescription drugs over the calendar year. This program, called the </a:t>
            </a:r>
            <a:r>
              <a:rPr lang="en-US" sz="1800" b="1" dirty="0">
                <a:effectLst/>
                <a:latin typeface="Calibri" panose="020F0502020204030204" pitchFamily="34" charset="0"/>
                <a:ea typeface="Aptos" panose="020B0004020202020204" pitchFamily="34" charset="0"/>
              </a:rPr>
              <a:t>Medicare Prescription Payment Plan</a:t>
            </a:r>
            <a:endParaRPr lang="en-US" sz="1800" dirty="0">
              <a:effectLst/>
              <a:latin typeface="Calibri" panose="020F0502020204030204" pitchFamily="34" charset="0"/>
              <a:ea typeface="Aptos" panose="020B0004020202020204" pitchFamily="34" charset="0"/>
            </a:endParaRPr>
          </a:p>
          <a:p>
            <a:pPr marL="285750" indent="-285750">
              <a:buFontTx/>
              <a:buChar char="-"/>
            </a:pPr>
            <a:endParaRPr lang="en-US" dirty="0">
              <a:latin typeface="Calibri" panose="020F0502020204030204" pitchFamily="34" charset="0"/>
            </a:endParaRPr>
          </a:p>
          <a:p>
            <a:pPr marL="285750" indent="-285750">
              <a:buFontTx/>
              <a:buChar char="-"/>
            </a:pPr>
            <a:endParaRPr lang="en-US" dirty="0"/>
          </a:p>
        </p:txBody>
      </p:sp>
      <p:pic>
        <p:nvPicPr>
          <p:cNvPr id="5" name="Picture 4">
            <a:extLst>
              <a:ext uri="{FF2B5EF4-FFF2-40B4-BE49-F238E27FC236}">
                <a16:creationId xmlns:a16="http://schemas.microsoft.com/office/drawing/2014/main" id="{ED852C5A-9231-91A3-362A-B0F8FBA0E922}"/>
              </a:ext>
            </a:extLst>
          </p:cNvPr>
          <p:cNvPicPr>
            <a:picLocks noChangeAspect="1"/>
          </p:cNvPicPr>
          <p:nvPr/>
        </p:nvPicPr>
        <p:blipFill>
          <a:blip r:embed="rId3"/>
          <a:stretch>
            <a:fillRect/>
          </a:stretch>
        </p:blipFill>
        <p:spPr>
          <a:xfrm>
            <a:off x="537371" y="1126895"/>
            <a:ext cx="5882680" cy="5009211"/>
          </a:xfrm>
          <a:prstGeom prst="rect">
            <a:avLst/>
          </a:prstGeom>
        </p:spPr>
      </p:pic>
    </p:spTree>
    <p:extLst>
      <p:ext uri="{BB962C8B-B14F-4D97-AF65-F5344CB8AC3E}">
        <p14:creationId xmlns:p14="http://schemas.microsoft.com/office/powerpoint/2010/main" val="214919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E47F5-2834-3BBF-58B9-728FBDDC1950}"/>
              </a:ext>
            </a:extLst>
          </p:cNvPr>
          <p:cNvSpPr>
            <a:spLocks noGrp="1"/>
          </p:cNvSpPr>
          <p:nvPr>
            <p:ph type="sldNum" sz="quarter" idx="10"/>
          </p:nvPr>
        </p:nvSpPr>
        <p:spPr/>
        <p:txBody>
          <a:bodyPr/>
          <a:lstStyle/>
          <a:p>
            <a:pPr marL="38100" marR="0" lvl="0" indent="0" algn="l" defTabSz="914400" rtl="0" eaLnBrk="1" fontAlgn="auto" latinLnBrk="0" hangingPunct="1">
              <a:lnSpc>
                <a:spcPts val="1030"/>
              </a:lnSpc>
              <a:spcBef>
                <a:spcPts val="0"/>
              </a:spcBef>
              <a:spcAft>
                <a:spcPts val="0"/>
              </a:spcAft>
              <a:buClrTx/>
              <a:buSzTx/>
              <a:buFontTx/>
              <a:buNone/>
              <a:tabLst/>
              <a:defRPr/>
            </a:pPr>
            <a:fld id="{81D60167-4931-47E6-BA6A-407CBD079E47}" type="slidenum">
              <a:rPr kumimoji="0" lang="en-US" sz="800" b="1" i="0" u="none" strike="noStrike" kern="1200" cap="none" spc="0" normalizeH="0" baseline="0" noProof="0" smtClean="0">
                <a:ln>
                  <a:noFill/>
                </a:ln>
                <a:solidFill>
                  <a:srgbClr val="414042"/>
                </a:solidFill>
                <a:effectLst/>
                <a:uLnTx/>
                <a:uFillTx/>
                <a:latin typeface="Arial" panose="020B0604020202020204" pitchFamily="34" charset="0"/>
                <a:ea typeface="+mn-ea"/>
                <a:cs typeface="Arial" panose="020B0604020202020204" pitchFamily="34" charset="0"/>
              </a:rPr>
              <a:pPr marL="38100" marR="0" lvl="0" indent="0" algn="l" defTabSz="914400" rtl="0" eaLnBrk="1" fontAlgn="auto" latinLnBrk="0" hangingPunct="1">
                <a:lnSpc>
                  <a:spcPts val="1030"/>
                </a:lnSpc>
                <a:spcBef>
                  <a:spcPts val="0"/>
                </a:spcBef>
                <a:spcAft>
                  <a:spcPts val="0"/>
                </a:spcAft>
                <a:buClrTx/>
                <a:buSzTx/>
                <a:buFontTx/>
                <a:buNone/>
                <a:tabLst/>
                <a:defRPr/>
              </a:pPr>
              <a:t>8</a:t>
            </a:fld>
            <a:endParaRPr kumimoji="0" lang="en-US" sz="800" b="1" i="0" u="none" strike="noStrike" kern="1200" cap="none" spc="0" normalizeH="0" baseline="0" noProof="0" dirty="0">
              <a:ln>
                <a:noFill/>
              </a:ln>
              <a:solidFill>
                <a:srgbClr val="414042"/>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EF718346-92E7-C49C-A047-0A3A7CC24C98}"/>
              </a:ext>
            </a:extLst>
          </p:cNvPr>
          <p:cNvSpPr>
            <a:spLocks noGrp="1"/>
          </p:cNvSpPr>
          <p:nvPr>
            <p:ph type="body" sz="quarter" idx="13"/>
          </p:nvPr>
        </p:nvSpPr>
        <p:spPr/>
        <p:txBody>
          <a:bodyPr/>
          <a:lstStyle/>
          <a:p>
            <a:r>
              <a:rPr lang="en-US" sz="1000" dirty="0">
                <a:solidFill>
                  <a:schemeClr val="tx1">
                    <a:lumMod val="50000"/>
                    <a:lumOff val="50000"/>
                  </a:schemeClr>
                </a:solidFill>
                <a:latin typeface="Arial" panose="020B0604020202020204" pitchFamily="34" charset="0"/>
                <a:cs typeface="Arial" panose="020B0604020202020204" pitchFamily="34" charset="0"/>
              </a:rPr>
              <a:t>MANAGING RETIREE HEALTH CARE COSTS</a:t>
            </a:r>
          </a:p>
          <a:p>
            <a:endParaRPr lang="en-US" dirty="0"/>
          </a:p>
        </p:txBody>
      </p:sp>
      <p:pic>
        <p:nvPicPr>
          <p:cNvPr id="4" name="Picture 3">
            <a:extLst>
              <a:ext uri="{FF2B5EF4-FFF2-40B4-BE49-F238E27FC236}">
                <a16:creationId xmlns:a16="http://schemas.microsoft.com/office/drawing/2014/main" id="{2FDF9073-2A09-58C5-026B-3AA42CB62A49}"/>
              </a:ext>
            </a:extLst>
          </p:cNvPr>
          <p:cNvPicPr>
            <a:picLocks noChangeAspect="1"/>
          </p:cNvPicPr>
          <p:nvPr/>
        </p:nvPicPr>
        <p:blipFill rotWithShape="1">
          <a:blip r:embed="rId3"/>
          <a:srcRect l="28611" t="12242" r="5556" b="27379"/>
          <a:stretch/>
        </p:blipFill>
        <p:spPr>
          <a:xfrm>
            <a:off x="2211186" y="745955"/>
            <a:ext cx="7613541" cy="4364183"/>
          </a:xfrm>
          <a:prstGeom prst="rect">
            <a:avLst/>
          </a:prstGeom>
        </p:spPr>
      </p:pic>
      <p:pic>
        <p:nvPicPr>
          <p:cNvPr id="5" name="Picture 4">
            <a:extLst>
              <a:ext uri="{FF2B5EF4-FFF2-40B4-BE49-F238E27FC236}">
                <a16:creationId xmlns:a16="http://schemas.microsoft.com/office/drawing/2014/main" id="{4B6FB147-896B-E430-BFA8-FBED2E7361F7}"/>
              </a:ext>
            </a:extLst>
          </p:cNvPr>
          <p:cNvPicPr>
            <a:picLocks noChangeAspect="1"/>
          </p:cNvPicPr>
          <p:nvPr/>
        </p:nvPicPr>
        <p:blipFill rotWithShape="1">
          <a:blip r:embed="rId4"/>
          <a:srcRect l="29975" t="34183" r="6161" b="19878"/>
          <a:stretch/>
        </p:blipFill>
        <p:spPr>
          <a:xfrm>
            <a:off x="706581" y="4904509"/>
            <a:ext cx="4197928" cy="1887326"/>
          </a:xfrm>
          <a:prstGeom prst="rect">
            <a:avLst/>
          </a:prstGeom>
        </p:spPr>
      </p:pic>
    </p:spTree>
    <p:extLst>
      <p:ext uri="{BB962C8B-B14F-4D97-AF65-F5344CB8AC3E}">
        <p14:creationId xmlns:p14="http://schemas.microsoft.com/office/powerpoint/2010/main" val="46903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2E5C5-CCC8-AD41-FB85-1FC6C7256F9E}"/>
              </a:ext>
            </a:extLst>
          </p:cNvPr>
          <p:cNvSpPr>
            <a:spLocks noGrp="1"/>
          </p:cNvSpPr>
          <p:nvPr>
            <p:ph type="sldNum" sz="quarter" idx="10"/>
          </p:nvPr>
        </p:nvSpPr>
        <p:spPr/>
        <p:txBody>
          <a:bodyPr/>
          <a:lstStyle/>
          <a:p>
            <a:fld id="{81D60167-4931-47E6-BA6A-407CBD079E47}" type="slidenum">
              <a:rPr lang="en-US" smtClean="0"/>
              <a:pPr/>
              <a:t>9</a:t>
            </a:fld>
            <a:endParaRPr lang="en-US" dirty="0"/>
          </a:p>
        </p:txBody>
      </p:sp>
      <p:sp>
        <p:nvSpPr>
          <p:cNvPr id="3" name="Text Placeholder 2">
            <a:extLst>
              <a:ext uri="{FF2B5EF4-FFF2-40B4-BE49-F238E27FC236}">
                <a16:creationId xmlns:a16="http://schemas.microsoft.com/office/drawing/2014/main" id="{F7A8984A-B570-9DF5-060E-C0557DFF4884}"/>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69793E6C-1BAA-4AB8-DCFD-4D93C9B396C7}"/>
              </a:ext>
            </a:extLst>
          </p:cNvPr>
          <p:cNvPicPr>
            <a:picLocks noChangeAspect="1"/>
          </p:cNvPicPr>
          <p:nvPr/>
        </p:nvPicPr>
        <p:blipFill>
          <a:blip r:embed="rId2"/>
          <a:stretch>
            <a:fillRect/>
          </a:stretch>
        </p:blipFill>
        <p:spPr>
          <a:xfrm>
            <a:off x="1586307" y="696964"/>
            <a:ext cx="8626097" cy="5858704"/>
          </a:xfrm>
          <a:prstGeom prst="rect">
            <a:avLst/>
          </a:prstGeom>
        </p:spPr>
      </p:pic>
    </p:spTree>
    <p:extLst>
      <p:ext uri="{BB962C8B-B14F-4D97-AF65-F5344CB8AC3E}">
        <p14:creationId xmlns:p14="http://schemas.microsoft.com/office/powerpoint/2010/main" val="3489214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17 B2B">
  <a:themeElements>
    <a:clrScheme name="Custom 13">
      <a:dk1>
        <a:srgbClr val="303030"/>
      </a:dk1>
      <a:lt1>
        <a:srgbClr val="FFFFFF"/>
      </a:lt1>
      <a:dk2>
        <a:srgbClr val="003C71"/>
      </a:dk2>
      <a:lt2>
        <a:srgbClr val="696158"/>
      </a:lt2>
      <a:accent1>
        <a:srgbClr val="008578"/>
      </a:accent1>
      <a:accent2>
        <a:srgbClr val="658D1B"/>
      </a:accent2>
      <a:accent3>
        <a:srgbClr val="7C2855"/>
      </a:accent3>
      <a:accent4>
        <a:srgbClr val="006BA6"/>
      </a:accent4>
      <a:accent5>
        <a:srgbClr val="EA7600"/>
      </a:accent5>
      <a:accent6>
        <a:srgbClr val="71C5E8"/>
      </a:accent6>
      <a:hlink>
        <a:srgbClr val="006BA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bg2"/>
            </a:solidFill>
            <a:latin typeface="+mj-lt"/>
          </a:defRPr>
        </a:defPPr>
      </a:lstStyle>
    </a:txDef>
  </a:objectDefaults>
  <a:extraClrSchemeLst/>
  <a:extLst>
    <a:ext uri="{05A4C25C-085E-4340-85A3-A5531E510DB2}">
      <thm15:themeFamily xmlns:thm15="http://schemas.microsoft.com/office/thememl/2012/main" name="2017 B2B" id="{BC934244-EE61-43E3-94AB-DBAECA4C626B}" vid="{4039294E-BA9D-4FB2-B8AE-DBD56AE9F7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
  <TotalTime>25450</TotalTime>
  <Words>1959</Words>
  <Application>Microsoft Office PowerPoint</Application>
  <PresentationFormat>Widescreen</PresentationFormat>
  <Paragraphs>121</Paragraphs>
  <Slides>11</Slides>
  <Notes>10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Arial</vt:lpstr>
      <vt:lpstr>Calibri</vt:lpstr>
      <vt:lpstr>Segoe UI Emoji</vt:lpstr>
      <vt:lpstr>Segoe UI Semilight</vt:lpstr>
      <vt:lpstr>Wingdings</vt:lpstr>
      <vt:lpstr>Office Theme</vt:lpstr>
      <vt:lpstr>5_Office Theme</vt:lpstr>
      <vt:lpstr>1_Office Theme</vt:lpstr>
      <vt:lpstr>2017 B2B</vt:lpstr>
      <vt:lpstr>Find your healthy place With care designed to help you thrive</vt:lpstr>
      <vt:lpstr>Integrated care  centered around you</vt:lpstr>
      <vt:lpstr>PowerPoint Presentation</vt:lpstr>
      <vt:lpstr>Added support to help you thrive1</vt:lpstr>
      <vt:lpstr>PowerPoint Presentation</vt:lpstr>
      <vt:lpstr>Summary of Benefits (1/1/25–12/31/25)</vt:lpstr>
      <vt:lpstr>PowerPoint Presentation</vt:lpstr>
      <vt:lpstr>PowerPoint Presentation</vt:lpstr>
      <vt:lpstr>PowerPoint Presentation</vt:lpstr>
      <vt:lpstr>PowerPoint Presentation</vt:lpstr>
      <vt:lpstr>THANK YOU for your time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 your healthy place With care designed to help you thrive</dc:title>
  <dc:creator>Chris Garcés</dc:creator>
  <cp:lastModifiedBy>Darrien Banks</cp:lastModifiedBy>
  <cp:revision>455</cp:revision>
  <dcterms:created xsi:type="dcterms:W3CDTF">2020-10-18T22:53:52Z</dcterms:created>
  <dcterms:modified xsi:type="dcterms:W3CDTF">2025-03-14T13:08:48Z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2020-10-15T00:00:00Z</vt:filetime>
  </property>
  <property fmtid="{D5CDD505-2E9C-101B-9397-08002B2CF9AE}" pid="3" name="Creator">
    <vt:lpwstr>Adobe InDesign 15.1 (Macintosh)</vt:lpwstr>
  </property>
  <property fmtid="{D5CDD505-2E9C-101B-9397-08002B2CF9AE}" pid="4" name="LastSaved">
    <vt:filetime>2020-10-18T00:00:00Z</vt:filetime>
  </property>
</Properties>
</file>