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1" y="532872"/>
                </a:lnTo>
                <a:lnTo>
                  <a:pt x="1448466" y="509950"/>
                </a:lnTo>
                <a:lnTo>
                  <a:pt x="1402505" y="487486"/>
                </a:lnTo>
                <a:lnTo>
                  <a:pt x="1356189" y="465472"/>
                </a:lnTo>
                <a:lnTo>
                  <a:pt x="1309539" y="443900"/>
                </a:lnTo>
                <a:lnTo>
                  <a:pt x="1262576" y="422763"/>
                </a:lnTo>
                <a:lnTo>
                  <a:pt x="1215321" y="402052"/>
                </a:lnTo>
                <a:lnTo>
                  <a:pt x="1167794" y="381760"/>
                </a:lnTo>
                <a:lnTo>
                  <a:pt x="1120016" y="361879"/>
                </a:lnTo>
                <a:lnTo>
                  <a:pt x="1072009" y="342400"/>
                </a:lnTo>
                <a:lnTo>
                  <a:pt x="1023793" y="323318"/>
                </a:lnTo>
                <a:lnTo>
                  <a:pt x="975389" y="304622"/>
                </a:lnTo>
                <a:lnTo>
                  <a:pt x="926818" y="286306"/>
                </a:lnTo>
                <a:lnTo>
                  <a:pt x="878101" y="268362"/>
                </a:lnTo>
                <a:lnTo>
                  <a:pt x="829258" y="250782"/>
                </a:lnTo>
                <a:lnTo>
                  <a:pt x="780311" y="233557"/>
                </a:lnTo>
                <a:lnTo>
                  <a:pt x="731281" y="216681"/>
                </a:lnTo>
                <a:lnTo>
                  <a:pt x="682188" y="200146"/>
                </a:lnTo>
                <a:lnTo>
                  <a:pt x="633053" y="183942"/>
                </a:lnTo>
                <a:lnTo>
                  <a:pt x="583897" y="168064"/>
                </a:lnTo>
                <a:lnTo>
                  <a:pt x="534742" y="152503"/>
                </a:lnTo>
                <a:lnTo>
                  <a:pt x="485607" y="137250"/>
                </a:lnTo>
                <a:lnTo>
                  <a:pt x="436514" y="122299"/>
                </a:lnTo>
                <a:lnTo>
                  <a:pt x="387483" y="107641"/>
                </a:lnTo>
                <a:lnTo>
                  <a:pt x="338536" y="93269"/>
                </a:lnTo>
                <a:lnTo>
                  <a:pt x="289693" y="79174"/>
                </a:lnTo>
                <a:lnTo>
                  <a:pt x="240976" y="65349"/>
                </a:lnTo>
                <a:lnTo>
                  <a:pt x="192405" y="51787"/>
                </a:lnTo>
                <a:lnTo>
                  <a:pt x="144001" y="38478"/>
                </a:lnTo>
                <a:lnTo>
                  <a:pt x="95785" y="25416"/>
                </a:lnTo>
                <a:lnTo>
                  <a:pt x="47777" y="125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4"/>
                </a:moveTo>
                <a:lnTo>
                  <a:pt x="39966" y="1799241"/>
                </a:lnTo>
                <a:lnTo>
                  <a:pt x="79856" y="1767980"/>
                </a:lnTo>
                <a:lnTo>
                  <a:pt x="119666" y="1736542"/>
                </a:lnTo>
                <a:lnTo>
                  <a:pt x="159396" y="1704928"/>
                </a:lnTo>
                <a:lnTo>
                  <a:pt x="199040" y="1673138"/>
                </a:lnTo>
                <a:lnTo>
                  <a:pt x="238598" y="1641175"/>
                </a:lnTo>
                <a:lnTo>
                  <a:pt x="278067" y="1609037"/>
                </a:lnTo>
                <a:lnTo>
                  <a:pt x="317443" y="1576728"/>
                </a:lnTo>
                <a:lnTo>
                  <a:pt x="356724" y="1544248"/>
                </a:lnTo>
                <a:lnTo>
                  <a:pt x="395908" y="1511597"/>
                </a:lnTo>
                <a:lnTo>
                  <a:pt x="434992" y="1478777"/>
                </a:lnTo>
                <a:lnTo>
                  <a:pt x="473973" y="1445789"/>
                </a:lnTo>
                <a:lnTo>
                  <a:pt x="512849" y="1412633"/>
                </a:lnTo>
                <a:lnTo>
                  <a:pt x="551616" y="1379312"/>
                </a:lnTo>
                <a:lnTo>
                  <a:pt x="590273" y="1345825"/>
                </a:lnTo>
                <a:lnTo>
                  <a:pt x="628817" y="1312174"/>
                </a:lnTo>
                <a:lnTo>
                  <a:pt x="667245" y="1278360"/>
                </a:lnTo>
                <a:lnTo>
                  <a:pt x="705554" y="1244385"/>
                </a:lnTo>
                <a:lnTo>
                  <a:pt x="743742" y="1210247"/>
                </a:lnTo>
                <a:lnTo>
                  <a:pt x="781807" y="1175950"/>
                </a:lnTo>
                <a:lnTo>
                  <a:pt x="819744" y="1141494"/>
                </a:lnTo>
                <a:lnTo>
                  <a:pt x="857553" y="1106880"/>
                </a:lnTo>
                <a:lnTo>
                  <a:pt x="895230" y="1072109"/>
                </a:lnTo>
                <a:lnTo>
                  <a:pt x="932773" y="1037182"/>
                </a:lnTo>
                <a:lnTo>
                  <a:pt x="970178" y="1002099"/>
                </a:lnTo>
                <a:lnTo>
                  <a:pt x="1007444" y="966863"/>
                </a:lnTo>
                <a:lnTo>
                  <a:pt x="1044568" y="931474"/>
                </a:lnTo>
                <a:lnTo>
                  <a:pt x="1081547" y="895933"/>
                </a:lnTo>
                <a:lnTo>
                  <a:pt x="1118378" y="860241"/>
                </a:lnTo>
                <a:lnTo>
                  <a:pt x="1155059" y="824399"/>
                </a:lnTo>
                <a:lnTo>
                  <a:pt x="1191588" y="788408"/>
                </a:lnTo>
                <a:lnTo>
                  <a:pt x="1227961" y="752269"/>
                </a:lnTo>
                <a:lnTo>
                  <a:pt x="1264175" y="715984"/>
                </a:lnTo>
                <a:lnTo>
                  <a:pt x="1300229" y="679552"/>
                </a:lnTo>
                <a:lnTo>
                  <a:pt x="1336120" y="642976"/>
                </a:lnTo>
                <a:lnTo>
                  <a:pt x="1371845" y="606256"/>
                </a:lnTo>
                <a:lnTo>
                  <a:pt x="1407401" y="569393"/>
                </a:lnTo>
                <a:lnTo>
                  <a:pt x="1442786" y="532388"/>
                </a:lnTo>
                <a:lnTo>
                  <a:pt x="1477997" y="495242"/>
                </a:lnTo>
                <a:lnTo>
                  <a:pt x="1513031" y="457957"/>
                </a:lnTo>
                <a:lnTo>
                  <a:pt x="1547886" y="420533"/>
                </a:lnTo>
                <a:lnTo>
                  <a:pt x="1582560" y="382971"/>
                </a:lnTo>
                <a:lnTo>
                  <a:pt x="1617049" y="345272"/>
                </a:lnTo>
                <a:lnTo>
                  <a:pt x="1651351" y="307438"/>
                </a:lnTo>
                <a:lnTo>
                  <a:pt x="1685463" y="269469"/>
                </a:lnTo>
                <a:lnTo>
                  <a:pt x="1719383" y="231366"/>
                </a:lnTo>
                <a:lnTo>
                  <a:pt x="1753108" y="193131"/>
                </a:lnTo>
                <a:lnTo>
                  <a:pt x="1786635" y="154764"/>
                </a:lnTo>
                <a:lnTo>
                  <a:pt x="1819962" y="116266"/>
                </a:lnTo>
                <a:lnTo>
                  <a:pt x="1853086" y="77639"/>
                </a:lnTo>
                <a:lnTo>
                  <a:pt x="1886005" y="38883"/>
                </a:lnTo>
                <a:lnTo>
                  <a:pt x="19187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3" y="345317"/>
                </a:lnTo>
                <a:lnTo>
                  <a:pt x="869967" y="323773"/>
                </a:lnTo>
                <a:lnTo>
                  <a:pt x="822896" y="302643"/>
                </a:lnTo>
                <a:lnTo>
                  <a:pt x="775544" y="281921"/>
                </a:lnTo>
                <a:lnTo>
                  <a:pt x="727935" y="261600"/>
                </a:lnTo>
                <a:lnTo>
                  <a:pt x="680095" y="241672"/>
                </a:lnTo>
                <a:lnTo>
                  <a:pt x="632049" y="222131"/>
                </a:lnTo>
                <a:lnTo>
                  <a:pt x="583822" y="202969"/>
                </a:lnTo>
                <a:lnTo>
                  <a:pt x="535438" y="184179"/>
                </a:lnTo>
                <a:lnTo>
                  <a:pt x="486922" y="165754"/>
                </a:lnTo>
                <a:lnTo>
                  <a:pt x="438300" y="147686"/>
                </a:lnTo>
                <a:lnTo>
                  <a:pt x="389595" y="129969"/>
                </a:lnTo>
                <a:lnTo>
                  <a:pt x="340834" y="112596"/>
                </a:lnTo>
                <a:lnTo>
                  <a:pt x="292041" y="95559"/>
                </a:lnTo>
                <a:lnTo>
                  <a:pt x="243240" y="78851"/>
                </a:lnTo>
                <a:lnTo>
                  <a:pt x="194457" y="62465"/>
                </a:lnTo>
                <a:lnTo>
                  <a:pt x="145717" y="46394"/>
                </a:lnTo>
                <a:lnTo>
                  <a:pt x="97044" y="30631"/>
                </a:lnTo>
                <a:lnTo>
                  <a:pt x="48463" y="1516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4"/>
                </a:moveTo>
                <a:lnTo>
                  <a:pt x="39547" y="1547082"/>
                </a:lnTo>
                <a:lnTo>
                  <a:pt x="79022" y="1515145"/>
                </a:lnTo>
                <a:lnTo>
                  <a:pt x="118420" y="1483055"/>
                </a:lnTo>
                <a:lnTo>
                  <a:pt x="157740" y="1450810"/>
                </a:lnTo>
                <a:lnTo>
                  <a:pt x="196978" y="1418411"/>
                </a:lnTo>
                <a:lnTo>
                  <a:pt x="236132" y="1385859"/>
                </a:lnTo>
                <a:lnTo>
                  <a:pt x="275198" y="1353154"/>
                </a:lnTo>
                <a:lnTo>
                  <a:pt x="314174" y="1320296"/>
                </a:lnTo>
                <a:lnTo>
                  <a:pt x="353058" y="1287286"/>
                </a:lnTo>
                <a:lnTo>
                  <a:pt x="391846" y="1254123"/>
                </a:lnTo>
                <a:lnTo>
                  <a:pt x="430535" y="1220809"/>
                </a:lnTo>
                <a:lnTo>
                  <a:pt x="469123" y="1187343"/>
                </a:lnTo>
                <a:lnTo>
                  <a:pt x="507606" y="1153725"/>
                </a:lnTo>
                <a:lnTo>
                  <a:pt x="545983" y="1119957"/>
                </a:lnTo>
                <a:lnTo>
                  <a:pt x="584250" y="1086039"/>
                </a:lnTo>
                <a:lnTo>
                  <a:pt x="622405" y="1051970"/>
                </a:lnTo>
                <a:lnTo>
                  <a:pt x="660444" y="1017751"/>
                </a:lnTo>
                <a:lnTo>
                  <a:pt x="698365" y="983382"/>
                </a:lnTo>
                <a:lnTo>
                  <a:pt x="736164" y="948864"/>
                </a:lnTo>
                <a:lnTo>
                  <a:pt x="773840" y="914197"/>
                </a:lnTo>
                <a:lnTo>
                  <a:pt x="811390" y="879381"/>
                </a:lnTo>
                <a:lnTo>
                  <a:pt x="848809" y="844417"/>
                </a:lnTo>
                <a:lnTo>
                  <a:pt x="886097" y="809304"/>
                </a:lnTo>
                <a:lnTo>
                  <a:pt x="923249" y="774044"/>
                </a:lnTo>
                <a:lnTo>
                  <a:pt x="960264" y="738637"/>
                </a:lnTo>
                <a:lnTo>
                  <a:pt x="997137" y="703082"/>
                </a:lnTo>
                <a:lnTo>
                  <a:pt x="1033868" y="667380"/>
                </a:lnTo>
                <a:lnTo>
                  <a:pt x="1070452" y="631532"/>
                </a:lnTo>
                <a:lnTo>
                  <a:pt x="1106886" y="595538"/>
                </a:lnTo>
                <a:lnTo>
                  <a:pt x="1143169" y="559398"/>
                </a:lnTo>
                <a:lnTo>
                  <a:pt x="1179297" y="523112"/>
                </a:lnTo>
                <a:lnTo>
                  <a:pt x="1215267" y="486681"/>
                </a:lnTo>
                <a:lnTo>
                  <a:pt x="1251077" y="450105"/>
                </a:lnTo>
                <a:lnTo>
                  <a:pt x="1286723" y="413384"/>
                </a:lnTo>
                <a:lnTo>
                  <a:pt x="1322204" y="376519"/>
                </a:lnTo>
                <a:lnTo>
                  <a:pt x="1357515" y="339510"/>
                </a:lnTo>
                <a:lnTo>
                  <a:pt x="1392655" y="302357"/>
                </a:lnTo>
                <a:lnTo>
                  <a:pt x="1427621" y="265061"/>
                </a:lnTo>
                <a:lnTo>
                  <a:pt x="1462409" y="227622"/>
                </a:lnTo>
                <a:lnTo>
                  <a:pt x="1497017" y="190040"/>
                </a:lnTo>
                <a:lnTo>
                  <a:pt x="1531442" y="152316"/>
                </a:lnTo>
                <a:lnTo>
                  <a:pt x="1565681" y="114449"/>
                </a:lnTo>
                <a:lnTo>
                  <a:pt x="1599731" y="76441"/>
                </a:lnTo>
                <a:lnTo>
                  <a:pt x="1633591" y="38291"/>
                </a:lnTo>
                <a:lnTo>
                  <a:pt x="1667256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54" y="237261"/>
                </a:lnTo>
                <a:lnTo>
                  <a:pt x="572363" y="217258"/>
                </a:lnTo>
                <a:lnTo>
                  <a:pt x="525903" y="197547"/>
                </a:lnTo>
                <a:lnTo>
                  <a:pt x="479183" y="178129"/>
                </a:lnTo>
                <a:lnTo>
                  <a:pt x="432214" y="159002"/>
                </a:lnTo>
                <a:lnTo>
                  <a:pt x="385006" y="140167"/>
                </a:lnTo>
                <a:lnTo>
                  <a:pt x="337570" y="121624"/>
                </a:lnTo>
                <a:lnTo>
                  <a:pt x="289916" y="103373"/>
                </a:lnTo>
                <a:lnTo>
                  <a:pt x="242055" y="85414"/>
                </a:lnTo>
                <a:lnTo>
                  <a:pt x="193996" y="67748"/>
                </a:lnTo>
                <a:lnTo>
                  <a:pt x="145751" y="50373"/>
                </a:lnTo>
                <a:lnTo>
                  <a:pt x="97330" y="33290"/>
                </a:lnTo>
                <a:lnTo>
                  <a:pt x="48742" y="164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8" y="1403531"/>
                </a:lnTo>
                <a:lnTo>
                  <a:pt x="79110" y="1371302"/>
                </a:lnTo>
                <a:lnTo>
                  <a:pt x="118532" y="1338921"/>
                </a:lnTo>
                <a:lnTo>
                  <a:pt x="157861" y="1306389"/>
                </a:lnTo>
                <a:lnTo>
                  <a:pt x="197096" y="1273706"/>
                </a:lnTo>
                <a:lnTo>
                  <a:pt x="236234" y="1240872"/>
                </a:lnTo>
                <a:lnTo>
                  <a:pt x="275272" y="1207888"/>
                </a:lnTo>
                <a:lnTo>
                  <a:pt x="314208" y="1174754"/>
                </a:lnTo>
                <a:lnTo>
                  <a:pt x="353039" y="1141470"/>
                </a:lnTo>
                <a:lnTo>
                  <a:pt x="391764" y="1108038"/>
                </a:lnTo>
                <a:lnTo>
                  <a:pt x="430378" y="1074457"/>
                </a:lnTo>
                <a:lnTo>
                  <a:pt x="468881" y="1040728"/>
                </a:lnTo>
                <a:lnTo>
                  <a:pt x="507269" y="1006851"/>
                </a:lnTo>
                <a:lnTo>
                  <a:pt x="545539" y="972827"/>
                </a:lnTo>
                <a:lnTo>
                  <a:pt x="583691" y="938656"/>
                </a:lnTo>
                <a:lnTo>
                  <a:pt x="621720" y="904338"/>
                </a:lnTo>
                <a:lnTo>
                  <a:pt x="659625" y="869875"/>
                </a:lnTo>
                <a:lnTo>
                  <a:pt x="697402" y="835265"/>
                </a:lnTo>
                <a:lnTo>
                  <a:pt x="735050" y="800511"/>
                </a:lnTo>
                <a:lnTo>
                  <a:pt x="772567" y="765611"/>
                </a:lnTo>
                <a:lnTo>
                  <a:pt x="809949" y="730567"/>
                </a:lnTo>
                <a:lnTo>
                  <a:pt x="847193" y="695379"/>
                </a:lnTo>
                <a:lnTo>
                  <a:pt x="884299" y="660048"/>
                </a:lnTo>
                <a:lnTo>
                  <a:pt x="921262" y="624573"/>
                </a:lnTo>
                <a:lnTo>
                  <a:pt x="958082" y="588956"/>
                </a:lnTo>
                <a:lnTo>
                  <a:pt x="994754" y="553196"/>
                </a:lnTo>
                <a:lnTo>
                  <a:pt x="1031277" y="517295"/>
                </a:lnTo>
                <a:lnTo>
                  <a:pt x="1067648" y="481251"/>
                </a:lnTo>
                <a:lnTo>
                  <a:pt x="1103865" y="445067"/>
                </a:lnTo>
                <a:lnTo>
                  <a:pt x="1139924" y="408742"/>
                </a:lnTo>
                <a:lnTo>
                  <a:pt x="1175825" y="372277"/>
                </a:lnTo>
                <a:lnTo>
                  <a:pt x="1211564" y="335671"/>
                </a:lnTo>
                <a:lnTo>
                  <a:pt x="1247139" y="298927"/>
                </a:lnTo>
                <a:lnTo>
                  <a:pt x="1282546" y="262043"/>
                </a:lnTo>
                <a:lnTo>
                  <a:pt x="1317785" y="225021"/>
                </a:lnTo>
                <a:lnTo>
                  <a:pt x="1352852" y="187860"/>
                </a:lnTo>
                <a:lnTo>
                  <a:pt x="1387744" y="150562"/>
                </a:lnTo>
                <a:lnTo>
                  <a:pt x="1422460" y="113127"/>
                </a:lnTo>
                <a:lnTo>
                  <a:pt x="1456997" y="75554"/>
                </a:lnTo>
                <a:lnTo>
                  <a:pt x="1491352" y="37845"/>
                </a:lnTo>
                <a:lnTo>
                  <a:pt x="1525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4" y="1292669"/>
                </a:lnTo>
                <a:lnTo>
                  <a:pt x="77583" y="1259312"/>
                </a:lnTo>
                <a:lnTo>
                  <a:pt x="116244" y="1225810"/>
                </a:lnTo>
                <a:lnTo>
                  <a:pt x="154815" y="1192162"/>
                </a:lnTo>
                <a:lnTo>
                  <a:pt x="193294" y="1158369"/>
                </a:lnTo>
                <a:lnTo>
                  <a:pt x="231678" y="1124429"/>
                </a:lnTo>
                <a:lnTo>
                  <a:pt x="269966" y="1090344"/>
                </a:lnTo>
                <a:lnTo>
                  <a:pt x="308154" y="1056113"/>
                </a:lnTo>
                <a:lnTo>
                  <a:pt x="346242" y="1021736"/>
                </a:lnTo>
                <a:lnTo>
                  <a:pt x="384226" y="987213"/>
                </a:lnTo>
                <a:lnTo>
                  <a:pt x="422104" y="952545"/>
                </a:lnTo>
                <a:lnTo>
                  <a:pt x="459874" y="917731"/>
                </a:lnTo>
                <a:lnTo>
                  <a:pt x="497534" y="882771"/>
                </a:lnTo>
                <a:lnTo>
                  <a:pt x="535081" y="847665"/>
                </a:lnTo>
                <a:lnTo>
                  <a:pt x="572514" y="812414"/>
                </a:lnTo>
                <a:lnTo>
                  <a:pt x="609829" y="777016"/>
                </a:lnTo>
                <a:lnTo>
                  <a:pt x="647026" y="741473"/>
                </a:lnTo>
                <a:lnTo>
                  <a:pt x="684101" y="705785"/>
                </a:lnTo>
                <a:lnTo>
                  <a:pt x="721052" y="669950"/>
                </a:lnTo>
                <a:lnTo>
                  <a:pt x="757877" y="633970"/>
                </a:lnTo>
                <a:lnTo>
                  <a:pt x="794574" y="597843"/>
                </a:lnTo>
                <a:lnTo>
                  <a:pt x="831141" y="561572"/>
                </a:lnTo>
                <a:lnTo>
                  <a:pt x="867575" y="525154"/>
                </a:lnTo>
                <a:lnTo>
                  <a:pt x="903874" y="488590"/>
                </a:lnTo>
                <a:lnTo>
                  <a:pt x="940035" y="451881"/>
                </a:lnTo>
                <a:lnTo>
                  <a:pt x="976058" y="415026"/>
                </a:lnTo>
                <a:lnTo>
                  <a:pt x="1011938" y="378025"/>
                </a:lnTo>
                <a:lnTo>
                  <a:pt x="1047675" y="340879"/>
                </a:lnTo>
                <a:lnTo>
                  <a:pt x="1083265" y="303586"/>
                </a:lnTo>
                <a:lnTo>
                  <a:pt x="1118707" y="266148"/>
                </a:lnTo>
                <a:lnTo>
                  <a:pt x="1153998" y="228564"/>
                </a:lnTo>
                <a:lnTo>
                  <a:pt x="1189137" y="190835"/>
                </a:lnTo>
                <a:lnTo>
                  <a:pt x="1224120" y="152959"/>
                </a:lnTo>
                <a:lnTo>
                  <a:pt x="1258946" y="114938"/>
                </a:lnTo>
                <a:lnTo>
                  <a:pt x="1293612" y="76771"/>
                </a:lnTo>
                <a:lnTo>
                  <a:pt x="1328116" y="38458"/>
                </a:lnTo>
                <a:lnTo>
                  <a:pt x="13624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EFF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EFF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EFF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1" y="532872"/>
                </a:lnTo>
                <a:lnTo>
                  <a:pt x="1448466" y="509950"/>
                </a:lnTo>
                <a:lnTo>
                  <a:pt x="1402505" y="487486"/>
                </a:lnTo>
                <a:lnTo>
                  <a:pt x="1356189" y="465472"/>
                </a:lnTo>
                <a:lnTo>
                  <a:pt x="1309539" y="443900"/>
                </a:lnTo>
                <a:lnTo>
                  <a:pt x="1262576" y="422763"/>
                </a:lnTo>
                <a:lnTo>
                  <a:pt x="1215321" y="402052"/>
                </a:lnTo>
                <a:lnTo>
                  <a:pt x="1167794" y="381760"/>
                </a:lnTo>
                <a:lnTo>
                  <a:pt x="1120016" y="361879"/>
                </a:lnTo>
                <a:lnTo>
                  <a:pt x="1072009" y="342400"/>
                </a:lnTo>
                <a:lnTo>
                  <a:pt x="1023793" y="323318"/>
                </a:lnTo>
                <a:lnTo>
                  <a:pt x="975389" y="304622"/>
                </a:lnTo>
                <a:lnTo>
                  <a:pt x="926818" y="286306"/>
                </a:lnTo>
                <a:lnTo>
                  <a:pt x="878101" y="268362"/>
                </a:lnTo>
                <a:lnTo>
                  <a:pt x="829258" y="250782"/>
                </a:lnTo>
                <a:lnTo>
                  <a:pt x="780311" y="233557"/>
                </a:lnTo>
                <a:lnTo>
                  <a:pt x="731281" y="216681"/>
                </a:lnTo>
                <a:lnTo>
                  <a:pt x="682188" y="200146"/>
                </a:lnTo>
                <a:lnTo>
                  <a:pt x="633053" y="183942"/>
                </a:lnTo>
                <a:lnTo>
                  <a:pt x="583897" y="168064"/>
                </a:lnTo>
                <a:lnTo>
                  <a:pt x="534742" y="152503"/>
                </a:lnTo>
                <a:lnTo>
                  <a:pt x="485607" y="137250"/>
                </a:lnTo>
                <a:lnTo>
                  <a:pt x="436514" y="122299"/>
                </a:lnTo>
                <a:lnTo>
                  <a:pt x="387483" y="107641"/>
                </a:lnTo>
                <a:lnTo>
                  <a:pt x="338536" y="93269"/>
                </a:lnTo>
                <a:lnTo>
                  <a:pt x="289693" y="79174"/>
                </a:lnTo>
                <a:lnTo>
                  <a:pt x="240976" y="65349"/>
                </a:lnTo>
                <a:lnTo>
                  <a:pt x="192405" y="51787"/>
                </a:lnTo>
                <a:lnTo>
                  <a:pt x="144001" y="38478"/>
                </a:lnTo>
                <a:lnTo>
                  <a:pt x="95785" y="25416"/>
                </a:lnTo>
                <a:lnTo>
                  <a:pt x="47777" y="125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4"/>
                </a:moveTo>
                <a:lnTo>
                  <a:pt x="39966" y="1799241"/>
                </a:lnTo>
                <a:lnTo>
                  <a:pt x="79856" y="1767980"/>
                </a:lnTo>
                <a:lnTo>
                  <a:pt x="119666" y="1736542"/>
                </a:lnTo>
                <a:lnTo>
                  <a:pt x="159396" y="1704928"/>
                </a:lnTo>
                <a:lnTo>
                  <a:pt x="199040" y="1673138"/>
                </a:lnTo>
                <a:lnTo>
                  <a:pt x="238598" y="1641175"/>
                </a:lnTo>
                <a:lnTo>
                  <a:pt x="278067" y="1609037"/>
                </a:lnTo>
                <a:lnTo>
                  <a:pt x="317443" y="1576728"/>
                </a:lnTo>
                <a:lnTo>
                  <a:pt x="356724" y="1544248"/>
                </a:lnTo>
                <a:lnTo>
                  <a:pt x="395908" y="1511597"/>
                </a:lnTo>
                <a:lnTo>
                  <a:pt x="434992" y="1478777"/>
                </a:lnTo>
                <a:lnTo>
                  <a:pt x="473973" y="1445789"/>
                </a:lnTo>
                <a:lnTo>
                  <a:pt x="512849" y="1412633"/>
                </a:lnTo>
                <a:lnTo>
                  <a:pt x="551616" y="1379312"/>
                </a:lnTo>
                <a:lnTo>
                  <a:pt x="590273" y="1345825"/>
                </a:lnTo>
                <a:lnTo>
                  <a:pt x="628817" y="1312174"/>
                </a:lnTo>
                <a:lnTo>
                  <a:pt x="667245" y="1278360"/>
                </a:lnTo>
                <a:lnTo>
                  <a:pt x="705554" y="1244385"/>
                </a:lnTo>
                <a:lnTo>
                  <a:pt x="743742" y="1210247"/>
                </a:lnTo>
                <a:lnTo>
                  <a:pt x="781807" y="1175950"/>
                </a:lnTo>
                <a:lnTo>
                  <a:pt x="819744" y="1141494"/>
                </a:lnTo>
                <a:lnTo>
                  <a:pt x="857553" y="1106880"/>
                </a:lnTo>
                <a:lnTo>
                  <a:pt x="895230" y="1072109"/>
                </a:lnTo>
                <a:lnTo>
                  <a:pt x="932773" y="1037182"/>
                </a:lnTo>
                <a:lnTo>
                  <a:pt x="970178" y="1002099"/>
                </a:lnTo>
                <a:lnTo>
                  <a:pt x="1007444" y="966863"/>
                </a:lnTo>
                <a:lnTo>
                  <a:pt x="1044568" y="931474"/>
                </a:lnTo>
                <a:lnTo>
                  <a:pt x="1081547" y="895933"/>
                </a:lnTo>
                <a:lnTo>
                  <a:pt x="1118378" y="860241"/>
                </a:lnTo>
                <a:lnTo>
                  <a:pt x="1155059" y="824399"/>
                </a:lnTo>
                <a:lnTo>
                  <a:pt x="1191588" y="788408"/>
                </a:lnTo>
                <a:lnTo>
                  <a:pt x="1227961" y="752269"/>
                </a:lnTo>
                <a:lnTo>
                  <a:pt x="1264175" y="715984"/>
                </a:lnTo>
                <a:lnTo>
                  <a:pt x="1300229" y="679552"/>
                </a:lnTo>
                <a:lnTo>
                  <a:pt x="1336120" y="642976"/>
                </a:lnTo>
                <a:lnTo>
                  <a:pt x="1371845" y="606256"/>
                </a:lnTo>
                <a:lnTo>
                  <a:pt x="1407401" y="569393"/>
                </a:lnTo>
                <a:lnTo>
                  <a:pt x="1442786" y="532388"/>
                </a:lnTo>
                <a:lnTo>
                  <a:pt x="1477997" y="495242"/>
                </a:lnTo>
                <a:lnTo>
                  <a:pt x="1513031" y="457957"/>
                </a:lnTo>
                <a:lnTo>
                  <a:pt x="1547886" y="420533"/>
                </a:lnTo>
                <a:lnTo>
                  <a:pt x="1582560" y="382971"/>
                </a:lnTo>
                <a:lnTo>
                  <a:pt x="1617049" y="345272"/>
                </a:lnTo>
                <a:lnTo>
                  <a:pt x="1651351" y="307438"/>
                </a:lnTo>
                <a:lnTo>
                  <a:pt x="1685463" y="269469"/>
                </a:lnTo>
                <a:lnTo>
                  <a:pt x="1719383" y="231366"/>
                </a:lnTo>
                <a:lnTo>
                  <a:pt x="1753108" y="193131"/>
                </a:lnTo>
                <a:lnTo>
                  <a:pt x="1786635" y="154764"/>
                </a:lnTo>
                <a:lnTo>
                  <a:pt x="1819962" y="116266"/>
                </a:lnTo>
                <a:lnTo>
                  <a:pt x="1853086" y="77639"/>
                </a:lnTo>
                <a:lnTo>
                  <a:pt x="1886005" y="38883"/>
                </a:lnTo>
                <a:lnTo>
                  <a:pt x="19187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3" y="345317"/>
                </a:lnTo>
                <a:lnTo>
                  <a:pt x="869967" y="323773"/>
                </a:lnTo>
                <a:lnTo>
                  <a:pt x="822896" y="302643"/>
                </a:lnTo>
                <a:lnTo>
                  <a:pt x="775544" y="281921"/>
                </a:lnTo>
                <a:lnTo>
                  <a:pt x="727935" y="261600"/>
                </a:lnTo>
                <a:lnTo>
                  <a:pt x="680095" y="241672"/>
                </a:lnTo>
                <a:lnTo>
                  <a:pt x="632049" y="222131"/>
                </a:lnTo>
                <a:lnTo>
                  <a:pt x="583822" y="202969"/>
                </a:lnTo>
                <a:lnTo>
                  <a:pt x="535438" y="184179"/>
                </a:lnTo>
                <a:lnTo>
                  <a:pt x="486922" y="165754"/>
                </a:lnTo>
                <a:lnTo>
                  <a:pt x="438300" y="147686"/>
                </a:lnTo>
                <a:lnTo>
                  <a:pt x="389595" y="129969"/>
                </a:lnTo>
                <a:lnTo>
                  <a:pt x="340834" y="112596"/>
                </a:lnTo>
                <a:lnTo>
                  <a:pt x="292041" y="95559"/>
                </a:lnTo>
                <a:lnTo>
                  <a:pt x="243240" y="78851"/>
                </a:lnTo>
                <a:lnTo>
                  <a:pt x="194457" y="62465"/>
                </a:lnTo>
                <a:lnTo>
                  <a:pt x="145717" y="46394"/>
                </a:lnTo>
                <a:lnTo>
                  <a:pt x="97044" y="30631"/>
                </a:lnTo>
                <a:lnTo>
                  <a:pt x="48463" y="1516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4"/>
                </a:moveTo>
                <a:lnTo>
                  <a:pt x="39547" y="1547082"/>
                </a:lnTo>
                <a:lnTo>
                  <a:pt x="79022" y="1515145"/>
                </a:lnTo>
                <a:lnTo>
                  <a:pt x="118420" y="1483055"/>
                </a:lnTo>
                <a:lnTo>
                  <a:pt x="157740" y="1450810"/>
                </a:lnTo>
                <a:lnTo>
                  <a:pt x="196978" y="1418411"/>
                </a:lnTo>
                <a:lnTo>
                  <a:pt x="236132" y="1385859"/>
                </a:lnTo>
                <a:lnTo>
                  <a:pt x="275198" y="1353154"/>
                </a:lnTo>
                <a:lnTo>
                  <a:pt x="314174" y="1320296"/>
                </a:lnTo>
                <a:lnTo>
                  <a:pt x="353058" y="1287286"/>
                </a:lnTo>
                <a:lnTo>
                  <a:pt x="391846" y="1254123"/>
                </a:lnTo>
                <a:lnTo>
                  <a:pt x="430535" y="1220809"/>
                </a:lnTo>
                <a:lnTo>
                  <a:pt x="469123" y="1187343"/>
                </a:lnTo>
                <a:lnTo>
                  <a:pt x="507606" y="1153725"/>
                </a:lnTo>
                <a:lnTo>
                  <a:pt x="545983" y="1119957"/>
                </a:lnTo>
                <a:lnTo>
                  <a:pt x="584250" y="1086039"/>
                </a:lnTo>
                <a:lnTo>
                  <a:pt x="622405" y="1051970"/>
                </a:lnTo>
                <a:lnTo>
                  <a:pt x="660444" y="1017751"/>
                </a:lnTo>
                <a:lnTo>
                  <a:pt x="698365" y="983382"/>
                </a:lnTo>
                <a:lnTo>
                  <a:pt x="736164" y="948864"/>
                </a:lnTo>
                <a:lnTo>
                  <a:pt x="773840" y="914197"/>
                </a:lnTo>
                <a:lnTo>
                  <a:pt x="811390" y="879381"/>
                </a:lnTo>
                <a:lnTo>
                  <a:pt x="848809" y="844417"/>
                </a:lnTo>
                <a:lnTo>
                  <a:pt x="886097" y="809304"/>
                </a:lnTo>
                <a:lnTo>
                  <a:pt x="923249" y="774044"/>
                </a:lnTo>
                <a:lnTo>
                  <a:pt x="960264" y="738637"/>
                </a:lnTo>
                <a:lnTo>
                  <a:pt x="997137" y="703082"/>
                </a:lnTo>
                <a:lnTo>
                  <a:pt x="1033868" y="667380"/>
                </a:lnTo>
                <a:lnTo>
                  <a:pt x="1070452" y="631532"/>
                </a:lnTo>
                <a:lnTo>
                  <a:pt x="1106886" y="595538"/>
                </a:lnTo>
                <a:lnTo>
                  <a:pt x="1143169" y="559398"/>
                </a:lnTo>
                <a:lnTo>
                  <a:pt x="1179297" y="523112"/>
                </a:lnTo>
                <a:lnTo>
                  <a:pt x="1215267" y="486681"/>
                </a:lnTo>
                <a:lnTo>
                  <a:pt x="1251077" y="450105"/>
                </a:lnTo>
                <a:lnTo>
                  <a:pt x="1286723" y="413384"/>
                </a:lnTo>
                <a:lnTo>
                  <a:pt x="1322204" y="376519"/>
                </a:lnTo>
                <a:lnTo>
                  <a:pt x="1357515" y="339510"/>
                </a:lnTo>
                <a:lnTo>
                  <a:pt x="1392655" y="302357"/>
                </a:lnTo>
                <a:lnTo>
                  <a:pt x="1427621" y="265061"/>
                </a:lnTo>
                <a:lnTo>
                  <a:pt x="1462409" y="227622"/>
                </a:lnTo>
                <a:lnTo>
                  <a:pt x="1497017" y="190040"/>
                </a:lnTo>
                <a:lnTo>
                  <a:pt x="1531442" y="152316"/>
                </a:lnTo>
                <a:lnTo>
                  <a:pt x="1565681" y="114449"/>
                </a:lnTo>
                <a:lnTo>
                  <a:pt x="1599731" y="76441"/>
                </a:lnTo>
                <a:lnTo>
                  <a:pt x="1633591" y="38291"/>
                </a:lnTo>
                <a:lnTo>
                  <a:pt x="1667256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54" y="237261"/>
                </a:lnTo>
                <a:lnTo>
                  <a:pt x="572363" y="217258"/>
                </a:lnTo>
                <a:lnTo>
                  <a:pt x="525903" y="197547"/>
                </a:lnTo>
                <a:lnTo>
                  <a:pt x="479183" y="178129"/>
                </a:lnTo>
                <a:lnTo>
                  <a:pt x="432214" y="159002"/>
                </a:lnTo>
                <a:lnTo>
                  <a:pt x="385006" y="140167"/>
                </a:lnTo>
                <a:lnTo>
                  <a:pt x="337570" y="121624"/>
                </a:lnTo>
                <a:lnTo>
                  <a:pt x="289916" y="103373"/>
                </a:lnTo>
                <a:lnTo>
                  <a:pt x="242055" y="85414"/>
                </a:lnTo>
                <a:lnTo>
                  <a:pt x="193996" y="67748"/>
                </a:lnTo>
                <a:lnTo>
                  <a:pt x="145751" y="50373"/>
                </a:lnTo>
                <a:lnTo>
                  <a:pt x="97330" y="33290"/>
                </a:lnTo>
                <a:lnTo>
                  <a:pt x="48742" y="164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8" y="1403531"/>
                </a:lnTo>
                <a:lnTo>
                  <a:pt x="79110" y="1371302"/>
                </a:lnTo>
                <a:lnTo>
                  <a:pt x="118532" y="1338921"/>
                </a:lnTo>
                <a:lnTo>
                  <a:pt x="157861" y="1306389"/>
                </a:lnTo>
                <a:lnTo>
                  <a:pt x="197096" y="1273706"/>
                </a:lnTo>
                <a:lnTo>
                  <a:pt x="236234" y="1240872"/>
                </a:lnTo>
                <a:lnTo>
                  <a:pt x="275272" y="1207888"/>
                </a:lnTo>
                <a:lnTo>
                  <a:pt x="314208" y="1174754"/>
                </a:lnTo>
                <a:lnTo>
                  <a:pt x="353039" y="1141470"/>
                </a:lnTo>
                <a:lnTo>
                  <a:pt x="391764" y="1108038"/>
                </a:lnTo>
                <a:lnTo>
                  <a:pt x="430378" y="1074457"/>
                </a:lnTo>
                <a:lnTo>
                  <a:pt x="468881" y="1040728"/>
                </a:lnTo>
                <a:lnTo>
                  <a:pt x="507269" y="1006851"/>
                </a:lnTo>
                <a:lnTo>
                  <a:pt x="545539" y="972827"/>
                </a:lnTo>
                <a:lnTo>
                  <a:pt x="583691" y="938656"/>
                </a:lnTo>
                <a:lnTo>
                  <a:pt x="621720" y="904338"/>
                </a:lnTo>
                <a:lnTo>
                  <a:pt x="659625" y="869875"/>
                </a:lnTo>
                <a:lnTo>
                  <a:pt x="697402" y="835265"/>
                </a:lnTo>
                <a:lnTo>
                  <a:pt x="735050" y="800511"/>
                </a:lnTo>
                <a:lnTo>
                  <a:pt x="772567" y="765611"/>
                </a:lnTo>
                <a:lnTo>
                  <a:pt x="809949" y="730567"/>
                </a:lnTo>
                <a:lnTo>
                  <a:pt x="847193" y="695379"/>
                </a:lnTo>
                <a:lnTo>
                  <a:pt x="884299" y="660048"/>
                </a:lnTo>
                <a:lnTo>
                  <a:pt x="921262" y="624573"/>
                </a:lnTo>
                <a:lnTo>
                  <a:pt x="958082" y="588956"/>
                </a:lnTo>
                <a:lnTo>
                  <a:pt x="994754" y="553196"/>
                </a:lnTo>
                <a:lnTo>
                  <a:pt x="1031277" y="517295"/>
                </a:lnTo>
                <a:lnTo>
                  <a:pt x="1067648" y="481251"/>
                </a:lnTo>
                <a:lnTo>
                  <a:pt x="1103865" y="445067"/>
                </a:lnTo>
                <a:lnTo>
                  <a:pt x="1139924" y="408742"/>
                </a:lnTo>
                <a:lnTo>
                  <a:pt x="1175825" y="372277"/>
                </a:lnTo>
                <a:lnTo>
                  <a:pt x="1211564" y="335671"/>
                </a:lnTo>
                <a:lnTo>
                  <a:pt x="1247139" y="298927"/>
                </a:lnTo>
                <a:lnTo>
                  <a:pt x="1282546" y="262043"/>
                </a:lnTo>
                <a:lnTo>
                  <a:pt x="1317785" y="225021"/>
                </a:lnTo>
                <a:lnTo>
                  <a:pt x="1352852" y="187860"/>
                </a:lnTo>
                <a:lnTo>
                  <a:pt x="1387744" y="150562"/>
                </a:lnTo>
                <a:lnTo>
                  <a:pt x="1422460" y="113127"/>
                </a:lnTo>
                <a:lnTo>
                  <a:pt x="1456997" y="75554"/>
                </a:lnTo>
                <a:lnTo>
                  <a:pt x="1491352" y="37845"/>
                </a:lnTo>
                <a:lnTo>
                  <a:pt x="1525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4" y="1292669"/>
                </a:lnTo>
                <a:lnTo>
                  <a:pt x="77583" y="1259312"/>
                </a:lnTo>
                <a:lnTo>
                  <a:pt x="116244" y="1225810"/>
                </a:lnTo>
                <a:lnTo>
                  <a:pt x="154815" y="1192162"/>
                </a:lnTo>
                <a:lnTo>
                  <a:pt x="193294" y="1158369"/>
                </a:lnTo>
                <a:lnTo>
                  <a:pt x="231678" y="1124429"/>
                </a:lnTo>
                <a:lnTo>
                  <a:pt x="269966" y="1090344"/>
                </a:lnTo>
                <a:lnTo>
                  <a:pt x="308154" y="1056113"/>
                </a:lnTo>
                <a:lnTo>
                  <a:pt x="346242" y="1021736"/>
                </a:lnTo>
                <a:lnTo>
                  <a:pt x="384226" y="987213"/>
                </a:lnTo>
                <a:lnTo>
                  <a:pt x="422104" y="952545"/>
                </a:lnTo>
                <a:lnTo>
                  <a:pt x="459874" y="917731"/>
                </a:lnTo>
                <a:lnTo>
                  <a:pt x="497534" y="882771"/>
                </a:lnTo>
                <a:lnTo>
                  <a:pt x="535081" y="847665"/>
                </a:lnTo>
                <a:lnTo>
                  <a:pt x="572514" y="812414"/>
                </a:lnTo>
                <a:lnTo>
                  <a:pt x="609829" y="777016"/>
                </a:lnTo>
                <a:lnTo>
                  <a:pt x="647026" y="741473"/>
                </a:lnTo>
                <a:lnTo>
                  <a:pt x="684101" y="705785"/>
                </a:lnTo>
                <a:lnTo>
                  <a:pt x="721052" y="669950"/>
                </a:lnTo>
                <a:lnTo>
                  <a:pt x="757877" y="633970"/>
                </a:lnTo>
                <a:lnTo>
                  <a:pt x="794574" y="597843"/>
                </a:lnTo>
                <a:lnTo>
                  <a:pt x="831141" y="561572"/>
                </a:lnTo>
                <a:lnTo>
                  <a:pt x="867575" y="525154"/>
                </a:lnTo>
                <a:lnTo>
                  <a:pt x="903874" y="488590"/>
                </a:lnTo>
                <a:lnTo>
                  <a:pt x="940035" y="451881"/>
                </a:lnTo>
                <a:lnTo>
                  <a:pt x="976058" y="415026"/>
                </a:lnTo>
                <a:lnTo>
                  <a:pt x="1011938" y="378025"/>
                </a:lnTo>
                <a:lnTo>
                  <a:pt x="1047675" y="340879"/>
                </a:lnTo>
                <a:lnTo>
                  <a:pt x="1083265" y="303586"/>
                </a:lnTo>
                <a:lnTo>
                  <a:pt x="1118707" y="266148"/>
                </a:lnTo>
                <a:lnTo>
                  <a:pt x="1153998" y="228564"/>
                </a:lnTo>
                <a:lnTo>
                  <a:pt x="1189137" y="190835"/>
                </a:lnTo>
                <a:lnTo>
                  <a:pt x="1224120" y="152959"/>
                </a:lnTo>
                <a:lnTo>
                  <a:pt x="1258946" y="114938"/>
                </a:lnTo>
                <a:lnTo>
                  <a:pt x="1293612" y="76771"/>
                </a:lnTo>
                <a:lnTo>
                  <a:pt x="1328116" y="38458"/>
                </a:lnTo>
                <a:lnTo>
                  <a:pt x="13624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0" y="0"/>
                </a:moveTo>
                <a:lnTo>
                  <a:pt x="3674364" y="0"/>
                </a:lnTo>
                <a:lnTo>
                  <a:pt x="367436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2"/>
                </a:lnTo>
                <a:lnTo>
                  <a:pt x="315468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1855" y="2475387"/>
            <a:ext cx="3748288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EFF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779" y="1753288"/>
            <a:ext cx="885444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874" y="0"/>
            <a:ext cx="12198540" cy="687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3351" y="1187196"/>
            <a:ext cx="8844280" cy="715010"/>
          </a:xfrm>
          <a:custGeom>
            <a:avLst/>
            <a:gdLst/>
            <a:ahLst/>
            <a:cxnLst/>
            <a:rect l="l" t="t" r="r" b="b"/>
            <a:pathLst>
              <a:path w="8844280" h="715010">
                <a:moveTo>
                  <a:pt x="0" y="0"/>
                </a:moveTo>
                <a:lnTo>
                  <a:pt x="8843772" y="0"/>
                </a:lnTo>
                <a:lnTo>
                  <a:pt x="8843772" y="714755"/>
                </a:lnTo>
                <a:lnTo>
                  <a:pt x="0" y="714755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91784" y="5312664"/>
            <a:ext cx="408940" cy="352425"/>
          </a:xfrm>
          <a:custGeom>
            <a:avLst/>
            <a:gdLst/>
            <a:ahLst/>
            <a:cxnLst/>
            <a:rect l="l" t="t" r="r" b="b"/>
            <a:pathLst>
              <a:path w="408939" h="352425">
                <a:moveTo>
                  <a:pt x="408432" y="0"/>
                </a:moveTo>
                <a:lnTo>
                  <a:pt x="0" y="0"/>
                </a:lnTo>
                <a:lnTo>
                  <a:pt x="204216" y="352044"/>
                </a:lnTo>
                <a:lnTo>
                  <a:pt x="408432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8779" y="1991867"/>
            <a:ext cx="8846820" cy="3321050"/>
          </a:xfrm>
          <a:custGeom>
            <a:avLst/>
            <a:gdLst/>
            <a:ahLst/>
            <a:cxnLst/>
            <a:rect l="l" t="t" r="r" b="b"/>
            <a:pathLst>
              <a:path w="8846820" h="3321050">
                <a:moveTo>
                  <a:pt x="0" y="0"/>
                </a:moveTo>
                <a:lnTo>
                  <a:pt x="8846820" y="0"/>
                </a:lnTo>
                <a:lnTo>
                  <a:pt x="8846820" y="3320796"/>
                </a:lnTo>
                <a:lnTo>
                  <a:pt x="0" y="3320796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91130" marR="525780" indent="-868680">
              <a:lnSpc>
                <a:spcPct val="150000"/>
              </a:lnSpc>
              <a:spcBef>
                <a:spcPts val="100"/>
              </a:spcBef>
            </a:pPr>
            <a:r>
              <a:rPr dirty="0" spc="-160"/>
              <a:t>Washington</a:t>
            </a:r>
            <a:r>
              <a:rPr dirty="0" spc="-275"/>
              <a:t> </a:t>
            </a:r>
            <a:r>
              <a:rPr dirty="0" spc="-155"/>
              <a:t>Metropolitan</a:t>
            </a:r>
            <a:r>
              <a:rPr dirty="0" spc="-254"/>
              <a:t> </a:t>
            </a:r>
            <a:r>
              <a:rPr dirty="0" spc="-130"/>
              <a:t>Area</a:t>
            </a:r>
            <a:r>
              <a:rPr dirty="0" spc="-295"/>
              <a:t> </a:t>
            </a:r>
            <a:r>
              <a:rPr dirty="0" spc="-175"/>
              <a:t>Transit</a:t>
            </a:r>
            <a:r>
              <a:rPr dirty="0" spc="-285"/>
              <a:t> </a:t>
            </a:r>
            <a:r>
              <a:rPr dirty="0" spc="-140"/>
              <a:t>Authority  </a:t>
            </a:r>
            <a:r>
              <a:rPr dirty="0" spc="-175"/>
              <a:t>Transit </a:t>
            </a:r>
            <a:r>
              <a:rPr dirty="0" spc="-150"/>
              <a:t>Employees' </a:t>
            </a:r>
            <a:r>
              <a:rPr dirty="0" spc="-155"/>
              <a:t>Retirement</a:t>
            </a:r>
            <a:r>
              <a:rPr dirty="0" spc="-455"/>
              <a:t> </a:t>
            </a:r>
            <a:r>
              <a:rPr dirty="0" spc="-120"/>
              <a:t>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34609" y="5524739"/>
            <a:ext cx="11201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Keith M.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Bullock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200" spc="-45">
                <a:latin typeface="Arial"/>
                <a:cs typeface="Arial"/>
              </a:rPr>
              <a:t>Ted </a:t>
            </a:r>
            <a:r>
              <a:rPr dirty="0" sz="1200" spc="-15">
                <a:latin typeface="Arial"/>
                <a:cs typeface="Arial"/>
              </a:rPr>
              <a:t>W.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Windsor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4232" y="929640"/>
            <a:ext cx="2231136" cy="2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333375" marR="310515">
              <a:lnSpc>
                <a:spcPts val="3670"/>
              </a:lnSpc>
            </a:pP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Projected</a:t>
            </a:r>
            <a:r>
              <a:rPr dirty="0" sz="3600" spc="-33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3600" spc="-114" b="0">
                <a:solidFill>
                  <a:srgbClr val="FFFEFF"/>
                </a:solidFill>
                <a:latin typeface="Calibri Light"/>
                <a:cs typeface="Calibri Light"/>
              </a:rPr>
              <a:t>Age </a:t>
            </a:r>
            <a:r>
              <a:rPr dirty="0" sz="3600" spc="-80" b="0">
                <a:solidFill>
                  <a:srgbClr val="FFFEFF"/>
                </a:solidFill>
                <a:latin typeface="Calibri Light"/>
                <a:cs typeface="Calibri Light"/>
              </a:rPr>
              <a:t>50 </a:t>
            </a:r>
            <a:r>
              <a:rPr dirty="0" sz="3600" b="0">
                <a:solidFill>
                  <a:srgbClr val="FFFEFF"/>
                </a:solidFill>
                <a:latin typeface="Calibri Light"/>
                <a:cs typeface="Calibri Light"/>
              </a:rPr>
              <a:t>&amp; </a:t>
            </a:r>
            <a:r>
              <a:rPr dirty="0" sz="3600" spc="-80" b="0">
                <a:solidFill>
                  <a:srgbClr val="FFFEFF"/>
                </a:solidFill>
                <a:latin typeface="Calibri Light"/>
                <a:cs typeface="Calibri Light"/>
              </a:rPr>
              <a:t>20  </a:t>
            </a: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Retirement</a:t>
            </a:r>
            <a:r>
              <a:rPr dirty="0" sz="3600" spc="-2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0" b="0">
                <a:solidFill>
                  <a:srgbClr val="FFFEFF"/>
                </a:solidFill>
                <a:latin typeface="Calibri Light"/>
                <a:cs typeface="Calibri Light"/>
              </a:rPr>
              <a:t>Date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99583" y="2343592"/>
          <a:ext cx="6656070" cy="335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2888615"/>
                <a:gridCol w="1921510"/>
                <a:gridCol w="1397000"/>
              </a:tblGrid>
              <a:tr h="370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Birth/Hire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Age/Service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1/1/1968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1/1/2007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5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Compensation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Multiplier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5.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Accrued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(#2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#3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#4)/12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867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50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6.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factor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(48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0.21%)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1008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7.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reduction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(#5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#6)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289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8.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(#5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#7)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578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46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105400" y="954024"/>
            <a:ext cx="6673583" cy="124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333375" marR="310515">
              <a:lnSpc>
                <a:spcPts val="3670"/>
              </a:lnSpc>
            </a:pP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Projected</a:t>
            </a:r>
            <a:r>
              <a:rPr dirty="0" sz="3600" spc="-33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3600" spc="-135" b="0">
                <a:solidFill>
                  <a:srgbClr val="FFFEFF"/>
                </a:solidFill>
                <a:latin typeface="Calibri Light"/>
                <a:cs typeface="Calibri Light"/>
              </a:rPr>
              <a:t>Normal  </a:t>
            </a: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Retirement</a:t>
            </a:r>
            <a:r>
              <a:rPr dirty="0" sz="3600" spc="-2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0" b="0">
                <a:solidFill>
                  <a:srgbClr val="FFFEFF"/>
                </a:solidFill>
                <a:latin typeface="Calibri Light"/>
                <a:cs typeface="Calibri Light"/>
              </a:rPr>
              <a:t>Date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99583" y="3836351"/>
          <a:ext cx="6656070" cy="223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2888615"/>
                <a:gridCol w="1921510"/>
                <a:gridCol w="1397000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7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Birth/Hire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Age/Service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1/1/1968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1/1/2029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61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1/1/2007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1/1/2029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5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Compensation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Multiplier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5.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Accrued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(#2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#3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#4)/12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154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9583" y="1902857"/>
          <a:ext cx="665607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4810125"/>
                <a:gridCol w="1397000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(projected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7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10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27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2272030" algn="l"/>
                        </a:tabLst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plus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83	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61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2029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Earliest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20">
                          <a:latin typeface="Arial"/>
                          <a:cs typeface="Arial"/>
                        </a:rPr>
                        <a:t>(#1,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#2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7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#3)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2029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105412" y="563880"/>
            <a:ext cx="6655295" cy="126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0" y="0"/>
                </a:moveTo>
                <a:lnTo>
                  <a:pt x="3674364" y="0"/>
                </a:lnTo>
                <a:lnTo>
                  <a:pt x="367436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2"/>
                </a:lnTo>
                <a:lnTo>
                  <a:pt x="315468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620395" marR="599440">
              <a:lnSpc>
                <a:spcPts val="4079"/>
              </a:lnSpc>
            </a:pPr>
            <a:r>
              <a:rPr dirty="0" sz="4000" spc="-110" b="0">
                <a:solidFill>
                  <a:srgbClr val="FFFEFF"/>
                </a:solidFill>
                <a:latin typeface="Calibri Light"/>
                <a:cs typeface="Calibri Light"/>
              </a:rPr>
              <a:t>How</a:t>
            </a:r>
            <a:r>
              <a:rPr dirty="0" sz="4000" spc="-3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25" b="0">
                <a:solidFill>
                  <a:srgbClr val="FFFEFF"/>
                </a:solidFill>
                <a:latin typeface="Calibri Light"/>
                <a:cs typeface="Calibri Light"/>
              </a:rPr>
              <a:t>Unused  </a:t>
            </a:r>
            <a:r>
              <a:rPr dirty="0" sz="4000" spc="-110" b="0">
                <a:solidFill>
                  <a:srgbClr val="FFFEFF"/>
                </a:solidFill>
                <a:latin typeface="Calibri Light"/>
                <a:cs typeface="Calibri Light"/>
              </a:rPr>
              <a:t>Sick </a:t>
            </a: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Leave  </a:t>
            </a:r>
            <a:r>
              <a:rPr dirty="0" sz="4000" spc="-165" b="0">
                <a:solidFill>
                  <a:srgbClr val="FFFEFF"/>
                </a:solidFill>
                <a:latin typeface="Calibri Light"/>
                <a:cs typeface="Calibri Light"/>
              </a:rPr>
              <a:t>Works</a:t>
            </a:r>
            <a:endParaRPr sz="4000">
              <a:latin typeface="Calibri Light"/>
              <a:cs typeface="Calibri Ligh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40777" y="1761121"/>
          <a:ext cx="6778625" cy="457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/>
                <a:gridCol w="2849879"/>
                <a:gridCol w="2016760"/>
                <a:gridCol w="1363344"/>
              </a:tblGrid>
              <a:tr h="350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Birth/Hire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Age/Service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1/1/1968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1/1/1997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>
                          <a:latin typeface="Arial"/>
                          <a:cs typeface="Arial"/>
                        </a:rPr>
                        <a:t>Unused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sick</a:t>
                      </a:r>
                      <a:r>
                        <a:rPr dirty="0" sz="17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leave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year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70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ili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5.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5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Compensation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6.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Multiplier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7.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Accrued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(#4 </a:t>
                      </a:r>
                      <a:r>
                        <a:rPr dirty="0" sz="1700" spc="-45">
                          <a:latin typeface="Arial"/>
                          <a:cs typeface="Arial"/>
                        </a:rPr>
                        <a:t>col.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#5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75">
                          <a:latin typeface="Arial"/>
                          <a:cs typeface="Arial"/>
                        </a:rPr>
                        <a:t>#6)/12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996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8.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40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45">
                          <a:latin typeface="Arial"/>
                          <a:cs typeface="Arial"/>
                        </a:rPr>
                        <a:t>[83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55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26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(eligibility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years)]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months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9.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factor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(24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0.21%)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0504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25">
                          <a:latin typeface="Arial"/>
                          <a:cs typeface="Arial"/>
                        </a:rPr>
                        <a:t>10.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reduction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(#7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#9)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40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51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25">
                          <a:latin typeface="Arial"/>
                          <a:cs typeface="Arial"/>
                        </a:rPr>
                        <a:t>11.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(#7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60">
                          <a:latin typeface="Arial"/>
                          <a:cs typeface="Arial"/>
                        </a:rPr>
                        <a:t>#10)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794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60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97186" y="912610"/>
            <a:ext cx="5961380" cy="7797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500" spc="-50" b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dirty="0" sz="1500" spc="-80" b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dirty="0" sz="1500" spc="-75" b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dirty="0" sz="1500" spc="-30" b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dirty="0" sz="1500" spc="-50" b="0">
                <a:solidFill>
                  <a:srgbClr val="000000"/>
                </a:solidFill>
                <a:latin typeface="Arial"/>
                <a:cs typeface="Arial"/>
              </a:rPr>
              <a:t>unused </a:t>
            </a:r>
            <a:r>
              <a:rPr dirty="0" sz="1500" spc="-45" b="0">
                <a:solidFill>
                  <a:srgbClr val="000000"/>
                </a:solidFill>
                <a:latin typeface="Arial"/>
                <a:cs typeface="Arial"/>
              </a:rPr>
              <a:t>sick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leave </a:t>
            </a:r>
            <a:r>
              <a:rPr dirty="0" sz="1500" spc="25" b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dirty="0" sz="1500" spc="-25" b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1500" spc="-35" b="0">
                <a:solidFill>
                  <a:srgbClr val="000000"/>
                </a:solidFill>
                <a:latin typeface="Arial"/>
                <a:cs typeface="Arial"/>
              </a:rPr>
              <a:t>amount </a:t>
            </a:r>
            <a:r>
              <a:rPr dirty="0" sz="1500" spc="-5" b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dirty="0" sz="1500" spc="-30" b="0">
                <a:solidFill>
                  <a:srgbClr val="000000"/>
                </a:solidFill>
                <a:latin typeface="Arial"/>
                <a:cs typeface="Arial"/>
              </a:rPr>
              <a:t>your  </a:t>
            </a:r>
            <a:r>
              <a:rPr dirty="0" sz="1500" spc="-20" b="0">
                <a:solidFill>
                  <a:srgbClr val="000000"/>
                </a:solidFill>
                <a:latin typeface="Arial"/>
                <a:cs typeface="Arial"/>
              </a:rPr>
              <a:t>benefit </a:t>
            </a:r>
            <a:r>
              <a:rPr dirty="0" sz="1500" spc="10" b="0">
                <a:solidFill>
                  <a:srgbClr val="000000"/>
                </a:solidFill>
                <a:latin typeface="Arial"/>
                <a:cs typeface="Arial"/>
              </a:rPr>
              <a:t>but </a:t>
            </a:r>
            <a:r>
              <a:rPr dirty="0" sz="1500" spc="5" b="0">
                <a:solidFill>
                  <a:srgbClr val="000000"/>
                </a:solidFill>
                <a:latin typeface="Arial"/>
                <a:cs typeface="Arial"/>
              </a:rPr>
              <a:t>not </a:t>
            </a:r>
            <a:r>
              <a:rPr dirty="0" sz="1500" spc="25" b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1500" spc="-25" b="0">
                <a:solidFill>
                  <a:srgbClr val="000000"/>
                </a:solidFill>
                <a:latin typeface="Arial"/>
                <a:cs typeface="Arial"/>
              </a:rPr>
              <a:t>qualify </a:t>
            </a:r>
            <a:r>
              <a:rPr dirty="0" sz="1500" b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dirty="0" sz="1500" spc="-100" b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dirty="0" sz="1500" spc="-25" b="0">
                <a:solidFill>
                  <a:srgbClr val="000000"/>
                </a:solidFill>
                <a:latin typeface="Arial"/>
                <a:cs typeface="Arial"/>
              </a:rPr>
              <a:t>benefit.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dirty="0" sz="1500" spc="-25" b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example </a:t>
            </a:r>
            <a:r>
              <a:rPr dirty="0" sz="1500" spc="-20" b="0">
                <a:solidFill>
                  <a:srgbClr val="000000"/>
                </a:solidFill>
                <a:latin typeface="Arial"/>
                <a:cs typeface="Arial"/>
              </a:rPr>
              <a:t>below </a:t>
            </a:r>
            <a:r>
              <a:rPr dirty="0" sz="1500" spc="-25" b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1500" b="0">
                <a:solidFill>
                  <a:srgbClr val="000000"/>
                </a:solidFill>
                <a:latin typeface="Arial"/>
                <a:cs typeface="Arial"/>
              </a:rPr>
              <a:t>retiring  </a:t>
            </a:r>
            <a:r>
              <a:rPr dirty="0" sz="1500" spc="-15" b="0">
                <a:solidFill>
                  <a:srgbClr val="000000"/>
                </a:solidFill>
                <a:latin typeface="Arial"/>
                <a:cs typeface="Arial"/>
              </a:rPr>
              <a:t>participant </a:t>
            </a:r>
            <a:r>
              <a:rPr dirty="0" sz="1500" spc="-80" b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dirty="0" sz="1500" spc="-45" b="0">
                <a:solidFill>
                  <a:srgbClr val="000000"/>
                </a:solidFill>
                <a:latin typeface="Arial"/>
                <a:cs typeface="Arial"/>
              </a:rPr>
              <a:t>one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year </a:t>
            </a:r>
            <a:r>
              <a:rPr dirty="0" sz="1500" spc="-5" b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dirty="0" sz="1500" spc="-50" b="0">
                <a:solidFill>
                  <a:srgbClr val="000000"/>
                </a:solidFill>
                <a:latin typeface="Arial"/>
                <a:cs typeface="Arial"/>
              </a:rPr>
              <a:t>unused </a:t>
            </a:r>
            <a:r>
              <a:rPr dirty="0" sz="1500" spc="-45" b="0">
                <a:solidFill>
                  <a:srgbClr val="000000"/>
                </a:solidFill>
                <a:latin typeface="Arial"/>
                <a:cs typeface="Arial"/>
              </a:rPr>
              <a:t>sick</a:t>
            </a:r>
            <a:r>
              <a:rPr dirty="0" sz="1500" spc="2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 spc="-60" b="0">
                <a:solidFill>
                  <a:srgbClr val="000000"/>
                </a:solidFill>
                <a:latin typeface="Arial"/>
                <a:cs typeface="Arial"/>
              </a:rPr>
              <a:t>leave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874" y="0"/>
            <a:ext cx="12198540" cy="687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59835" y="1187196"/>
            <a:ext cx="5657215" cy="715010"/>
          </a:xfrm>
          <a:custGeom>
            <a:avLst/>
            <a:gdLst/>
            <a:ahLst/>
            <a:cxnLst/>
            <a:rect l="l" t="t" r="r" b="b"/>
            <a:pathLst>
              <a:path w="5657215" h="715010">
                <a:moveTo>
                  <a:pt x="0" y="0"/>
                </a:moveTo>
                <a:lnTo>
                  <a:pt x="5657088" y="0"/>
                </a:lnTo>
                <a:lnTo>
                  <a:pt x="5657088" y="714755"/>
                </a:lnTo>
                <a:lnTo>
                  <a:pt x="0" y="714755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91784" y="5312664"/>
            <a:ext cx="408940" cy="352425"/>
          </a:xfrm>
          <a:custGeom>
            <a:avLst/>
            <a:gdLst/>
            <a:ahLst/>
            <a:cxnLst/>
            <a:rect l="l" t="t" r="r" b="b"/>
            <a:pathLst>
              <a:path w="408939" h="352425">
                <a:moveTo>
                  <a:pt x="408432" y="0"/>
                </a:moveTo>
                <a:lnTo>
                  <a:pt x="0" y="0"/>
                </a:lnTo>
                <a:lnTo>
                  <a:pt x="204216" y="352044"/>
                </a:lnTo>
                <a:lnTo>
                  <a:pt x="408432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59835" y="1991867"/>
            <a:ext cx="5666740" cy="3321050"/>
          </a:xfrm>
          <a:custGeom>
            <a:avLst/>
            <a:gdLst/>
            <a:ahLst/>
            <a:cxnLst/>
            <a:rect l="l" t="t" r="r" b="b"/>
            <a:pathLst>
              <a:path w="5666740" h="3321050">
                <a:moveTo>
                  <a:pt x="0" y="0"/>
                </a:moveTo>
                <a:lnTo>
                  <a:pt x="5666232" y="0"/>
                </a:lnTo>
                <a:lnTo>
                  <a:pt x="5666232" y="3320796"/>
                </a:lnTo>
                <a:lnTo>
                  <a:pt x="0" y="3320796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570" rIns="0" bIns="0" rtlCol="0" vert="horz">
            <a:spAutoFit/>
          </a:bodyPr>
          <a:lstStyle/>
          <a:p>
            <a:pPr marL="1031875" marR="12700" indent="-1019810">
              <a:lnSpc>
                <a:spcPts val="4490"/>
              </a:lnSpc>
              <a:spcBef>
                <a:spcPts val="910"/>
              </a:spcBef>
            </a:pPr>
            <a:r>
              <a:rPr dirty="0" spc="-140"/>
              <a:t>Optional Forms</a:t>
            </a:r>
            <a:r>
              <a:rPr dirty="0" spc="-490"/>
              <a:t> </a:t>
            </a:r>
            <a:r>
              <a:rPr dirty="0" spc="-165"/>
              <a:t>of  </a:t>
            </a:r>
            <a:r>
              <a:rPr dirty="0" spc="-145"/>
              <a:t>Benefits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485775" marR="466090" indent="333375">
              <a:lnSpc>
                <a:spcPts val="4079"/>
              </a:lnSpc>
              <a:spcBef>
                <a:spcPts val="5"/>
              </a:spcBef>
            </a:pPr>
            <a:r>
              <a:rPr dirty="0" sz="4000" spc="-125" b="0">
                <a:solidFill>
                  <a:srgbClr val="FFFEFF"/>
                </a:solidFill>
                <a:latin typeface="Calibri Light"/>
                <a:cs typeface="Calibri Light"/>
              </a:rPr>
              <a:t>What </a:t>
            </a:r>
            <a:r>
              <a:rPr dirty="0" sz="4000" spc="-80" b="0">
                <a:solidFill>
                  <a:srgbClr val="FFFEFF"/>
                </a:solidFill>
                <a:latin typeface="Calibri Light"/>
                <a:cs typeface="Calibri Light"/>
              </a:rPr>
              <a:t>Is </a:t>
            </a:r>
            <a:r>
              <a:rPr dirty="0" sz="4000" spc="-75" b="0">
                <a:solidFill>
                  <a:srgbClr val="FFFEFF"/>
                </a:solidFill>
                <a:latin typeface="Calibri Light"/>
                <a:cs typeface="Calibri Light"/>
              </a:rPr>
              <a:t>An  </a:t>
            </a: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Optional</a:t>
            </a:r>
            <a:r>
              <a:rPr dirty="0" sz="4000" spc="-39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30" b="0">
                <a:solidFill>
                  <a:srgbClr val="FFFEFF"/>
                </a:solidFill>
                <a:latin typeface="Calibri Light"/>
                <a:cs typeface="Calibri Light"/>
              </a:rPr>
              <a:t>Form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7186" y="1739166"/>
            <a:ext cx="6014720" cy="282702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9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dirty="0" sz="1800" spc="-60">
                <a:latin typeface="Arial"/>
                <a:cs typeface="Arial"/>
              </a:rPr>
              <a:t>Your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65">
                <a:latin typeface="Arial"/>
                <a:cs typeface="Arial"/>
              </a:rPr>
              <a:t>based </a:t>
            </a:r>
            <a:r>
              <a:rPr dirty="0" sz="1800" spc="-30">
                <a:latin typeface="Arial"/>
                <a:cs typeface="Arial"/>
              </a:rPr>
              <a:t>on </a:t>
            </a:r>
            <a:r>
              <a:rPr dirty="0" sz="1800" spc="-25">
                <a:latin typeface="Arial"/>
                <a:cs typeface="Arial"/>
              </a:rPr>
              <a:t>the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formula.</a:t>
            </a:r>
            <a:endParaRPr sz="18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919"/>
              </a:spcBef>
              <a:buClr>
                <a:srgbClr val="E16633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dirty="0" sz="1600" spc="-90">
                <a:latin typeface="Arial"/>
                <a:cs typeface="Arial"/>
              </a:rPr>
              <a:t>One </a:t>
            </a:r>
            <a:r>
              <a:rPr dirty="0" sz="1600" spc="-95">
                <a:latin typeface="Arial"/>
                <a:cs typeface="Arial"/>
              </a:rPr>
              <a:t>– </a:t>
            </a:r>
            <a:r>
              <a:rPr dirty="0" sz="1600" spc="-5">
                <a:latin typeface="Arial"/>
                <a:cs typeface="Arial"/>
              </a:rPr>
              <a:t>twelfth </a:t>
            </a:r>
            <a:r>
              <a:rPr dirty="0" sz="1600" spc="-10">
                <a:latin typeface="Arial"/>
                <a:cs typeface="Arial"/>
              </a:rPr>
              <a:t>of </a:t>
            </a:r>
            <a:r>
              <a:rPr dirty="0" sz="1600" spc="-60">
                <a:latin typeface="Arial"/>
                <a:cs typeface="Arial"/>
              </a:rPr>
              <a:t>Average </a:t>
            </a:r>
            <a:r>
              <a:rPr dirty="0" sz="1600" spc="-55">
                <a:latin typeface="Arial"/>
                <a:cs typeface="Arial"/>
              </a:rPr>
              <a:t>Compensation</a:t>
            </a:r>
            <a:r>
              <a:rPr dirty="0" sz="1600" spc="22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times</a:t>
            </a:r>
            <a:endParaRPr sz="16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860"/>
              </a:spcBef>
              <a:buClr>
                <a:srgbClr val="E16633"/>
              </a:buClr>
              <a:buSzPct val="107142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1400" spc="30">
                <a:latin typeface="Arial"/>
                <a:cs typeface="Arial"/>
              </a:rPr>
              <a:t>1.85% </a:t>
            </a:r>
            <a:r>
              <a:rPr dirty="0" sz="1400" spc="5">
                <a:latin typeface="Arial"/>
                <a:cs typeface="Arial"/>
              </a:rPr>
              <a:t>for </a:t>
            </a:r>
            <a:r>
              <a:rPr dirty="0" sz="1400" spc="-75">
                <a:latin typeface="Arial"/>
                <a:cs typeface="Arial"/>
              </a:rPr>
              <a:t>each </a:t>
            </a:r>
            <a:r>
              <a:rPr dirty="0" sz="1400" spc="-55">
                <a:latin typeface="Arial"/>
                <a:cs typeface="Arial"/>
              </a:rPr>
              <a:t>year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0">
                <a:latin typeface="Arial"/>
                <a:cs typeface="Arial"/>
              </a:rPr>
              <a:t>service </a:t>
            </a:r>
            <a:r>
              <a:rPr dirty="0" sz="1400" spc="-15">
                <a:latin typeface="Arial"/>
                <a:cs typeface="Arial"/>
              </a:rPr>
              <a:t>up </a:t>
            </a:r>
            <a:r>
              <a:rPr dirty="0" sz="1400" spc="20">
                <a:latin typeface="Arial"/>
                <a:cs typeface="Arial"/>
              </a:rPr>
              <a:t>27,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plus</a:t>
            </a:r>
            <a:endParaRPr sz="1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840"/>
              </a:spcBef>
              <a:buClr>
                <a:srgbClr val="E16633"/>
              </a:buClr>
              <a:buSzPct val="107142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1400" spc="30">
                <a:latin typeface="Arial"/>
                <a:cs typeface="Arial"/>
              </a:rPr>
              <a:t>1.95% </a:t>
            </a:r>
            <a:r>
              <a:rPr dirty="0" sz="1400" spc="5">
                <a:latin typeface="Arial"/>
                <a:cs typeface="Arial"/>
              </a:rPr>
              <a:t>for </a:t>
            </a:r>
            <a:r>
              <a:rPr dirty="0" sz="1400" spc="-75">
                <a:latin typeface="Arial"/>
                <a:cs typeface="Arial"/>
              </a:rPr>
              <a:t>each </a:t>
            </a:r>
            <a:r>
              <a:rPr dirty="0" sz="1400" spc="-55">
                <a:latin typeface="Arial"/>
                <a:cs typeface="Arial"/>
              </a:rPr>
              <a:t>year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0">
                <a:latin typeface="Arial"/>
                <a:cs typeface="Arial"/>
              </a:rPr>
              <a:t>service </a:t>
            </a:r>
            <a:r>
              <a:rPr dirty="0" sz="1400" spc="-25">
                <a:latin typeface="Arial"/>
                <a:cs typeface="Arial"/>
              </a:rPr>
              <a:t>over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27.</a:t>
            </a:r>
            <a:endParaRPr sz="1400">
              <a:latin typeface="Arial"/>
              <a:cs typeface="Arial"/>
            </a:endParaRPr>
          </a:p>
          <a:p>
            <a:pPr lvl="1" marL="698500" marR="5080" indent="-228600">
              <a:lnSpc>
                <a:spcPct val="120000"/>
              </a:lnSpc>
              <a:spcBef>
                <a:spcPts val="470"/>
              </a:spcBef>
              <a:buClr>
                <a:srgbClr val="E16633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dirty="0" sz="1600" spc="-95">
                <a:latin typeface="Arial"/>
                <a:cs typeface="Arial"/>
              </a:rPr>
              <a:t>Is </a:t>
            </a:r>
            <a:r>
              <a:rPr dirty="0" sz="1600" spc="-20">
                <a:latin typeface="Arial"/>
                <a:cs typeface="Arial"/>
              </a:rPr>
              <a:t>paid </a:t>
            </a:r>
            <a:r>
              <a:rPr dirty="0" sz="1600" spc="30">
                <a:latin typeface="Arial"/>
                <a:cs typeface="Arial"/>
              </a:rPr>
              <a:t>to </a:t>
            </a:r>
            <a:r>
              <a:rPr dirty="0" sz="1600" spc="-45">
                <a:latin typeface="Arial"/>
                <a:cs typeface="Arial"/>
              </a:rPr>
              <a:t>you </a:t>
            </a:r>
            <a:r>
              <a:rPr dirty="0" sz="1600" spc="-25">
                <a:latin typeface="Arial"/>
                <a:cs typeface="Arial"/>
              </a:rPr>
              <a:t>monthly </a:t>
            </a:r>
            <a:r>
              <a:rPr dirty="0" sz="1600">
                <a:latin typeface="Arial"/>
                <a:cs typeface="Arial"/>
              </a:rPr>
              <a:t>for </a:t>
            </a:r>
            <a:r>
              <a:rPr dirty="0" sz="1600" spc="-110">
                <a:latin typeface="Arial"/>
                <a:cs typeface="Arial"/>
              </a:rPr>
              <a:t>as </a:t>
            </a:r>
            <a:r>
              <a:rPr dirty="0" sz="1600" spc="-10">
                <a:latin typeface="Arial"/>
                <a:cs typeface="Arial"/>
              </a:rPr>
              <a:t>long </a:t>
            </a:r>
            <a:r>
              <a:rPr dirty="0" sz="1600" spc="-110">
                <a:latin typeface="Arial"/>
                <a:cs typeface="Arial"/>
              </a:rPr>
              <a:t>as </a:t>
            </a:r>
            <a:r>
              <a:rPr dirty="0" sz="1600" spc="-45">
                <a:latin typeface="Arial"/>
                <a:cs typeface="Arial"/>
              </a:rPr>
              <a:t>you </a:t>
            </a:r>
            <a:r>
              <a:rPr dirty="0" sz="1600" spc="-25">
                <a:latin typeface="Arial"/>
                <a:cs typeface="Arial"/>
              </a:rPr>
              <a:t>live </a:t>
            </a:r>
            <a:r>
              <a:rPr dirty="0" sz="1600" spc="-50">
                <a:latin typeface="Arial"/>
                <a:cs typeface="Arial"/>
              </a:rPr>
              <a:t>and </a:t>
            </a:r>
            <a:r>
              <a:rPr dirty="0" sz="1600" spc="-30">
                <a:latin typeface="Arial"/>
                <a:cs typeface="Arial"/>
              </a:rPr>
              <a:t>referred </a:t>
            </a:r>
            <a:r>
              <a:rPr dirty="0" sz="1600" spc="30">
                <a:latin typeface="Arial"/>
                <a:cs typeface="Arial"/>
              </a:rPr>
              <a:t>to  </a:t>
            </a:r>
            <a:r>
              <a:rPr dirty="0" sz="1600" spc="-110">
                <a:latin typeface="Arial"/>
                <a:cs typeface="Arial"/>
              </a:rPr>
              <a:t>as </a:t>
            </a:r>
            <a:r>
              <a:rPr dirty="0" sz="1600" spc="-25">
                <a:latin typeface="Arial"/>
                <a:cs typeface="Arial"/>
              </a:rPr>
              <a:t>the Straight </a:t>
            </a:r>
            <a:r>
              <a:rPr dirty="0" sz="1600" spc="-40">
                <a:latin typeface="Arial"/>
                <a:cs typeface="Arial"/>
              </a:rPr>
              <a:t>Life </a:t>
            </a:r>
            <a:r>
              <a:rPr dirty="0" sz="1600" spc="-25">
                <a:latin typeface="Arial"/>
                <a:cs typeface="Arial"/>
              </a:rPr>
              <a:t>Annuity form </a:t>
            </a:r>
            <a:r>
              <a:rPr dirty="0" sz="1600" spc="-10">
                <a:latin typeface="Arial"/>
                <a:cs typeface="Arial"/>
              </a:rPr>
              <a:t>of</a:t>
            </a:r>
            <a:r>
              <a:rPr dirty="0" sz="1600" spc="25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payment.</a:t>
            </a:r>
            <a:endParaRPr sz="1600">
              <a:latin typeface="Arial"/>
              <a:cs typeface="Arial"/>
            </a:endParaRPr>
          </a:p>
          <a:p>
            <a:pPr marL="241300" marR="195580" indent="-228600">
              <a:lnSpc>
                <a:spcPct val="120000"/>
              </a:lnSpc>
              <a:spcBef>
                <a:spcPts val="965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dirty="0" sz="1800" spc="-25">
                <a:latin typeface="Arial"/>
                <a:cs typeface="Arial"/>
              </a:rPr>
              <a:t>Optional </a:t>
            </a:r>
            <a:r>
              <a:rPr dirty="0" sz="1800" spc="-40">
                <a:latin typeface="Arial"/>
                <a:cs typeface="Arial"/>
              </a:rPr>
              <a:t>forms </a:t>
            </a:r>
            <a:r>
              <a:rPr dirty="0" sz="1800" spc="-70">
                <a:latin typeface="Arial"/>
                <a:cs typeface="Arial"/>
              </a:rPr>
              <a:t>change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-80">
                <a:latin typeface="Arial"/>
                <a:cs typeface="Arial"/>
              </a:rPr>
              <a:t>way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45">
                <a:latin typeface="Arial"/>
                <a:cs typeface="Arial"/>
              </a:rPr>
              <a:t>is </a:t>
            </a:r>
            <a:r>
              <a:rPr dirty="0" sz="1800" spc="-20">
                <a:latin typeface="Arial"/>
                <a:cs typeface="Arial"/>
              </a:rPr>
              <a:t>paid </a:t>
            </a:r>
            <a:r>
              <a:rPr dirty="0" sz="1800" spc="-50">
                <a:latin typeface="Arial"/>
                <a:cs typeface="Arial"/>
              </a:rPr>
              <a:t>and </a:t>
            </a:r>
            <a:r>
              <a:rPr dirty="0" sz="1800" spc="-25">
                <a:latin typeface="Arial"/>
                <a:cs typeface="Arial"/>
              </a:rPr>
              <a:t>the  </a:t>
            </a:r>
            <a:r>
              <a:rPr dirty="0" sz="1800" spc="-40">
                <a:latin typeface="Arial"/>
                <a:cs typeface="Arial"/>
              </a:rPr>
              <a:t>amount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25">
                <a:latin typeface="Arial"/>
                <a:cs typeface="Arial"/>
              </a:rPr>
              <a:t>being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paid.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397510" marR="377190">
              <a:lnSpc>
                <a:spcPts val="4079"/>
              </a:lnSpc>
            </a:pP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Optional</a:t>
            </a:r>
            <a:r>
              <a:rPr dirty="0" sz="4000" spc="-39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Forms  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Provided </a:t>
            </a:r>
            <a:r>
              <a:rPr dirty="0" sz="4000" spc="-95" b="0">
                <a:solidFill>
                  <a:srgbClr val="FFFEFF"/>
                </a:solidFill>
                <a:latin typeface="Calibri Light"/>
                <a:cs typeface="Calibri Light"/>
              </a:rPr>
              <a:t>By  </a:t>
            </a:r>
            <a:r>
              <a:rPr dirty="0" sz="4000" spc="-150" b="0">
                <a:solidFill>
                  <a:srgbClr val="FFFEFF"/>
                </a:solidFill>
                <a:latin typeface="Calibri Light"/>
                <a:cs typeface="Calibri Light"/>
              </a:rPr>
              <a:t>TERP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7186" y="666708"/>
            <a:ext cx="6122035" cy="5015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dirty="0" sz="1800" spc="-25">
                <a:latin typeface="Arial"/>
                <a:cs typeface="Arial"/>
              </a:rPr>
              <a:t>Straight </a:t>
            </a:r>
            <a:r>
              <a:rPr dirty="0" sz="1800" spc="-45">
                <a:latin typeface="Arial"/>
                <a:cs typeface="Arial"/>
              </a:rPr>
              <a:t>Life </a:t>
            </a:r>
            <a:r>
              <a:rPr dirty="0" sz="1800" spc="-30">
                <a:latin typeface="Arial"/>
                <a:cs typeface="Arial"/>
              </a:rPr>
              <a:t>Annuity </a:t>
            </a:r>
            <a:r>
              <a:rPr dirty="0" sz="1800" spc="-105">
                <a:latin typeface="Arial"/>
                <a:cs typeface="Arial"/>
              </a:rPr>
              <a:t>– Receive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5">
                <a:latin typeface="Arial"/>
                <a:cs typeface="Arial"/>
              </a:rPr>
              <a:t>long 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40">
                <a:latin typeface="Arial"/>
                <a:cs typeface="Arial"/>
              </a:rPr>
              <a:t>live, </a:t>
            </a:r>
            <a:r>
              <a:rPr dirty="0" sz="1800" spc="-30">
                <a:latin typeface="Arial"/>
                <a:cs typeface="Arial"/>
              </a:rPr>
              <a:t>no </a:t>
            </a:r>
            <a:r>
              <a:rPr dirty="0" sz="1800" spc="-15">
                <a:latin typeface="Arial"/>
                <a:cs typeface="Arial"/>
              </a:rPr>
              <a:t>further </a:t>
            </a:r>
            <a:r>
              <a:rPr dirty="0" sz="1800" spc="-35">
                <a:latin typeface="Arial"/>
                <a:cs typeface="Arial"/>
              </a:rPr>
              <a:t>benefits </a:t>
            </a:r>
            <a:r>
              <a:rPr dirty="0" sz="1800" spc="-25">
                <a:latin typeface="Arial"/>
                <a:cs typeface="Arial"/>
              </a:rPr>
              <a:t>after </a:t>
            </a:r>
            <a:r>
              <a:rPr dirty="0" sz="1800" spc="-45">
                <a:latin typeface="Arial"/>
                <a:cs typeface="Arial"/>
              </a:rPr>
              <a:t>you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die.</a:t>
            </a:r>
            <a:endParaRPr sz="1800">
              <a:latin typeface="Arial"/>
              <a:cs typeface="Arial"/>
            </a:endParaRPr>
          </a:p>
          <a:p>
            <a:pPr marL="240665" marR="175260" indent="-228600">
              <a:lnSpc>
                <a:spcPct val="120000"/>
              </a:lnSpc>
              <a:spcBef>
                <a:spcPts val="994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dirty="0" sz="1800" spc="-50">
                <a:latin typeface="Arial"/>
                <a:cs typeface="Arial"/>
              </a:rPr>
              <a:t>Joint </a:t>
            </a:r>
            <a:r>
              <a:rPr dirty="0" sz="1800" spc="-25">
                <a:latin typeface="Arial"/>
                <a:cs typeface="Arial"/>
              </a:rPr>
              <a:t>&amp; </a:t>
            </a:r>
            <a:r>
              <a:rPr dirty="0" sz="1800" spc="-45">
                <a:latin typeface="Arial"/>
                <a:cs typeface="Arial"/>
              </a:rPr>
              <a:t>Survivor </a:t>
            </a:r>
            <a:r>
              <a:rPr dirty="0" sz="1800" spc="70">
                <a:latin typeface="Arial"/>
                <a:cs typeface="Arial"/>
              </a:rPr>
              <a:t>50% </a:t>
            </a:r>
            <a:r>
              <a:rPr dirty="0" sz="1800" spc="-105">
                <a:latin typeface="Arial"/>
                <a:cs typeface="Arial"/>
              </a:rPr>
              <a:t>– Receive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5">
                <a:latin typeface="Arial"/>
                <a:cs typeface="Arial"/>
              </a:rPr>
              <a:t>monthly benefit 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40">
                <a:latin typeface="Arial"/>
                <a:cs typeface="Arial"/>
              </a:rPr>
              <a:t>live, </a:t>
            </a:r>
            <a:r>
              <a:rPr dirty="0" sz="1800" spc="-35">
                <a:latin typeface="Arial"/>
                <a:cs typeface="Arial"/>
              </a:rPr>
              <a:t>plus </a:t>
            </a:r>
            <a:r>
              <a:rPr dirty="0" sz="1800" spc="-25">
                <a:latin typeface="Arial"/>
                <a:cs typeface="Arial"/>
              </a:rPr>
              <a:t>after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40">
                <a:latin typeface="Arial"/>
                <a:cs typeface="Arial"/>
              </a:rPr>
              <a:t>death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25">
                <a:latin typeface="Arial"/>
                <a:cs typeface="Arial"/>
              </a:rPr>
              <a:t>monthly 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50">
                <a:latin typeface="Arial"/>
                <a:cs typeface="Arial"/>
              </a:rPr>
              <a:t>equal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65">
                <a:latin typeface="Arial"/>
                <a:cs typeface="Arial"/>
              </a:rPr>
              <a:t>50%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55">
                <a:latin typeface="Arial"/>
                <a:cs typeface="Arial"/>
              </a:rPr>
              <a:t>payable </a:t>
            </a:r>
            <a:r>
              <a:rPr dirty="0" sz="1800" spc="30">
                <a:latin typeface="Arial"/>
                <a:cs typeface="Arial"/>
              </a:rPr>
              <a:t>to 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65">
                <a:latin typeface="Arial"/>
                <a:cs typeface="Arial"/>
              </a:rPr>
              <a:t>spouse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40">
                <a:latin typeface="Arial"/>
                <a:cs typeface="Arial"/>
              </a:rPr>
              <a:t>they</a:t>
            </a:r>
            <a:r>
              <a:rPr dirty="0" sz="1800" spc="-2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live.</a:t>
            </a:r>
            <a:endParaRPr sz="1800">
              <a:latin typeface="Arial"/>
              <a:cs typeface="Arial"/>
            </a:endParaRPr>
          </a:p>
          <a:p>
            <a:pPr marL="240665" marR="175260" indent="-228600">
              <a:lnSpc>
                <a:spcPct val="120000"/>
              </a:lnSpc>
              <a:spcBef>
                <a:spcPts val="1005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dirty="0" sz="1800" spc="-50">
                <a:latin typeface="Arial"/>
                <a:cs typeface="Arial"/>
              </a:rPr>
              <a:t>Joint </a:t>
            </a:r>
            <a:r>
              <a:rPr dirty="0" sz="1800" spc="-25">
                <a:latin typeface="Arial"/>
                <a:cs typeface="Arial"/>
              </a:rPr>
              <a:t>&amp; </a:t>
            </a:r>
            <a:r>
              <a:rPr dirty="0" sz="1800" spc="-45">
                <a:latin typeface="Arial"/>
                <a:cs typeface="Arial"/>
              </a:rPr>
              <a:t>Survivor </a:t>
            </a:r>
            <a:r>
              <a:rPr dirty="0" sz="1800" spc="70">
                <a:latin typeface="Arial"/>
                <a:cs typeface="Arial"/>
              </a:rPr>
              <a:t>75% </a:t>
            </a:r>
            <a:r>
              <a:rPr dirty="0" sz="1800" spc="-105">
                <a:latin typeface="Arial"/>
                <a:cs typeface="Arial"/>
              </a:rPr>
              <a:t>– Receive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5">
                <a:latin typeface="Arial"/>
                <a:cs typeface="Arial"/>
              </a:rPr>
              <a:t>monthly benefit 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40">
                <a:latin typeface="Arial"/>
                <a:cs typeface="Arial"/>
              </a:rPr>
              <a:t>live, </a:t>
            </a:r>
            <a:r>
              <a:rPr dirty="0" sz="1800" spc="-35">
                <a:latin typeface="Arial"/>
                <a:cs typeface="Arial"/>
              </a:rPr>
              <a:t>plus </a:t>
            </a:r>
            <a:r>
              <a:rPr dirty="0" sz="1800" spc="-25">
                <a:latin typeface="Arial"/>
                <a:cs typeface="Arial"/>
              </a:rPr>
              <a:t>after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40">
                <a:latin typeface="Arial"/>
                <a:cs typeface="Arial"/>
              </a:rPr>
              <a:t>death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25">
                <a:latin typeface="Arial"/>
                <a:cs typeface="Arial"/>
              </a:rPr>
              <a:t>monthly 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50">
                <a:latin typeface="Arial"/>
                <a:cs typeface="Arial"/>
              </a:rPr>
              <a:t>equal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65">
                <a:latin typeface="Arial"/>
                <a:cs typeface="Arial"/>
              </a:rPr>
              <a:t>75%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-55">
                <a:latin typeface="Arial"/>
                <a:cs typeface="Arial"/>
              </a:rPr>
              <a:t>payable </a:t>
            </a:r>
            <a:r>
              <a:rPr dirty="0" sz="1800" spc="30">
                <a:latin typeface="Arial"/>
                <a:cs typeface="Arial"/>
              </a:rPr>
              <a:t>to 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65">
                <a:latin typeface="Arial"/>
                <a:cs typeface="Arial"/>
              </a:rPr>
              <a:t>spouse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40">
                <a:latin typeface="Arial"/>
                <a:cs typeface="Arial"/>
              </a:rPr>
              <a:t>they</a:t>
            </a:r>
            <a:r>
              <a:rPr dirty="0" sz="1800" spc="-2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live.</a:t>
            </a:r>
            <a:endParaRPr sz="1800">
              <a:latin typeface="Arial"/>
              <a:cs typeface="Arial"/>
            </a:endParaRPr>
          </a:p>
          <a:p>
            <a:pPr marL="241300" marR="103505" indent="-228600">
              <a:lnSpc>
                <a:spcPct val="120000"/>
              </a:lnSpc>
              <a:spcBef>
                <a:spcPts val="1000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  <a:tab pos="2243455" algn="l"/>
              </a:tabLst>
            </a:pPr>
            <a:r>
              <a:rPr dirty="0" sz="1800" spc="-70">
                <a:latin typeface="Arial"/>
                <a:cs typeface="Arial"/>
              </a:rPr>
              <a:t>Guaranteed </a:t>
            </a:r>
            <a:r>
              <a:rPr dirty="0" sz="1800" spc="-45">
                <a:latin typeface="Arial"/>
                <a:cs typeface="Arial"/>
              </a:rPr>
              <a:t>Period </a:t>
            </a:r>
            <a:r>
              <a:rPr dirty="0" sz="1800" spc="-105">
                <a:latin typeface="Arial"/>
                <a:cs typeface="Arial"/>
              </a:rPr>
              <a:t>– Receive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>
                <a:latin typeface="Arial"/>
                <a:cs typeface="Arial"/>
              </a:rPr>
              <a:t>for  </a:t>
            </a:r>
            <a:r>
              <a:rPr dirty="0" sz="1800" spc="-114">
                <a:latin typeface="Arial"/>
                <a:cs typeface="Arial"/>
              </a:rPr>
              <a:t>as 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you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live.	</a:t>
            </a:r>
            <a:r>
              <a:rPr dirty="0" sz="1800" spc="-45">
                <a:latin typeface="Arial"/>
                <a:cs typeface="Arial"/>
              </a:rPr>
              <a:t>If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25">
                <a:latin typeface="Arial"/>
                <a:cs typeface="Arial"/>
              </a:rPr>
              <a:t>die </a:t>
            </a:r>
            <a:r>
              <a:rPr dirty="0" sz="1800" spc="-35">
                <a:latin typeface="Arial"/>
                <a:cs typeface="Arial"/>
              </a:rPr>
              <a:t>before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85">
                <a:latin typeface="Arial"/>
                <a:cs typeface="Arial"/>
              </a:rPr>
              <a:t>have </a:t>
            </a:r>
            <a:r>
              <a:rPr dirty="0" sz="1800" spc="-55">
                <a:latin typeface="Arial"/>
                <a:cs typeface="Arial"/>
              </a:rPr>
              <a:t>received  </a:t>
            </a:r>
            <a:r>
              <a:rPr dirty="0" sz="1800" spc="85">
                <a:latin typeface="Arial"/>
                <a:cs typeface="Arial"/>
              </a:rPr>
              <a:t>120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65">
                <a:latin typeface="Arial"/>
                <a:cs typeface="Arial"/>
              </a:rPr>
              <a:t>payments,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10">
                <a:latin typeface="Arial"/>
                <a:cs typeface="Arial"/>
              </a:rPr>
              <a:t>will </a:t>
            </a:r>
            <a:r>
              <a:rPr dirty="0" sz="1800" spc="-35">
                <a:latin typeface="Arial"/>
                <a:cs typeface="Arial"/>
              </a:rPr>
              <a:t>continue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-30">
                <a:latin typeface="Arial"/>
                <a:cs typeface="Arial"/>
              </a:rPr>
              <a:t>your  </a:t>
            </a:r>
            <a:r>
              <a:rPr dirty="0" sz="1800" spc="-70">
                <a:latin typeface="Arial"/>
                <a:cs typeface="Arial"/>
              </a:rPr>
              <a:t>named </a:t>
            </a:r>
            <a:r>
              <a:rPr dirty="0" sz="1800" spc="-45">
                <a:latin typeface="Arial"/>
                <a:cs typeface="Arial"/>
              </a:rPr>
              <a:t>beneficiary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45">
                <a:latin typeface="Arial"/>
                <a:cs typeface="Arial"/>
              </a:rPr>
              <a:t>remainder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85">
                <a:latin typeface="Arial"/>
                <a:cs typeface="Arial"/>
              </a:rPr>
              <a:t>120</a:t>
            </a:r>
            <a:r>
              <a:rPr dirty="0" sz="1800" spc="4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months.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397510" marR="377190">
              <a:lnSpc>
                <a:spcPts val="4079"/>
              </a:lnSpc>
            </a:pP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Optional</a:t>
            </a:r>
            <a:r>
              <a:rPr dirty="0" sz="4000" spc="-39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Forms  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Provided </a:t>
            </a:r>
            <a:r>
              <a:rPr dirty="0" sz="4000" spc="-95" b="0">
                <a:solidFill>
                  <a:srgbClr val="FFFEFF"/>
                </a:solidFill>
                <a:latin typeface="Calibri Light"/>
                <a:cs typeface="Calibri Light"/>
              </a:rPr>
              <a:t>By  </a:t>
            </a:r>
            <a:r>
              <a:rPr dirty="0" sz="4000" spc="-114" b="0">
                <a:solidFill>
                  <a:srgbClr val="FFFEFF"/>
                </a:solidFill>
                <a:latin typeface="Calibri Light"/>
                <a:cs typeface="Calibri Light"/>
              </a:rPr>
              <a:t>TERP</a:t>
            </a:r>
            <a:r>
              <a:rPr dirty="0" sz="4000" spc="-34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85" b="0">
                <a:solidFill>
                  <a:srgbClr val="FFFEFF"/>
                </a:solidFill>
                <a:latin typeface="Calibri Light"/>
                <a:cs typeface="Calibri Light"/>
              </a:rPr>
              <a:t>cont.’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7186" y="1350983"/>
            <a:ext cx="6019800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104139" indent="-228600">
              <a:lnSpc>
                <a:spcPct val="120000"/>
              </a:lnSpc>
              <a:spcBef>
                <a:spcPts val="100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  <a:tab pos="3667760" algn="l"/>
                <a:tab pos="4166870" algn="l"/>
              </a:tabLst>
            </a:pPr>
            <a:r>
              <a:rPr dirty="0" sz="1800" spc="-45">
                <a:latin typeface="Arial"/>
                <a:cs typeface="Arial"/>
              </a:rPr>
              <a:t>Life With </a:t>
            </a:r>
            <a:r>
              <a:rPr dirty="0" sz="1800" spc="-135">
                <a:latin typeface="Arial"/>
                <a:cs typeface="Arial"/>
              </a:rPr>
              <a:t>Cash </a:t>
            </a:r>
            <a:r>
              <a:rPr dirty="0" sz="1800" spc="-80">
                <a:latin typeface="Arial"/>
                <a:cs typeface="Arial"/>
              </a:rPr>
              <a:t>Refund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120">
                <a:latin typeface="Arial"/>
                <a:cs typeface="Arial"/>
              </a:rPr>
              <a:t>The </a:t>
            </a:r>
            <a:r>
              <a:rPr dirty="0" sz="1800" spc="-30">
                <a:latin typeface="Arial"/>
                <a:cs typeface="Arial"/>
              </a:rPr>
              <a:t>lump </a:t>
            </a:r>
            <a:r>
              <a:rPr dirty="0" sz="1800" spc="-85">
                <a:latin typeface="Arial"/>
                <a:cs typeface="Arial"/>
              </a:rPr>
              <a:t>sum </a:t>
            </a:r>
            <a:r>
              <a:rPr dirty="0" sz="1800" spc="-35">
                <a:latin typeface="Arial"/>
                <a:cs typeface="Arial"/>
              </a:rPr>
              <a:t>equivalent </a:t>
            </a:r>
            <a:r>
              <a:rPr dirty="0" sz="1800" spc="-60">
                <a:latin typeface="Arial"/>
                <a:cs typeface="Arial"/>
              </a:rPr>
              <a:t>value </a:t>
            </a:r>
            <a:r>
              <a:rPr dirty="0" sz="1800" spc="-5">
                <a:latin typeface="Arial"/>
                <a:cs typeface="Arial"/>
              </a:rPr>
              <a:t>of 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10">
                <a:latin typeface="Arial"/>
                <a:cs typeface="Arial"/>
              </a:rPr>
              <a:t>original </a:t>
            </a:r>
            <a:r>
              <a:rPr dirty="0" sz="1800" spc="-20">
                <a:latin typeface="Arial"/>
                <a:cs typeface="Arial"/>
              </a:rPr>
              <a:t>benefit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calculated.	</a:t>
            </a:r>
            <a:r>
              <a:rPr dirty="0" sz="1800" spc="-85">
                <a:latin typeface="Arial"/>
                <a:cs typeface="Arial"/>
              </a:rPr>
              <a:t>You </a:t>
            </a:r>
            <a:r>
              <a:rPr dirty="0" sz="1800" spc="-65">
                <a:latin typeface="Arial"/>
                <a:cs typeface="Arial"/>
              </a:rPr>
              <a:t>receive </a:t>
            </a:r>
            <a:r>
              <a:rPr dirty="0" sz="1800" spc="-120">
                <a:latin typeface="Arial"/>
                <a:cs typeface="Arial"/>
              </a:rPr>
              <a:t>a </a:t>
            </a:r>
            <a:r>
              <a:rPr dirty="0" sz="1800" spc="-50">
                <a:latin typeface="Arial"/>
                <a:cs typeface="Arial"/>
              </a:rPr>
              <a:t>reduced 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114">
                <a:latin typeface="Arial"/>
                <a:cs typeface="Arial"/>
              </a:rPr>
              <a:t>as  </a:t>
            </a:r>
            <a:r>
              <a:rPr dirty="0" sz="1800" spc="-5">
                <a:latin typeface="Arial"/>
                <a:cs typeface="Arial"/>
              </a:rPr>
              <a:t>long </a:t>
            </a:r>
            <a:r>
              <a:rPr dirty="0" sz="1800" spc="-114">
                <a:latin typeface="Arial"/>
                <a:cs typeface="Arial"/>
              </a:rPr>
              <a:t>as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you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live.	</a:t>
            </a:r>
            <a:r>
              <a:rPr dirty="0" sz="1800" spc="-45">
                <a:latin typeface="Arial"/>
                <a:cs typeface="Arial"/>
              </a:rPr>
              <a:t>If you </a:t>
            </a:r>
            <a:r>
              <a:rPr dirty="0" sz="1800" spc="-25">
                <a:latin typeface="Arial"/>
                <a:cs typeface="Arial"/>
              </a:rPr>
              <a:t>die </a:t>
            </a:r>
            <a:r>
              <a:rPr dirty="0" sz="1800" spc="-35">
                <a:latin typeface="Arial"/>
                <a:cs typeface="Arial"/>
              </a:rPr>
              <a:t>before 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85">
                <a:latin typeface="Arial"/>
                <a:cs typeface="Arial"/>
              </a:rPr>
              <a:t>sum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35">
                <a:latin typeface="Arial"/>
                <a:cs typeface="Arial"/>
              </a:rPr>
              <a:t>benefits </a:t>
            </a:r>
            <a:r>
              <a:rPr dirty="0" sz="1800" spc="-60">
                <a:latin typeface="Arial"/>
                <a:cs typeface="Arial"/>
              </a:rPr>
              <a:t>equals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30">
                <a:latin typeface="Arial"/>
                <a:cs typeface="Arial"/>
              </a:rPr>
              <a:t>lump  </a:t>
            </a:r>
            <a:r>
              <a:rPr dirty="0" sz="1800" spc="-85">
                <a:latin typeface="Arial"/>
                <a:cs typeface="Arial"/>
              </a:rPr>
              <a:t>sum </a:t>
            </a:r>
            <a:r>
              <a:rPr dirty="0" sz="1800" spc="-40">
                <a:latin typeface="Arial"/>
                <a:cs typeface="Arial"/>
              </a:rPr>
              <a:t>equivalent,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65">
                <a:latin typeface="Arial"/>
                <a:cs typeface="Arial"/>
              </a:rPr>
              <a:t>receive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70">
                <a:latin typeface="Arial"/>
                <a:cs typeface="Arial"/>
              </a:rPr>
              <a:t>balance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30">
                <a:latin typeface="Arial"/>
                <a:cs typeface="Arial"/>
              </a:rPr>
              <a:t>lump </a:t>
            </a:r>
            <a:r>
              <a:rPr dirty="0" sz="1800" spc="-85">
                <a:latin typeface="Arial"/>
                <a:cs typeface="Arial"/>
              </a:rPr>
              <a:t>sum  </a:t>
            </a:r>
            <a:r>
              <a:rPr dirty="0" sz="1800" spc="-35">
                <a:latin typeface="Arial"/>
                <a:cs typeface="Arial"/>
              </a:rPr>
              <a:t>equivalent </a:t>
            </a:r>
            <a:r>
              <a:rPr dirty="0" sz="1800" spc="-80">
                <a:latin typeface="Arial"/>
                <a:cs typeface="Arial"/>
              </a:rPr>
              <a:t>less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85">
                <a:latin typeface="Arial"/>
                <a:cs typeface="Arial"/>
              </a:rPr>
              <a:t>sum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35">
                <a:latin typeface="Arial"/>
                <a:cs typeface="Arial"/>
              </a:rPr>
              <a:t>benefits  </a:t>
            </a:r>
            <a:r>
              <a:rPr dirty="0" sz="1800" spc="-60">
                <a:latin typeface="Arial"/>
                <a:cs typeface="Arial"/>
              </a:rPr>
              <a:t>received.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lr>
                <a:srgbClr val="E16633"/>
              </a:buClr>
              <a:buSzPct val="108333"/>
              <a:buFont typeface="Wingdings"/>
              <a:buChar char=""/>
              <a:tabLst>
                <a:tab pos="241300" algn="l"/>
                <a:tab pos="4358640" algn="l"/>
              </a:tabLst>
            </a:pPr>
            <a:r>
              <a:rPr dirty="0" sz="1800" spc="-65">
                <a:latin typeface="Arial"/>
                <a:cs typeface="Arial"/>
              </a:rPr>
              <a:t>Level </a:t>
            </a:r>
            <a:r>
              <a:rPr dirty="0" sz="1800" spc="-80">
                <a:latin typeface="Arial"/>
                <a:cs typeface="Arial"/>
              </a:rPr>
              <a:t>Income– A </a:t>
            </a:r>
            <a:r>
              <a:rPr dirty="0" sz="1800" spc="-60">
                <a:latin typeface="Arial"/>
                <a:cs typeface="Arial"/>
              </a:rPr>
              <a:t>increased </a:t>
            </a:r>
            <a:r>
              <a:rPr dirty="0" sz="1800" spc="-25">
                <a:latin typeface="Arial"/>
                <a:cs typeface="Arial"/>
              </a:rPr>
              <a:t>monthly </a:t>
            </a:r>
            <a:r>
              <a:rPr dirty="0" sz="1800" spc="-20">
                <a:latin typeface="Arial"/>
                <a:cs typeface="Arial"/>
              </a:rPr>
              <a:t>benefit </a:t>
            </a:r>
            <a:r>
              <a:rPr dirty="0" sz="1800" spc="5">
                <a:latin typeface="Arial"/>
                <a:cs typeface="Arial"/>
              </a:rPr>
              <a:t>until </a:t>
            </a:r>
            <a:r>
              <a:rPr dirty="0" sz="1800" spc="-75">
                <a:latin typeface="Arial"/>
                <a:cs typeface="Arial"/>
              </a:rPr>
              <a:t>age </a:t>
            </a:r>
            <a:r>
              <a:rPr dirty="0" sz="1800" spc="85">
                <a:latin typeface="Arial"/>
                <a:cs typeface="Arial"/>
              </a:rPr>
              <a:t>65  </a:t>
            </a:r>
            <a:r>
              <a:rPr dirty="0" sz="1800" spc="-15">
                <a:latin typeface="Arial"/>
                <a:cs typeface="Arial"/>
              </a:rPr>
              <a:t>followed </a:t>
            </a:r>
            <a:r>
              <a:rPr dirty="0" sz="1800" spc="-40">
                <a:latin typeface="Arial"/>
                <a:cs typeface="Arial"/>
              </a:rPr>
              <a:t>by </a:t>
            </a:r>
            <a:r>
              <a:rPr dirty="0" sz="1800" spc="-120">
                <a:latin typeface="Arial"/>
                <a:cs typeface="Arial"/>
              </a:rPr>
              <a:t>a 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0">
                <a:latin typeface="Arial"/>
                <a:cs typeface="Arial"/>
              </a:rPr>
              <a:t>benefit at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age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65.	</a:t>
            </a:r>
            <a:r>
              <a:rPr dirty="0" sz="1800" spc="-120">
                <a:latin typeface="Arial"/>
                <a:cs typeface="Arial"/>
              </a:rPr>
              <a:t>The </a:t>
            </a:r>
            <a:r>
              <a:rPr dirty="0" sz="1800" spc="-25">
                <a:latin typeface="Arial"/>
                <a:cs typeface="Arial"/>
              </a:rPr>
              <a:t>benefit  </a:t>
            </a:r>
            <a:r>
              <a:rPr dirty="0" sz="1800" spc="-55">
                <a:latin typeface="Arial"/>
                <a:cs typeface="Arial"/>
              </a:rPr>
              <a:t>amounts </a:t>
            </a:r>
            <a:r>
              <a:rPr dirty="0" sz="1800" spc="-65">
                <a:latin typeface="Arial"/>
                <a:cs typeface="Arial"/>
              </a:rPr>
              <a:t>are </a:t>
            </a:r>
            <a:r>
              <a:rPr dirty="0" sz="1800" spc="-50">
                <a:latin typeface="Arial"/>
                <a:cs typeface="Arial"/>
              </a:rPr>
              <a:t>calculated </a:t>
            </a:r>
            <a:r>
              <a:rPr dirty="0" sz="1800" spc="-80">
                <a:latin typeface="Arial"/>
                <a:cs typeface="Arial"/>
              </a:rPr>
              <a:t>such </a:t>
            </a:r>
            <a:r>
              <a:rPr dirty="0" sz="1800" spc="-5">
                <a:latin typeface="Arial"/>
                <a:cs typeface="Arial"/>
              </a:rPr>
              <a:t>that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60">
                <a:latin typeface="Arial"/>
                <a:cs typeface="Arial"/>
              </a:rPr>
              <a:t>increased </a:t>
            </a:r>
            <a:r>
              <a:rPr dirty="0" sz="1800" spc="-20">
                <a:latin typeface="Arial"/>
                <a:cs typeface="Arial"/>
              </a:rPr>
              <a:t>benefit  </a:t>
            </a:r>
            <a:r>
              <a:rPr dirty="0" sz="1800" spc="5">
                <a:latin typeface="Arial"/>
                <a:cs typeface="Arial"/>
              </a:rPr>
              <a:t>until </a:t>
            </a:r>
            <a:r>
              <a:rPr dirty="0" sz="1800" spc="-75">
                <a:latin typeface="Arial"/>
                <a:cs typeface="Arial"/>
              </a:rPr>
              <a:t>age </a:t>
            </a:r>
            <a:r>
              <a:rPr dirty="0" sz="1800" spc="85">
                <a:latin typeface="Arial"/>
                <a:cs typeface="Arial"/>
              </a:rPr>
              <a:t>65 </a:t>
            </a:r>
            <a:r>
              <a:rPr dirty="0" sz="1800" spc="-45">
                <a:latin typeface="Arial"/>
                <a:cs typeface="Arial"/>
              </a:rPr>
              <a:t>is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110">
                <a:latin typeface="Arial"/>
                <a:cs typeface="Arial"/>
              </a:rPr>
              <a:t>same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85">
                <a:latin typeface="Arial"/>
                <a:cs typeface="Arial"/>
              </a:rPr>
              <a:t>sum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50">
                <a:latin typeface="Arial"/>
                <a:cs typeface="Arial"/>
              </a:rPr>
              <a:t>reduced </a:t>
            </a:r>
            <a:r>
              <a:rPr dirty="0" sz="1800" spc="-20">
                <a:latin typeface="Arial"/>
                <a:cs typeface="Arial"/>
              </a:rPr>
              <a:t>benefit  </a:t>
            </a:r>
            <a:r>
              <a:rPr dirty="0" sz="1800" spc="-25">
                <a:latin typeface="Arial"/>
                <a:cs typeface="Arial"/>
              </a:rPr>
              <a:t>after </a:t>
            </a:r>
            <a:r>
              <a:rPr dirty="0" sz="1800" spc="-75">
                <a:latin typeface="Arial"/>
                <a:cs typeface="Arial"/>
              </a:rPr>
              <a:t>age </a:t>
            </a:r>
            <a:r>
              <a:rPr dirty="0" sz="1800" spc="85">
                <a:latin typeface="Arial"/>
                <a:cs typeface="Arial"/>
              </a:rPr>
              <a:t>65 </a:t>
            </a:r>
            <a:r>
              <a:rPr dirty="0" sz="1800" spc="-35">
                <a:latin typeface="Arial"/>
                <a:cs typeface="Arial"/>
              </a:rPr>
              <a:t>plus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70">
                <a:latin typeface="Arial"/>
                <a:cs typeface="Arial"/>
              </a:rPr>
              <a:t>Social </a:t>
            </a:r>
            <a:r>
              <a:rPr dirty="0" sz="1800" spc="-60">
                <a:latin typeface="Arial"/>
                <a:cs typeface="Arial"/>
              </a:rPr>
              <a:t>Security</a:t>
            </a:r>
            <a:r>
              <a:rPr dirty="0" sz="1800" spc="3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benefit.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Times New Roman"/>
              <a:cs typeface="Times New Roman"/>
            </a:endParaRPr>
          </a:p>
          <a:p>
            <a:pPr marL="1039494">
              <a:lnSpc>
                <a:spcPts val="4440"/>
              </a:lnSpc>
            </a:pPr>
            <a:r>
              <a:rPr dirty="0" sz="4000" spc="-100" b="0">
                <a:solidFill>
                  <a:srgbClr val="FFFEFF"/>
                </a:solidFill>
                <a:latin typeface="Calibri Light"/>
                <a:cs typeface="Calibri Light"/>
              </a:rPr>
              <a:t>50%</a:t>
            </a:r>
            <a:r>
              <a:rPr dirty="0" sz="4000" spc="-409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05" b="0">
                <a:solidFill>
                  <a:srgbClr val="FFFEFF"/>
                </a:solidFill>
                <a:latin typeface="Calibri Light"/>
                <a:cs typeface="Calibri Light"/>
              </a:rPr>
              <a:t>J&amp;S</a:t>
            </a:r>
            <a:endParaRPr sz="4000">
              <a:latin typeface="Calibri Light"/>
              <a:cs typeface="Calibri Light"/>
            </a:endParaRPr>
          </a:p>
          <a:p>
            <a:pPr marL="1036319">
              <a:lnSpc>
                <a:spcPts val="4440"/>
              </a:lnSpc>
            </a:pP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Example</a:t>
            </a:r>
            <a:endParaRPr sz="4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9876" y="1665657"/>
          <a:ext cx="6615430" cy="433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/>
                <a:gridCol w="4956810"/>
                <a:gridCol w="1250949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Your spouse’s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Joint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Survivor </a:t>
                      </a:r>
                      <a:r>
                        <a:rPr dirty="0" sz="1800" spc="65">
                          <a:latin typeface="Arial"/>
                          <a:cs typeface="Arial"/>
                        </a:rPr>
                        <a:t>50%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conversion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8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8813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Straight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8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benefit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156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50 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%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Joint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Survivor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benefit 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(#3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#4)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525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080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spouse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death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spouse  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(50%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60">
                          <a:latin typeface="Arial"/>
                          <a:cs typeface="Arial"/>
                        </a:rPr>
                        <a:t>#5)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762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 marR="231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8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actuarial tables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contained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Plan 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depending on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spouse’s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388620" marR="386080" indent="328930">
              <a:lnSpc>
                <a:spcPts val="4079"/>
              </a:lnSpc>
              <a:spcBef>
                <a:spcPts val="5"/>
              </a:spcBef>
            </a:pP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Guaranteed  </a:t>
            </a: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Period</a:t>
            </a:r>
            <a:r>
              <a:rPr dirty="0" sz="4000" spc="-39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Example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220" y="4440605"/>
            <a:ext cx="6596380" cy="914400"/>
          </a:xfrm>
          <a:custGeom>
            <a:avLst/>
            <a:gdLst/>
            <a:ahLst/>
            <a:cxnLst/>
            <a:rect l="l" t="t" r="r" b="b"/>
            <a:pathLst>
              <a:path w="6596380" h="914400">
                <a:moveTo>
                  <a:pt x="0" y="0"/>
                </a:moveTo>
                <a:lnTo>
                  <a:pt x="6595846" y="0"/>
                </a:lnTo>
                <a:lnTo>
                  <a:pt x="6595846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53773" y="5355005"/>
            <a:ext cx="6208395" cy="640080"/>
          </a:xfrm>
          <a:custGeom>
            <a:avLst/>
            <a:gdLst/>
            <a:ahLst/>
            <a:cxnLst/>
            <a:rect l="l" t="t" r="r" b="b"/>
            <a:pathLst>
              <a:path w="6208395" h="640079">
                <a:moveTo>
                  <a:pt x="0" y="0"/>
                </a:moveTo>
                <a:lnTo>
                  <a:pt x="6208293" y="0"/>
                </a:lnTo>
                <a:lnTo>
                  <a:pt x="6208293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53777" y="5348657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59876" y="4434257"/>
            <a:ext cx="6609080" cy="12700"/>
          </a:xfrm>
          <a:custGeom>
            <a:avLst/>
            <a:gdLst/>
            <a:ahLst/>
            <a:cxnLst/>
            <a:rect l="l" t="t" r="r" b="b"/>
            <a:pathLst>
              <a:path w="6609080" h="12700">
                <a:moveTo>
                  <a:pt x="0" y="12700"/>
                </a:moveTo>
                <a:lnTo>
                  <a:pt x="6608546" y="12700"/>
                </a:lnTo>
                <a:lnTo>
                  <a:pt x="660854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59876" y="5355007"/>
            <a:ext cx="6609080" cy="0"/>
          </a:xfrm>
          <a:custGeom>
            <a:avLst/>
            <a:gdLst/>
            <a:ahLst/>
            <a:cxnLst/>
            <a:rect l="l" t="t" r="r" b="b"/>
            <a:pathLst>
              <a:path w="6609080" h="0">
                <a:moveTo>
                  <a:pt x="0" y="0"/>
                </a:moveTo>
                <a:lnTo>
                  <a:pt x="66085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59876" y="5995087"/>
            <a:ext cx="6609080" cy="0"/>
          </a:xfrm>
          <a:custGeom>
            <a:avLst/>
            <a:gdLst/>
            <a:ahLst/>
            <a:cxnLst/>
            <a:rect l="l" t="t" r="r" b="b"/>
            <a:pathLst>
              <a:path w="6609080" h="0">
                <a:moveTo>
                  <a:pt x="0" y="0"/>
                </a:moveTo>
                <a:lnTo>
                  <a:pt x="66085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159876" y="1665657"/>
          <a:ext cx="6615430" cy="433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/>
                <a:gridCol w="4956810"/>
                <a:gridCol w="1250949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70">
                          <a:latin typeface="Arial"/>
                          <a:cs typeface="Arial"/>
                        </a:rPr>
                        <a:t>Guaranteed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Period conversion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800" spc="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9544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Straight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8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benefit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Guaranteed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8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benefit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 marR="97155">
                        <a:lnSpc>
                          <a:spcPct val="100000"/>
                        </a:lnSpc>
                      </a:pPr>
                      <a:r>
                        <a:rPr dirty="0" sz="1800" spc="-5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120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payments 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guaranteed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817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128948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example,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died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receiving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payments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170" marR="474980">
                        <a:lnSpc>
                          <a:spcPct val="100000"/>
                        </a:lnSpc>
                      </a:pPr>
                      <a:r>
                        <a:rPr dirty="0" sz="1800" spc="20">
                          <a:latin typeface="Arial"/>
                          <a:cs typeface="Arial"/>
                        </a:rPr>
                        <a:t>$3,817.60,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monthly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$3,817.60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continue 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designated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beneficiary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800" spc="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months.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218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90170" marR="231140">
                        <a:lnSpc>
                          <a:spcPct val="100600"/>
                        </a:lnSpc>
                        <a:spcBef>
                          <a:spcPts val="204"/>
                        </a:spcBef>
                      </a:pPr>
                      <a:r>
                        <a:rPr dirty="0" sz="1800" spc="-8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actuarial tables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contained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Plan 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321310" marR="300355" indent="-3175">
              <a:lnSpc>
                <a:spcPts val="4079"/>
              </a:lnSpc>
            </a:pP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Life </a:t>
            </a:r>
            <a:r>
              <a:rPr dirty="0" sz="4000" spc="-130" b="0">
                <a:solidFill>
                  <a:srgbClr val="FFFEFF"/>
                </a:solidFill>
                <a:latin typeface="Calibri Light"/>
                <a:cs typeface="Calibri Light"/>
              </a:rPr>
              <a:t>Annuity  </a:t>
            </a:r>
            <a:r>
              <a:rPr dirty="0" sz="4000" spc="-114" b="0">
                <a:solidFill>
                  <a:srgbClr val="FFFEFF"/>
                </a:solidFill>
                <a:latin typeface="Calibri Light"/>
                <a:cs typeface="Calibri Light"/>
              </a:rPr>
              <a:t>With Cash  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Refund</a:t>
            </a:r>
            <a:r>
              <a:rPr dirty="0" sz="4000" spc="-40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Example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0713" y="4276432"/>
            <a:ext cx="4956810" cy="365760"/>
          </a:xfrm>
          <a:custGeom>
            <a:avLst/>
            <a:gdLst/>
            <a:ahLst/>
            <a:cxnLst/>
            <a:rect l="l" t="t" r="r" b="b"/>
            <a:pathLst>
              <a:path w="4956809" h="365760">
                <a:moveTo>
                  <a:pt x="0" y="0"/>
                </a:moveTo>
                <a:lnTo>
                  <a:pt x="4956632" y="0"/>
                </a:lnTo>
                <a:lnTo>
                  <a:pt x="4956632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44361" y="63845"/>
          <a:ext cx="6560820" cy="680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75"/>
                <a:gridCol w="4572000"/>
                <a:gridCol w="1584325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33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Annuity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-135">
                          <a:latin typeface="Arial"/>
                          <a:cs typeface="Arial"/>
                        </a:rPr>
                        <a:t>Cash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Refund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lump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sum 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equivalence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8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169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5127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33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Annuity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-135">
                          <a:latin typeface="Arial"/>
                          <a:cs typeface="Arial"/>
                        </a:rPr>
                        <a:t>Cash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Refund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conversion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9171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Straight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8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benefit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Lump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sum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equivalence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(#4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60">
                          <a:latin typeface="Arial"/>
                          <a:cs typeface="Arial"/>
                        </a:rPr>
                        <a:t>#2)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678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050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84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Annuity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-135">
                          <a:latin typeface="Arial"/>
                          <a:cs typeface="Arial"/>
                        </a:rPr>
                        <a:t>Cash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Refund 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guaranteed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sum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payments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will 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less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lump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sum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equivalence 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(#4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#3)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668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6575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Example: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85">
                          <a:latin typeface="Arial"/>
                          <a:cs typeface="Arial"/>
                        </a:rPr>
                        <a:t>Payments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received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8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died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120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875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payments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received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(including 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COLA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increases)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504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649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55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Single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sum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named 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beneficiary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(#5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#8)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173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401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1440" marR="2393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14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factors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are based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actuarial tables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contained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Plan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8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retirement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874" y="0"/>
            <a:ext cx="12198540" cy="687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7874" y="0"/>
            <a:ext cx="12198540" cy="687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7719" y="1187196"/>
            <a:ext cx="3822700" cy="715010"/>
          </a:xfrm>
          <a:custGeom>
            <a:avLst/>
            <a:gdLst/>
            <a:ahLst/>
            <a:cxnLst/>
            <a:rect l="l" t="t" r="r" b="b"/>
            <a:pathLst>
              <a:path w="3822700" h="715010">
                <a:moveTo>
                  <a:pt x="0" y="0"/>
                </a:moveTo>
                <a:lnTo>
                  <a:pt x="3822191" y="0"/>
                </a:lnTo>
                <a:lnTo>
                  <a:pt x="3822191" y="714755"/>
                </a:lnTo>
                <a:lnTo>
                  <a:pt x="0" y="714755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600" y="5312664"/>
            <a:ext cx="407034" cy="352425"/>
          </a:xfrm>
          <a:custGeom>
            <a:avLst/>
            <a:gdLst/>
            <a:ahLst/>
            <a:cxnLst/>
            <a:rect l="l" t="t" r="r" b="b"/>
            <a:pathLst>
              <a:path w="407035" h="352425">
                <a:moveTo>
                  <a:pt x="406907" y="0"/>
                </a:moveTo>
                <a:lnTo>
                  <a:pt x="0" y="0"/>
                </a:lnTo>
                <a:lnTo>
                  <a:pt x="203453" y="352044"/>
                </a:lnTo>
                <a:lnTo>
                  <a:pt x="406907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7719" y="1991867"/>
            <a:ext cx="3822700" cy="3321050"/>
          </a:xfrm>
          <a:custGeom>
            <a:avLst/>
            <a:gdLst/>
            <a:ahLst/>
            <a:cxnLst/>
            <a:rect l="l" t="t" r="r" b="b"/>
            <a:pathLst>
              <a:path w="3822700" h="3321050">
                <a:moveTo>
                  <a:pt x="0" y="0"/>
                </a:moveTo>
                <a:lnTo>
                  <a:pt x="3822191" y="0"/>
                </a:lnTo>
                <a:lnTo>
                  <a:pt x="3822191" y="3320796"/>
                </a:lnTo>
                <a:lnTo>
                  <a:pt x="0" y="3320796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9485" y="2580322"/>
            <a:ext cx="3164205" cy="1506855"/>
          </a:xfrm>
          <a:prstGeom prst="rect"/>
        </p:spPr>
        <p:txBody>
          <a:bodyPr wrap="square" lIns="0" tIns="172085" rIns="0" bIns="0" rtlCol="0" vert="horz">
            <a:spAutoFit/>
          </a:bodyPr>
          <a:lstStyle/>
          <a:p>
            <a:pPr marL="233045" marR="5080" indent="-220979">
              <a:lnSpc>
                <a:spcPts val="5180"/>
              </a:lnSpc>
              <a:spcBef>
                <a:spcPts val="1355"/>
              </a:spcBef>
            </a:pPr>
            <a:r>
              <a:rPr dirty="0" sz="5400" spc="-215"/>
              <a:t>Your</a:t>
            </a:r>
            <a:r>
              <a:rPr dirty="0" sz="5400" spc="-385"/>
              <a:t> </a:t>
            </a:r>
            <a:r>
              <a:rPr dirty="0" sz="5400" spc="-145"/>
              <a:t>Benefit  </a:t>
            </a:r>
            <a:r>
              <a:rPr dirty="0" sz="5400" spc="-170"/>
              <a:t>Statement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5440679" y="0"/>
            <a:ext cx="6751320" cy="6858000"/>
          </a:xfrm>
          <a:custGeom>
            <a:avLst/>
            <a:gdLst/>
            <a:ahLst/>
            <a:cxnLst/>
            <a:rect l="l" t="t" r="r" b="b"/>
            <a:pathLst>
              <a:path w="6751320" h="6858000">
                <a:moveTo>
                  <a:pt x="0" y="6858000"/>
                </a:moveTo>
                <a:lnTo>
                  <a:pt x="6751320" y="6858000"/>
                </a:lnTo>
                <a:lnTo>
                  <a:pt x="67513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40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30111" y="12192"/>
            <a:ext cx="5431534" cy="684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1036319" marR="604520" indent="-429895">
              <a:lnSpc>
                <a:spcPts val="4079"/>
              </a:lnSpc>
              <a:spcBef>
                <a:spcPts val="5"/>
              </a:spcBef>
            </a:pPr>
            <a:r>
              <a:rPr dirty="0" sz="4000" spc="-130" b="0">
                <a:solidFill>
                  <a:srgbClr val="FFFEFF"/>
                </a:solidFill>
                <a:latin typeface="Calibri Light"/>
                <a:cs typeface="Calibri Light"/>
              </a:rPr>
              <a:t>Level</a:t>
            </a:r>
            <a:r>
              <a:rPr dirty="0" sz="4000" spc="-3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Income  Example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43310" y="4468266"/>
            <a:ext cx="426720" cy="1080770"/>
          </a:xfrm>
          <a:custGeom>
            <a:avLst/>
            <a:gdLst/>
            <a:ahLst/>
            <a:cxnLst/>
            <a:rect l="l" t="t" r="r" b="b"/>
            <a:pathLst>
              <a:path w="426720" h="1080770">
                <a:moveTo>
                  <a:pt x="0" y="0"/>
                </a:moveTo>
                <a:lnTo>
                  <a:pt x="426300" y="0"/>
                </a:lnTo>
                <a:lnTo>
                  <a:pt x="426300" y="1080655"/>
                </a:lnTo>
                <a:lnTo>
                  <a:pt x="0" y="1080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9610" y="4468266"/>
            <a:ext cx="6829425" cy="1080770"/>
          </a:xfrm>
          <a:custGeom>
            <a:avLst/>
            <a:gdLst/>
            <a:ahLst/>
            <a:cxnLst/>
            <a:rect l="l" t="t" r="r" b="b"/>
            <a:pathLst>
              <a:path w="6829425" h="1080770">
                <a:moveTo>
                  <a:pt x="0" y="0"/>
                </a:moveTo>
                <a:lnTo>
                  <a:pt x="6829120" y="0"/>
                </a:lnTo>
                <a:lnTo>
                  <a:pt x="6829120" y="1080655"/>
                </a:lnTo>
                <a:lnTo>
                  <a:pt x="0" y="1080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3310" y="5548922"/>
            <a:ext cx="426720" cy="586105"/>
          </a:xfrm>
          <a:custGeom>
            <a:avLst/>
            <a:gdLst/>
            <a:ahLst/>
            <a:cxnLst/>
            <a:rect l="l" t="t" r="r" b="b"/>
            <a:pathLst>
              <a:path w="426720" h="586104">
                <a:moveTo>
                  <a:pt x="0" y="0"/>
                </a:moveTo>
                <a:lnTo>
                  <a:pt x="426300" y="0"/>
                </a:lnTo>
                <a:lnTo>
                  <a:pt x="426300" y="585558"/>
                </a:lnTo>
                <a:lnTo>
                  <a:pt x="0" y="5855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9610" y="5548922"/>
            <a:ext cx="6829425" cy="586105"/>
          </a:xfrm>
          <a:custGeom>
            <a:avLst/>
            <a:gdLst/>
            <a:ahLst/>
            <a:cxnLst/>
            <a:rect l="l" t="t" r="r" b="b"/>
            <a:pathLst>
              <a:path w="6829425" h="586104">
                <a:moveTo>
                  <a:pt x="0" y="0"/>
                </a:moveTo>
                <a:lnTo>
                  <a:pt x="6829120" y="0"/>
                </a:lnTo>
                <a:lnTo>
                  <a:pt x="6829120" y="585558"/>
                </a:lnTo>
                <a:lnTo>
                  <a:pt x="0" y="5855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43310" y="6134480"/>
            <a:ext cx="426720" cy="570865"/>
          </a:xfrm>
          <a:custGeom>
            <a:avLst/>
            <a:gdLst/>
            <a:ahLst/>
            <a:cxnLst/>
            <a:rect l="l" t="t" r="r" b="b"/>
            <a:pathLst>
              <a:path w="426720" h="570865">
                <a:moveTo>
                  <a:pt x="0" y="0"/>
                </a:moveTo>
                <a:lnTo>
                  <a:pt x="426300" y="0"/>
                </a:lnTo>
                <a:lnTo>
                  <a:pt x="426300" y="570814"/>
                </a:lnTo>
                <a:lnTo>
                  <a:pt x="0" y="570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69610" y="6134480"/>
            <a:ext cx="6829425" cy="570865"/>
          </a:xfrm>
          <a:custGeom>
            <a:avLst/>
            <a:gdLst/>
            <a:ahLst/>
            <a:cxnLst/>
            <a:rect l="l" t="t" r="r" b="b"/>
            <a:pathLst>
              <a:path w="6829425" h="570865">
                <a:moveTo>
                  <a:pt x="0" y="0"/>
                </a:moveTo>
                <a:lnTo>
                  <a:pt x="6829120" y="0"/>
                </a:lnTo>
                <a:lnTo>
                  <a:pt x="6829120" y="570814"/>
                </a:lnTo>
                <a:lnTo>
                  <a:pt x="0" y="570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36959" y="4468267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 h="0">
                <a:moveTo>
                  <a:pt x="0" y="0"/>
                </a:moveTo>
                <a:lnTo>
                  <a:pt x="72681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6959" y="5548923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 h="0">
                <a:moveTo>
                  <a:pt x="0" y="0"/>
                </a:moveTo>
                <a:lnTo>
                  <a:pt x="72681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36959" y="6134487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 h="0">
                <a:moveTo>
                  <a:pt x="0" y="0"/>
                </a:moveTo>
                <a:lnTo>
                  <a:pt x="72681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6959" y="6705297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 h="0">
                <a:moveTo>
                  <a:pt x="0" y="0"/>
                </a:moveTo>
                <a:lnTo>
                  <a:pt x="72681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836959" y="471811"/>
          <a:ext cx="7274559" cy="624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084"/>
                <a:gridCol w="5452745"/>
                <a:gridCol w="1376680"/>
              </a:tblGrid>
              <a:tr h="332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32508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retirement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70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years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325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Monthly Straight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6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benefit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000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32508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expected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Benefit</a:t>
                      </a:r>
                      <a:r>
                        <a:rPr dirty="0" sz="16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850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32508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70"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uplift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factor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536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325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5.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70"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uplift 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(#3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#4)</a:t>
                      </a:r>
                      <a:r>
                        <a:rPr dirty="0" sz="1600" spc="-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‡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994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6.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1398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600" spc="3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(#2 </a:t>
                      </a:r>
                      <a:r>
                        <a:rPr dirty="0" sz="1600" spc="13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#5)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994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7.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3594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before 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reduction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(#6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increased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expected </a:t>
                      </a:r>
                      <a:r>
                        <a:rPr dirty="0" sz="1600" spc="-125">
                          <a:latin typeface="Arial"/>
                          <a:cs typeface="Arial"/>
                        </a:rPr>
                        <a:t>COLA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3.00%)</a:t>
                      </a:r>
                      <a:r>
                        <a:rPr dirty="0" sz="16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†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789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581877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8.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238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old 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reduction </a:t>
                      </a:r>
                      <a:r>
                        <a:rPr dirty="0" sz="1600" spc="50">
                          <a:latin typeface="Arial"/>
                          <a:cs typeface="Arial"/>
                        </a:rPr>
                        <a:t>(#7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600" spc="45">
                          <a:latin typeface="Arial"/>
                          <a:cs typeface="Arial"/>
                        </a:rPr>
                        <a:t>#3)</a:t>
                      </a:r>
                      <a:r>
                        <a:rPr dirty="0" sz="16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939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</a:tr>
              <a:tr h="107269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0330" marR="1835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estimate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obtained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from the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Administration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and payable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65.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amount 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used 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the offset 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even 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elect </a:t>
                      </a:r>
                      <a:r>
                        <a:rPr dirty="0" sz="1600" spc="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Social 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Security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92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†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0330" marR="4476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reduction.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actual  </a:t>
                      </a:r>
                      <a:r>
                        <a:rPr dirty="0" sz="1600" spc="-125">
                          <a:latin typeface="Arial"/>
                          <a:cs typeface="Arial"/>
                        </a:rPr>
                        <a:t>COLA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increased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7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used.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147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‡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0330" marR="11366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factor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actuarial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tables contained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Plan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different 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retirement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1036319" marR="604520" indent="-429895">
              <a:lnSpc>
                <a:spcPts val="4079"/>
              </a:lnSpc>
              <a:spcBef>
                <a:spcPts val="5"/>
              </a:spcBef>
            </a:pPr>
            <a:r>
              <a:rPr dirty="0" sz="4000" spc="-130" b="0">
                <a:solidFill>
                  <a:srgbClr val="FFFEFF"/>
                </a:solidFill>
                <a:latin typeface="Calibri Light"/>
                <a:cs typeface="Calibri Light"/>
              </a:rPr>
              <a:t>Level</a:t>
            </a:r>
            <a:r>
              <a:rPr dirty="0" sz="4000" spc="-3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Income  Example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3103" y="538480"/>
            <a:ext cx="6596380" cy="3811904"/>
          </a:xfrm>
          <a:custGeom>
            <a:avLst/>
            <a:gdLst/>
            <a:ahLst/>
            <a:cxnLst/>
            <a:rect l="l" t="t" r="r" b="b"/>
            <a:pathLst>
              <a:path w="6596380" h="3811904">
                <a:moveTo>
                  <a:pt x="0" y="0"/>
                </a:moveTo>
                <a:lnTo>
                  <a:pt x="6595846" y="0"/>
                </a:lnTo>
                <a:lnTo>
                  <a:pt x="6595846" y="3811574"/>
                </a:lnTo>
                <a:lnTo>
                  <a:pt x="0" y="3811574"/>
                </a:lnTo>
                <a:lnTo>
                  <a:pt x="0" y="0"/>
                </a:lnTo>
                <a:close/>
              </a:path>
            </a:pathLst>
          </a:custGeom>
          <a:solidFill>
            <a:srgbClr val="F4D3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60656" y="4990134"/>
            <a:ext cx="6208395" cy="640080"/>
          </a:xfrm>
          <a:custGeom>
            <a:avLst/>
            <a:gdLst/>
            <a:ahLst/>
            <a:cxnLst/>
            <a:rect l="l" t="t" r="r" b="b"/>
            <a:pathLst>
              <a:path w="6208395" h="640079">
                <a:moveTo>
                  <a:pt x="0" y="0"/>
                </a:moveTo>
                <a:lnTo>
                  <a:pt x="6208293" y="0"/>
                </a:lnTo>
                <a:lnTo>
                  <a:pt x="6208293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3103" y="5630214"/>
            <a:ext cx="6596380" cy="370840"/>
          </a:xfrm>
          <a:custGeom>
            <a:avLst/>
            <a:gdLst/>
            <a:ahLst/>
            <a:cxnLst/>
            <a:rect l="l" t="t" r="r" b="b"/>
            <a:pathLst>
              <a:path w="6596380" h="370839">
                <a:moveTo>
                  <a:pt x="0" y="0"/>
                </a:moveTo>
                <a:lnTo>
                  <a:pt x="6595846" y="0"/>
                </a:lnTo>
                <a:lnTo>
                  <a:pt x="6595846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0676" y="2709672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70676" y="2462783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0676" y="2215895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70676" y="1969007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70676" y="1723644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70676" y="1476755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70676" y="1229867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70676" y="982980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70676" y="736091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70676" y="2956560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 h="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45173" y="1419605"/>
            <a:ext cx="5226050" cy="550545"/>
          </a:xfrm>
          <a:custGeom>
            <a:avLst/>
            <a:gdLst/>
            <a:ahLst/>
            <a:cxnLst/>
            <a:rect l="l" t="t" r="r" b="b"/>
            <a:pathLst>
              <a:path w="5226050" h="550544">
                <a:moveTo>
                  <a:pt x="0" y="550163"/>
                </a:moveTo>
                <a:lnTo>
                  <a:pt x="348996" y="521207"/>
                </a:lnTo>
                <a:lnTo>
                  <a:pt x="696468" y="490727"/>
                </a:lnTo>
                <a:lnTo>
                  <a:pt x="1045463" y="458723"/>
                </a:lnTo>
                <a:lnTo>
                  <a:pt x="1394460" y="426719"/>
                </a:lnTo>
                <a:lnTo>
                  <a:pt x="1741932" y="393191"/>
                </a:lnTo>
                <a:lnTo>
                  <a:pt x="2090927" y="358139"/>
                </a:lnTo>
                <a:lnTo>
                  <a:pt x="2438400" y="323087"/>
                </a:lnTo>
                <a:lnTo>
                  <a:pt x="2787396" y="286511"/>
                </a:lnTo>
                <a:lnTo>
                  <a:pt x="3136392" y="249935"/>
                </a:lnTo>
                <a:lnTo>
                  <a:pt x="3483864" y="210311"/>
                </a:lnTo>
                <a:lnTo>
                  <a:pt x="3832860" y="170687"/>
                </a:lnTo>
                <a:lnTo>
                  <a:pt x="4181855" y="129539"/>
                </a:lnTo>
                <a:lnTo>
                  <a:pt x="4529328" y="88391"/>
                </a:lnTo>
                <a:lnTo>
                  <a:pt x="4878324" y="44195"/>
                </a:lnTo>
                <a:lnTo>
                  <a:pt x="5225796" y="0"/>
                </a:lnTo>
              </a:path>
            </a:pathLst>
          </a:custGeom>
          <a:ln w="28575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45173" y="2343150"/>
            <a:ext cx="5226050" cy="612775"/>
          </a:xfrm>
          <a:custGeom>
            <a:avLst/>
            <a:gdLst/>
            <a:ahLst/>
            <a:cxnLst/>
            <a:rect l="l" t="t" r="r" b="b"/>
            <a:pathLst>
              <a:path w="5226050" h="612775">
                <a:moveTo>
                  <a:pt x="0" y="612648"/>
                </a:moveTo>
                <a:lnTo>
                  <a:pt x="348996" y="612648"/>
                </a:lnTo>
                <a:lnTo>
                  <a:pt x="696468" y="612648"/>
                </a:lnTo>
                <a:lnTo>
                  <a:pt x="1045463" y="612648"/>
                </a:lnTo>
                <a:lnTo>
                  <a:pt x="1394460" y="612648"/>
                </a:lnTo>
                <a:lnTo>
                  <a:pt x="1741932" y="156972"/>
                </a:lnTo>
                <a:lnTo>
                  <a:pt x="2090927" y="143256"/>
                </a:lnTo>
                <a:lnTo>
                  <a:pt x="2438400" y="129540"/>
                </a:lnTo>
                <a:lnTo>
                  <a:pt x="2787396" y="114300"/>
                </a:lnTo>
                <a:lnTo>
                  <a:pt x="3136392" y="99060"/>
                </a:lnTo>
                <a:lnTo>
                  <a:pt x="3483864" y="83820"/>
                </a:lnTo>
                <a:lnTo>
                  <a:pt x="3832860" y="68580"/>
                </a:lnTo>
                <a:lnTo>
                  <a:pt x="4181855" y="51816"/>
                </a:lnTo>
                <a:lnTo>
                  <a:pt x="4529328" y="35052"/>
                </a:lnTo>
                <a:lnTo>
                  <a:pt x="4878324" y="18288"/>
                </a:lnTo>
                <a:lnTo>
                  <a:pt x="5225796" y="0"/>
                </a:lnTo>
              </a:path>
            </a:pathLst>
          </a:custGeom>
          <a:ln w="28575">
            <a:solidFill>
              <a:srgbClr val="E041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45173" y="1570482"/>
            <a:ext cx="5226050" cy="414655"/>
          </a:xfrm>
          <a:custGeom>
            <a:avLst/>
            <a:gdLst/>
            <a:ahLst/>
            <a:cxnLst/>
            <a:rect l="l" t="t" r="r" b="b"/>
            <a:pathLst>
              <a:path w="5226050" h="414655">
                <a:moveTo>
                  <a:pt x="0" y="153924"/>
                </a:moveTo>
                <a:lnTo>
                  <a:pt x="348996" y="117348"/>
                </a:lnTo>
                <a:lnTo>
                  <a:pt x="696468" y="79248"/>
                </a:lnTo>
                <a:lnTo>
                  <a:pt x="1045463" y="39624"/>
                </a:lnTo>
                <a:lnTo>
                  <a:pt x="1394460" y="0"/>
                </a:lnTo>
                <a:lnTo>
                  <a:pt x="1741932" y="414528"/>
                </a:lnTo>
                <a:lnTo>
                  <a:pt x="2090927" y="385572"/>
                </a:lnTo>
                <a:lnTo>
                  <a:pt x="2438400" y="355092"/>
                </a:lnTo>
                <a:lnTo>
                  <a:pt x="2787396" y="324612"/>
                </a:lnTo>
                <a:lnTo>
                  <a:pt x="3136392" y="292608"/>
                </a:lnTo>
                <a:lnTo>
                  <a:pt x="3483864" y="259080"/>
                </a:lnTo>
                <a:lnTo>
                  <a:pt x="3832860" y="225552"/>
                </a:lnTo>
                <a:lnTo>
                  <a:pt x="4181855" y="190500"/>
                </a:lnTo>
                <a:lnTo>
                  <a:pt x="4529328" y="155448"/>
                </a:lnTo>
                <a:lnTo>
                  <a:pt x="4878324" y="117348"/>
                </a:lnTo>
                <a:lnTo>
                  <a:pt x="5225796" y="79248"/>
                </a:lnTo>
              </a:path>
            </a:pathLst>
          </a:custGeom>
          <a:ln w="28575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45173" y="1037082"/>
            <a:ext cx="5226050" cy="687705"/>
          </a:xfrm>
          <a:custGeom>
            <a:avLst/>
            <a:gdLst/>
            <a:ahLst/>
            <a:cxnLst/>
            <a:rect l="l" t="t" r="r" b="b"/>
            <a:pathLst>
              <a:path w="5226050" h="687705">
                <a:moveTo>
                  <a:pt x="0" y="687324"/>
                </a:moveTo>
                <a:lnTo>
                  <a:pt x="348996" y="650748"/>
                </a:lnTo>
                <a:lnTo>
                  <a:pt x="696468" y="612648"/>
                </a:lnTo>
                <a:lnTo>
                  <a:pt x="1045463" y="573024"/>
                </a:lnTo>
                <a:lnTo>
                  <a:pt x="1394460" y="533400"/>
                </a:lnTo>
                <a:lnTo>
                  <a:pt x="1741932" y="490728"/>
                </a:lnTo>
                <a:lnTo>
                  <a:pt x="2090927" y="448056"/>
                </a:lnTo>
                <a:lnTo>
                  <a:pt x="2438400" y="403860"/>
                </a:lnTo>
                <a:lnTo>
                  <a:pt x="2787396" y="358140"/>
                </a:lnTo>
                <a:lnTo>
                  <a:pt x="3136392" y="312420"/>
                </a:lnTo>
                <a:lnTo>
                  <a:pt x="3483864" y="263652"/>
                </a:lnTo>
                <a:lnTo>
                  <a:pt x="3832860" y="214884"/>
                </a:lnTo>
                <a:lnTo>
                  <a:pt x="4181855" y="163068"/>
                </a:lnTo>
                <a:lnTo>
                  <a:pt x="4529328" y="109728"/>
                </a:lnTo>
                <a:lnTo>
                  <a:pt x="4878324" y="56388"/>
                </a:lnTo>
                <a:lnTo>
                  <a:pt x="5225796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32753" y="39433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44306" y="39433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041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32753" y="41521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44306" y="41521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166751" y="161289"/>
          <a:ext cx="6615430" cy="584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/>
                <a:gridCol w="6208395"/>
              </a:tblGrid>
              <a:tr h="3708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Comparison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Straight </a:t>
                      </a:r>
                      <a:r>
                        <a:rPr dirty="0" sz="18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Payments 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800" spc="-2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Payments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1157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$9,000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$8,000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$7,000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$6,000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$5,000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$4,000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$3,000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$2,000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$1,000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77089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$0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 marL="11099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457960" algn="l"/>
                          <a:tab pos="1806575" algn="l"/>
                          <a:tab pos="2155190" algn="l"/>
                          <a:tab pos="2503170" algn="l"/>
                          <a:tab pos="2851785" algn="l"/>
                          <a:tab pos="3200400" algn="l"/>
                          <a:tab pos="3548379" algn="l"/>
                          <a:tab pos="3896995" algn="l"/>
                          <a:tab pos="4245610" algn="l"/>
                          <a:tab pos="4593590" algn="l"/>
                          <a:tab pos="4942205" algn="l"/>
                          <a:tab pos="5290820" algn="l"/>
                          <a:tab pos="5638800" algn="l"/>
                          <a:tab pos="5987415" algn="l"/>
                          <a:tab pos="6335395" algn="l"/>
                        </a:tabLst>
                      </a:pPr>
                      <a:r>
                        <a:rPr dirty="0" sz="90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60	61	62	63	64	65	66	67	68	69	70	71	72	73	74	75</a:t>
                      </a:r>
                      <a:endParaRPr sz="900">
                        <a:latin typeface="Rockwell"/>
                        <a:cs typeface="Rockwel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28395" marR="741045">
                        <a:lnSpc>
                          <a:spcPct val="152400"/>
                        </a:lnSpc>
                        <a:tabLst>
                          <a:tab pos="3640454" algn="l"/>
                        </a:tabLst>
                      </a:pP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Monthly Straight Life</a:t>
                      </a:r>
                      <a:r>
                        <a:rPr dirty="0" sz="900" spc="3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Benefit</a:t>
                      </a:r>
                      <a:r>
                        <a:rPr dirty="0" sz="900" spc="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90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*	</a:t>
                      </a: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Monthly Estimated Social Security Benefit  Monthly Level Income</a:t>
                      </a:r>
                      <a:r>
                        <a:rPr dirty="0" sz="900" spc="2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Benefit</a:t>
                      </a:r>
                      <a:r>
                        <a:rPr dirty="0" sz="90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 †	</a:t>
                      </a: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Monthly Level Income Plus Social</a:t>
                      </a:r>
                      <a:r>
                        <a:rPr dirty="0" sz="900" spc="-20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900" spc="-5">
                          <a:solidFill>
                            <a:srgbClr val="595958"/>
                          </a:solidFill>
                          <a:latin typeface="Rockwell"/>
                          <a:cs typeface="Rockwell"/>
                        </a:rPr>
                        <a:t>Security</a:t>
                      </a:r>
                      <a:endParaRPr sz="900">
                        <a:latin typeface="Rockwell"/>
                        <a:cs typeface="Rockwel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330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accumulated value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Straight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Life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90">
                          <a:latin typeface="Arial"/>
                          <a:cs typeface="Arial"/>
                        </a:rPr>
                        <a:t>75 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$1,680,000.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†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51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accumulated value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75 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$1,680,000.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3.00%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COLA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7.00%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accumulation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interest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rate.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1" y="532872"/>
                </a:lnTo>
                <a:lnTo>
                  <a:pt x="1448466" y="509950"/>
                </a:lnTo>
                <a:lnTo>
                  <a:pt x="1402505" y="487486"/>
                </a:lnTo>
                <a:lnTo>
                  <a:pt x="1356189" y="465472"/>
                </a:lnTo>
                <a:lnTo>
                  <a:pt x="1309539" y="443900"/>
                </a:lnTo>
                <a:lnTo>
                  <a:pt x="1262576" y="422763"/>
                </a:lnTo>
                <a:lnTo>
                  <a:pt x="1215321" y="402052"/>
                </a:lnTo>
                <a:lnTo>
                  <a:pt x="1167794" y="381760"/>
                </a:lnTo>
                <a:lnTo>
                  <a:pt x="1120016" y="361879"/>
                </a:lnTo>
                <a:lnTo>
                  <a:pt x="1072009" y="342400"/>
                </a:lnTo>
                <a:lnTo>
                  <a:pt x="1023793" y="323318"/>
                </a:lnTo>
                <a:lnTo>
                  <a:pt x="975389" y="304622"/>
                </a:lnTo>
                <a:lnTo>
                  <a:pt x="926818" y="286306"/>
                </a:lnTo>
                <a:lnTo>
                  <a:pt x="878101" y="268362"/>
                </a:lnTo>
                <a:lnTo>
                  <a:pt x="829258" y="250782"/>
                </a:lnTo>
                <a:lnTo>
                  <a:pt x="780311" y="233557"/>
                </a:lnTo>
                <a:lnTo>
                  <a:pt x="731281" y="216681"/>
                </a:lnTo>
                <a:lnTo>
                  <a:pt x="682188" y="200146"/>
                </a:lnTo>
                <a:lnTo>
                  <a:pt x="633053" y="183942"/>
                </a:lnTo>
                <a:lnTo>
                  <a:pt x="583897" y="168064"/>
                </a:lnTo>
                <a:lnTo>
                  <a:pt x="534742" y="152503"/>
                </a:lnTo>
                <a:lnTo>
                  <a:pt x="485607" y="137250"/>
                </a:lnTo>
                <a:lnTo>
                  <a:pt x="436514" y="122299"/>
                </a:lnTo>
                <a:lnTo>
                  <a:pt x="387483" y="107641"/>
                </a:lnTo>
                <a:lnTo>
                  <a:pt x="338536" y="93269"/>
                </a:lnTo>
                <a:lnTo>
                  <a:pt x="289693" y="79174"/>
                </a:lnTo>
                <a:lnTo>
                  <a:pt x="240976" y="65349"/>
                </a:lnTo>
                <a:lnTo>
                  <a:pt x="192405" y="51787"/>
                </a:lnTo>
                <a:lnTo>
                  <a:pt x="144001" y="38478"/>
                </a:lnTo>
                <a:lnTo>
                  <a:pt x="95785" y="25416"/>
                </a:lnTo>
                <a:lnTo>
                  <a:pt x="47777" y="125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4"/>
                </a:moveTo>
                <a:lnTo>
                  <a:pt x="39966" y="1799241"/>
                </a:lnTo>
                <a:lnTo>
                  <a:pt x="79856" y="1767980"/>
                </a:lnTo>
                <a:lnTo>
                  <a:pt x="119666" y="1736542"/>
                </a:lnTo>
                <a:lnTo>
                  <a:pt x="159396" y="1704928"/>
                </a:lnTo>
                <a:lnTo>
                  <a:pt x="199040" y="1673138"/>
                </a:lnTo>
                <a:lnTo>
                  <a:pt x="238598" y="1641175"/>
                </a:lnTo>
                <a:lnTo>
                  <a:pt x="278067" y="1609037"/>
                </a:lnTo>
                <a:lnTo>
                  <a:pt x="317443" y="1576728"/>
                </a:lnTo>
                <a:lnTo>
                  <a:pt x="356724" y="1544248"/>
                </a:lnTo>
                <a:lnTo>
                  <a:pt x="395908" y="1511597"/>
                </a:lnTo>
                <a:lnTo>
                  <a:pt x="434992" y="1478777"/>
                </a:lnTo>
                <a:lnTo>
                  <a:pt x="473973" y="1445789"/>
                </a:lnTo>
                <a:lnTo>
                  <a:pt x="512849" y="1412633"/>
                </a:lnTo>
                <a:lnTo>
                  <a:pt x="551616" y="1379312"/>
                </a:lnTo>
                <a:lnTo>
                  <a:pt x="590273" y="1345825"/>
                </a:lnTo>
                <a:lnTo>
                  <a:pt x="628817" y="1312174"/>
                </a:lnTo>
                <a:lnTo>
                  <a:pt x="667245" y="1278360"/>
                </a:lnTo>
                <a:lnTo>
                  <a:pt x="705554" y="1244385"/>
                </a:lnTo>
                <a:lnTo>
                  <a:pt x="743742" y="1210247"/>
                </a:lnTo>
                <a:lnTo>
                  <a:pt x="781807" y="1175950"/>
                </a:lnTo>
                <a:lnTo>
                  <a:pt x="819744" y="1141494"/>
                </a:lnTo>
                <a:lnTo>
                  <a:pt x="857553" y="1106880"/>
                </a:lnTo>
                <a:lnTo>
                  <a:pt x="895230" y="1072109"/>
                </a:lnTo>
                <a:lnTo>
                  <a:pt x="932773" y="1037182"/>
                </a:lnTo>
                <a:lnTo>
                  <a:pt x="970178" y="1002099"/>
                </a:lnTo>
                <a:lnTo>
                  <a:pt x="1007444" y="966863"/>
                </a:lnTo>
                <a:lnTo>
                  <a:pt x="1044568" y="931474"/>
                </a:lnTo>
                <a:lnTo>
                  <a:pt x="1081547" y="895933"/>
                </a:lnTo>
                <a:lnTo>
                  <a:pt x="1118378" y="860241"/>
                </a:lnTo>
                <a:lnTo>
                  <a:pt x="1155059" y="824399"/>
                </a:lnTo>
                <a:lnTo>
                  <a:pt x="1191588" y="788408"/>
                </a:lnTo>
                <a:lnTo>
                  <a:pt x="1227961" y="752269"/>
                </a:lnTo>
                <a:lnTo>
                  <a:pt x="1264175" y="715984"/>
                </a:lnTo>
                <a:lnTo>
                  <a:pt x="1300229" y="679552"/>
                </a:lnTo>
                <a:lnTo>
                  <a:pt x="1336120" y="642976"/>
                </a:lnTo>
                <a:lnTo>
                  <a:pt x="1371845" y="606256"/>
                </a:lnTo>
                <a:lnTo>
                  <a:pt x="1407401" y="569393"/>
                </a:lnTo>
                <a:lnTo>
                  <a:pt x="1442786" y="532388"/>
                </a:lnTo>
                <a:lnTo>
                  <a:pt x="1477997" y="495242"/>
                </a:lnTo>
                <a:lnTo>
                  <a:pt x="1513031" y="457957"/>
                </a:lnTo>
                <a:lnTo>
                  <a:pt x="1547886" y="420533"/>
                </a:lnTo>
                <a:lnTo>
                  <a:pt x="1582560" y="382971"/>
                </a:lnTo>
                <a:lnTo>
                  <a:pt x="1617049" y="345272"/>
                </a:lnTo>
                <a:lnTo>
                  <a:pt x="1651351" y="307438"/>
                </a:lnTo>
                <a:lnTo>
                  <a:pt x="1685463" y="269469"/>
                </a:lnTo>
                <a:lnTo>
                  <a:pt x="1719383" y="231366"/>
                </a:lnTo>
                <a:lnTo>
                  <a:pt x="1753108" y="193131"/>
                </a:lnTo>
                <a:lnTo>
                  <a:pt x="1786635" y="154764"/>
                </a:lnTo>
                <a:lnTo>
                  <a:pt x="1819962" y="116266"/>
                </a:lnTo>
                <a:lnTo>
                  <a:pt x="1853086" y="77639"/>
                </a:lnTo>
                <a:lnTo>
                  <a:pt x="1886005" y="38883"/>
                </a:lnTo>
                <a:lnTo>
                  <a:pt x="19187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3" y="345317"/>
                </a:lnTo>
                <a:lnTo>
                  <a:pt x="869967" y="323773"/>
                </a:lnTo>
                <a:lnTo>
                  <a:pt x="822896" y="302643"/>
                </a:lnTo>
                <a:lnTo>
                  <a:pt x="775544" y="281921"/>
                </a:lnTo>
                <a:lnTo>
                  <a:pt x="727935" y="261600"/>
                </a:lnTo>
                <a:lnTo>
                  <a:pt x="680095" y="241672"/>
                </a:lnTo>
                <a:lnTo>
                  <a:pt x="632049" y="222131"/>
                </a:lnTo>
                <a:lnTo>
                  <a:pt x="583822" y="202969"/>
                </a:lnTo>
                <a:lnTo>
                  <a:pt x="535438" y="184179"/>
                </a:lnTo>
                <a:lnTo>
                  <a:pt x="486922" y="165754"/>
                </a:lnTo>
                <a:lnTo>
                  <a:pt x="438300" y="147686"/>
                </a:lnTo>
                <a:lnTo>
                  <a:pt x="389595" y="129969"/>
                </a:lnTo>
                <a:lnTo>
                  <a:pt x="340834" y="112596"/>
                </a:lnTo>
                <a:lnTo>
                  <a:pt x="292041" y="95559"/>
                </a:lnTo>
                <a:lnTo>
                  <a:pt x="243240" y="78851"/>
                </a:lnTo>
                <a:lnTo>
                  <a:pt x="194457" y="62465"/>
                </a:lnTo>
                <a:lnTo>
                  <a:pt x="145717" y="46394"/>
                </a:lnTo>
                <a:lnTo>
                  <a:pt x="97044" y="30631"/>
                </a:lnTo>
                <a:lnTo>
                  <a:pt x="48463" y="1516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4"/>
                </a:moveTo>
                <a:lnTo>
                  <a:pt x="39547" y="1547082"/>
                </a:lnTo>
                <a:lnTo>
                  <a:pt x="79022" y="1515145"/>
                </a:lnTo>
                <a:lnTo>
                  <a:pt x="118420" y="1483055"/>
                </a:lnTo>
                <a:lnTo>
                  <a:pt x="157740" y="1450810"/>
                </a:lnTo>
                <a:lnTo>
                  <a:pt x="196978" y="1418411"/>
                </a:lnTo>
                <a:lnTo>
                  <a:pt x="236132" y="1385859"/>
                </a:lnTo>
                <a:lnTo>
                  <a:pt x="275198" y="1353154"/>
                </a:lnTo>
                <a:lnTo>
                  <a:pt x="314174" y="1320296"/>
                </a:lnTo>
                <a:lnTo>
                  <a:pt x="353058" y="1287286"/>
                </a:lnTo>
                <a:lnTo>
                  <a:pt x="391846" y="1254123"/>
                </a:lnTo>
                <a:lnTo>
                  <a:pt x="430535" y="1220809"/>
                </a:lnTo>
                <a:lnTo>
                  <a:pt x="469123" y="1187343"/>
                </a:lnTo>
                <a:lnTo>
                  <a:pt x="507606" y="1153725"/>
                </a:lnTo>
                <a:lnTo>
                  <a:pt x="545983" y="1119957"/>
                </a:lnTo>
                <a:lnTo>
                  <a:pt x="584250" y="1086039"/>
                </a:lnTo>
                <a:lnTo>
                  <a:pt x="622405" y="1051970"/>
                </a:lnTo>
                <a:lnTo>
                  <a:pt x="660444" y="1017751"/>
                </a:lnTo>
                <a:lnTo>
                  <a:pt x="698365" y="983382"/>
                </a:lnTo>
                <a:lnTo>
                  <a:pt x="736164" y="948864"/>
                </a:lnTo>
                <a:lnTo>
                  <a:pt x="773840" y="914197"/>
                </a:lnTo>
                <a:lnTo>
                  <a:pt x="811390" y="879381"/>
                </a:lnTo>
                <a:lnTo>
                  <a:pt x="848809" y="844417"/>
                </a:lnTo>
                <a:lnTo>
                  <a:pt x="886097" y="809304"/>
                </a:lnTo>
                <a:lnTo>
                  <a:pt x="923249" y="774044"/>
                </a:lnTo>
                <a:lnTo>
                  <a:pt x="960264" y="738637"/>
                </a:lnTo>
                <a:lnTo>
                  <a:pt x="997137" y="703082"/>
                </a:lnTo>
                <a:lnTo>
                  <a:pt x="1033868" y="667380"/>
                </a:lnTo>
                <a:lnTo>
                  <a:pt x="1070452" y="631532"/>
                </a:lnTo>
                <a:lnTo>
                  <a:pt x="1106886" y="595538"/>
                </a:lnTo>
                <a:lnTo>
                  <a:pt x="1143169" y="559398"/>
                </a:lnTo>
                <a:lnTo>
                  <a:pt x="1179297" y="523112"/>
                </a:lnTo>
                <a:lnTo>
                  <a:pt x="1215267" y="486681"/>
                </a:lnTo>
                <a:lnTo>
                  <a:pt x="1251077" y="450105"/>
                </a:lnTo>
                <a:lnTo>
                  <a:pt x="1286723" y="413384"/>
                </a:lnTo>
                <a:lnTo>
                  <a:pt x="1322204" y="376519"/>
                </a:lnTo>
                <a:lnTo>
                  <a:pt x="1357515" y="339510"/>
                </a:lnTo>
                <a:lnTo>
                  <a:pt x="1392655" y="302357"/>
                </a:lnTo>
                <a:lnTo>
                  <a:pt x="1427621" y="265061"/>
                </a:lnTo>
                <a:lnTo>
                  <a:pt x="1462409" y="227622"/>
                </a:lnTo>
                <a:lnTo>
                  <a:pt x="1497017" y="190040"/>
                </a:lnTo>
                <a:lnTo>
                  <a:pt x="1531442" y="152316"/>
                </a:lnTo>
                <a:lnTo>
                  <a:pt x="1565681" y="114449"/>
                </a:lnTo>
                <a:lnTo>
                  <a:pt x="1599731" y="76441"/>
                </a:lnTo>
                <a:lnTo>
                  <a:pt x="1633591" y="38291"/>
                </a:lnTo>
                <a:lnTo>
                  <a:pt x="1667256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54" y="237261"/>
                </a:lnTo>
                <a:lnTo>
                  <a:pt x="572363" y="217258"/>
                </a:lnTo>
                <a:lnTo>
                  <a:pt x="525903" y="197547"/>
                </a:lnTo>
                <a:lnTo>
                  <a:pt x="479183" y="178129"/>
                </a:lnTo>
                <a:lnTo>
                  <a:pt x="432214" y="159002"/>
                </a:lnTo>
                <a:lnTo>
                  <a:pt x="385006" y="140167"/>
                </a:lnTo>
                <a:lnTo>
                  <a:pt x="337570" y="121624"/>
                </a:lnTo>
                <a:lnTo>
                  <a:pt x="289916" y="103373"/>
                </a:lnTo>
                <a:lnTo>
                  <a:pt x="242055" y="85414"/>
                </a:lnTo>
                <a:lnTo>
                  <a:pt x="193996" y="67748"/>
                </a:lnTo>
                <a:lnTo>
                  <a:pt x="145751" y="50373"/>
                </a:lnTo>
                <a:lnTo>
                  <a:pt x="97330" y="33290"/>
                </a:lnTo>
                <a:lnTo>
                  <a:pt x="48742" y="164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8" y="1403531"/>
                </a:lnTo>
                <a:lnTo>
                  <a:pt x="79110" y="1371302"/>
                </a:lnTo>
                <a:lnTo>
                  <a:pt x="118532" y="1338921"/>
                </a:lnTo>
                <a:lnTo>
                  <a:pt x="157861" y="1306389"/>
                </a:lnTo>
                <a:lnTo>
                  <a:pt x="197096" y="1273706"/>
                </a:lnTo>
                <a:lnTo>
                  <a:pt x="236234" y="1240872"/>
                </a:lnTo>
                <a:lnTo>
                  <a:pt x="275272" y="1207888"/>
                </a:lnTo>
                <a:lnTo>
                  <a:pt x="314208" y="1174754"/>
                </a:lnTo>
                <a:lnTo>
                  <a:pt x="353039" y="1141470"/>
                </a:lnTo>
                <a:lnTo>
                  <a:pt x="391764" y="1108038"/>
                </a:lnTo>
                <a:lnTo>
                  <a:pt x="430378" y="1074457"/>
                </a:lnTo>
                <a:lnTo>
                  <a:pt x="468881" y="1040728"/>
                </a:lnTo>
                <a:lnTo>
                  <a:pt x="507269" y="1006851"/>
                </a:lnTo>
                <a:lnTo>
                  <a:pt x="545539" y="972827"/>
                </a:lnTo>
                <a:lnTo>
                  <a:pt x="583691" y="938656"/>
                </a:lnTo>
                <a:lnTo>
                  <a:pt x="621720" y="904338"/>
                </a:lnTo>
                <a:lnTo>
                  <a:pt x="659625" y="869875"/>
                </a:lnTo>
                <a:lnTo>
                  <a:pt x="697402" y="835265"/>
                </a:lnTo>
                <a:lnTo>
                  <a:pt x="735050" y="800511"/>
                </a:lnTo>
                <a:lnTo>
                  <a:pt x="772567" y="765611"/>
                </a:lnTo>
                <a:lnTo>
                  <a:pt x="809949" y="730567"/>
                </a:lnTo>
                <a:lnTo>
                  <a:pt x="847193" y="695379"/>
                </a:lnTo>
                <a:lnTo>
                  <a:pt x="884299" y="660048"/>
                </a:lnTo>
                <a:lnTo>
                  <a:pt x="921262" y="624573"/>
                </a:lnTo>
                <a:lnTo>
                  <a:pt x="958082" y="588956"/>
                </a:lnTo>
                <a:lnTo>
                  <a:pt x="994754" y="553196"/>
                </a:lnTo>
                <a:lnTo>
                  <a:pt x="1031277" y="517295"/>
                </a:lnTo>
                <a:lnTo>
                  <a:pt x="1067648" y="481251"/>
                </a:lnTo>
                <a:lnTo>
                  <a:pt x="1103865" y="445067"/>
                </a:lnTo>
                <a:lnTo>
                  <a:pt x="1139924" y="408742"/>
                </a:lnTo>
                <a:lnTo>
                  <a:pt x="1175825" y="372277"/>
                </a:lnTo>
                <a:lnTo>
                  <a:pt x="1211564" y="335671"/>
                </a:lnTo>
                <a:lnTo>
                  <a:pt x="1247139" y="298927"/>
                </a:lnTo>
                <a:lnTo>
                  <a:pt x="1282546" y="262043"/>
                </a:lnTo>
                <a:lnTo>
                  <a:pt x="1317785" y="225021"/>
                </a:lnTo>
                <a:lnTo>
                  <a:pt x="1352852" y="187860"/>
                </a:lnTo>
                <a:lnTo>
                  <a:pt x="1387744" y="150562"/>
                </a:lnTo>
                <a:lnTo>
                  <a:pt x="1422460" y="113127"/>
                </a:lnTo>
                <a:lnTo>
                  <a:pt x="1456997" y="75554"/>
                </a:lnTo>
                <a:lnTo>
                  <a:pt x="1491352" y="37845"/>
                </a:lnTo>
                <a:lnTo>
                  <a:pt x="1525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4" y="1292669"/>
                </a:lnTo>
                <a:lnTo>
                  <a:pt x="77583" y="1259312"/>
                </a:lnTo>
                <a:lnTo>
                  <a:pt x="116244" y="1225810"/>
                </a:lnTo>
                <a:lnTo>
                  <a:pt x="154815" y="1192162"/>
                </a:lnTo>
                <a:lnTo>
                  <a:pt x="193294" y="1158369"/>
                </a:lnTo>
                <a:lnTo>
                  <a:pt x="231678" y="1124429"/>
                </a:lnTo>
                <a:lnTo>
                  <a:pt x="269966" y="1090344"/>
                </a:lnTo>
                <a:lnTo>
                  <a:pt x="308154" y="1056113"/>
                </a:lnTo>
                <a:lnTo>
                  <a:pt x="346242" y="1021736"/>
                </a:lnTo>
                <a:lnTo>
                  <a:pt x="384226" y="987213"/>
                </a:lnTo>
                <a:lnTo>
                  <a:pt x="422104" y="952545"/>
                </a:lnTo>
                <a:lnTo>
                  <a:pt x="459874" y="917731"/>
                </a:lnTo>
                <a:lnTo>
                  <a:pt x="497534" y="882771"/>
                </a:lnTo>
                <a:lnTo>
                  <a:pt x="535081" y="847665"/>
                </a:lnTo>
                <a:lnTo>
                  <a:pt x="572514" y="812414"/>
                </a:lnTo>
                <a:lnTo>
                  <a:pt x="609829" y="777016"/>
                </a:lnTo>
                <a:lnTo>
                  <a:pt x="647026" y="741473"/>
                </a:lnTo>
                <a:lnTo>
                  <a:pt x="684101" y="705785"/>
                </a:lnTo>
                <a:lnTo>
                  <a:pt x="721052" y="669950"/>
                </a:lnTo>
                <a:lnTo>
                  <a:pt x="757877" y="633970"/>
                </a:lnTo>
                <a:lnTo>
                  <a:pt x="794574" y="597843"/>
                </a:lnTo>
                <a:lnTo>
                  <a:pt x="831141" y="561572"/>
                </a:lnTo>
                <a:lnTo>
                  <a:pt x="867575" y="525154"/>
                </a:lnTo>
                <a:lnTo>
                  <a:pt x="903874" y="488590"/>
                </a:lnTo>
                <a:lnTo>
                  <a:pt x="940035" y="451881"/>
                </a:lnTo>
                <a:lnTo>
                  <a:pt x="976058" y="415026"/>
                </a:lnTo>
                <a:lnTo>
                  <a:pt x="1011938" y="378025"/>
                </a:lnTo>
                <a:lnTo>
                  <a:pt x="1047675" y="340879"/>
                </a:lnTo>
                <a:lnTo>
                  <a:pt x="1083265" y="303586"/>
                </a:lnTo>
                <a:lnTo>
                  <a:pt x="1118707" y="266148"/>
                </a:lnTo>
                <a:lnTo>
                  <a:pt x="1153998" y="228564"/>
                </a:lnTo>
                <a:lnTo>
                  <a:pt x="1189137" y="190835"/>
                </a:lnTo>
                <a:lnTo>
                  <a:pt x="1224120" y="152959"/>
                </a:lnTo>
                <a:lnTo>
                  <a:pt x="1258946" y="114938"/>
                </a:lnTo>
                <a:lnTo>
                  <a:pt x="1293612" y="76771"/>
                </a:lnTo>
                <a:lnTo>
                  <a:pt x="1328116" y="38458"/>
                </a:lnTo>
                <a:lnTo>
                  <a:pt x="13624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0" y="0"/>
                </a:moveTo>
                <a:lnTo>
                  <a:pt x="3674364" y="0"/>
                </a:lnTo>
                <a:lnTo>
                  <a:pt x="367436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2"/>
                </a:lnTo>
                <a:lnTo>
                  <a:pt x="315468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075690" marR="1040130" indent="-15240">
              <a:lnSpc>
                <a:spcPts val="4079"/>
              </a:lnSpc>
              <a:spcBef>
                <a:spcPts val="2310"/>
              </a:spcBef>
            </a:pPr>
            <a:r>
              <a:rPr dirty="0" sz="4000" spc="-150" b="0">
                <a:solidFill>
                  <a:srgbClr val="FFFEFF"/>
                </a:solidFill>
                <a:latin typeface="Calibri Light"/>
                <a:cs typeface="Calibri Light"/>
              </a:rPr>
              <a:t>Acc</a:t>
            </a:r>
            <a:r>
              <a:rPr dirty="0" sz="4000" spc="-165" b="0">
                <a:solidFill>
                  <a:srgbClr val="FFFEFF"/>
                </a:solidFill>
                <a:latin typeface="Calibri Light"/>
                <a:cs typeface="Calibri Light"/>
              </a:rPr>
              <a:t>r</a:t>
            </a:r>
            <a:r>
              <a:rPr dirty="0" sz="4000" spc="-150" b="0">
                <a:solidFill>
                  <a:srgbClr val="FFFEFF"/>
                </a:solidFill>
                <a:latin typeface="Calibri Light"/>
                <a:cs typeface="Calibri Light"/>
              </a:rPr>
              <a:t>u</a:t>
            </a: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e</a:t>
            </a:r>
            <a:r>
              <a:rPr dirty="0" sz="4000" spc="-5" b="0">
                <a:solidFill>
                  <a:srgbClr val="FFFEFF"/>
                </a:solidFill>
                <a:latin typeface="Calibri Light"/>
                <a:cs typeface="Calibri Light"/>
              </a:rPr>
              <a:t>d  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B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e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n</a:t>
            </a:r>
            <a:r>
              <a:rPr dirty="0" sz="4000" spc="-180" b="0">
                <a:solidFill>
                  <a:srgbClr val="FFFEFF"/>
                </a:solidFill>
                <a:latin typeface="Calibri Light"/>
                <a:cs typeface="Calibri Light"/>
              </a:rPr>
              <a:t>e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f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i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t</a:t>
            </a:r>
            <a:r>
              <a:rPr dirty="0" sz="4000" spc="-5" b="0">
                <a:solidFill>
                  <a:srgbClr val="FFFEFF"/>
                </a:solidFill>
                <a:latin typeface="Calibri Light"/>
                <a:cs typeface="Calibri Light"/>
              </a:rPr>
              <a:t>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4544" y="803148"/>
            <a:ext cx="6269990" cy="1807845"/>
          </a:xfrm>
          <a:custGeom>
            <a:avLst/>
            <a:gdLst/>
            <a:ahLst/>
            <a:cxnLst/>
            <a:rect l="l" t="t" r="r" b="b"/>
            <a:pathLst>
              <a:path w="6269990" h="1807845">
                <a:moveTo>
                  <a:pt x="0" y="0"/>
                </a:moveTo>
                <a:lnTo>
                  <a:pt x="6269736" y="0"/>
                </a:lnTo>
                <a:lnTo>
                  <a:pt x="6269736" y="1807464"/>
                </a:lnTo>
                <a:lnTo>
                  <a:pt x="0" y="18074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97186" y="2620193"/>
            <a:ext cx="5560695" cy="6838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spc="-85" b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dirty="0" sz="1800" spc="-45" b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dirty="0" sz="1800" spc="-40" b="0">
                <a:solidFill>
                  <a:srgbClr val="000000"/>
                </a:solidFill>
                <a:latin typeface="Arial"/>
                <a:cs typeface="Arial"/>
              </a:rPr>
              <a:t>“Accrued 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Benefit” </a:t>
            </a:r>
            <a:r>
              <a:rPr dirty="0" sz="1800" spc="-65" b="0">
                <a:solidFill>
                  <a:srgbClr val="000000"/>
                </a:solidFill>
                <a:latin typeface="Arial"/>
                <a:cs typeface="Arial"/>
              </a:rPr>
              <a:t>based 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on your </a:t>
            </a:r>
            <a:r>
              <a:rPr dirty="0" sz="1800" spc="-65" b="0">
                <a:solidFill>
                  <a:srgbClr val="000000"/>
                </a:solidFill>
                <a:latin typeface="Arial"/>
                <a:cs typeface="Arial"/>
              </a:rPr>
              <a:t>service </a:t>
            </a:r>
            <a:r>
              <a:rPr dirty="0" sz="1800" spc="-50" b="0">
                <a:solidFill>
                  <a:srgbClr val="000000"/>
                </a:solidFill>
                <a:latin typeface="Arial"/>
                <a:cs typeface="Arial"/>
              </a:rPr>
              <a:t>and  earnings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dirty="0" sz="1800" spc="-100" b="0">
                <a:solidFill>
                  <a:srgbClr val="000000"/>
                </a:solidFill>
                <a:latin typeface="Arial"/>
                <a:cs typeface="Arial"/>
              </a:rPr>
              <a:t>January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1, </a:t>
            </a:r>
            <a:r>
              <a:rPr dirty="0" sz="1800" spc="55" b="0">
                <a:solidFill>
                  <a:srgbClr val="000000"/>
                </a:solidFill>
                <a:latin typeface="Arial"/>
                <a:cs typeface="Arial"/>
              </a:rPr>
              <a:t>2023, 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1800" spc="-40" b="0">
                <a:solidFill>
                  <a:srgbClr val="000000"/>
                </a:solidFill>
                <a:latin typeface="Arial"/>
                <a:cs typeface="Arial"/>
              </a:rPr>
              <a:t>statement</a:t>
            </a:r>
            <a:r>
              <a:rPr dirty="0" sz="1800" spc="3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0" b="0">
                <a:solidFill>
                  <a:srgbClr val="000000"/>
                </a:solidFill>
                <a:latin typeface="Arial"/>
                <a:cs typeface="Arial"/>
              </a:rPr>
              <a:t>date.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7186" y="3404977"/>
            <a:ext cx="5716270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It </a:t>
            </a:r>
            <a:r>
              <a:rPr dirty="0" sz="1800" spc="-45">
                <a:latin typeface="Arial"/>
                <a:cs typeface="Arial"/>
              </a:rPr>
              <a:t>is </a:t>
            </a:r>
            <a:r>
              <a:rPr dirty="0" sz="1800" spc="-80">
                <a:latin typeface="Arial"/>
                <a:cs typeface="Arial"/>
              </a:rPr>
              <a:t>an </a:t>
            </a:r>
            <a:r>
              <a:rPr dirty="0" sz="1800" spc="-45">
                <a:latin typeface="Arial"/>
                <a:cs typeface="Arial"/>
              </a:rPr>
              <a:t>estimate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35">
                <a:latin typeface="Arial"/>
                <a:cs typeface="Arial"/>
              </a:rPr>
              <a:t>benefits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10">
                <a:latin typeface="Arial"/>
                <a:cs typeface="Arial"/>
              </a:rPr>
              <a:t>will </a:t>
            </a:r>
            <a:r>
              <a:rPr dirty="0" sz="1800" spc="-65">
                <a:latin typeface="Arial"/>
                <a:cs typeface="Arial"/>
              </a:rPr>
              <a:t>receive </a:t>
            </a:r>
            <a:r>
              <a:rPr dirty="0" sz="1800" spc="15">
                <a:latin typeface="Arial"/>
                <a:cs typeface="Arial"/>
              </a:rPr>
              <a:t>if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10">
                <a:latin typeface="Arial"/>
                <a:cs typeface="Arial"/>
              </a:rPr>
              <a:t>stop  </a:t>
            </a:r>
            <a:r>
              <a:rPr dirty="0" sz="1800" spc="-35">
                <a:latin typeface="Arial"/>
                <a:cs typeface="Arial"/>
              </a:rPr>
              <a:t>earning </a:t>
            </a:r>
            <a:r>
              <a:rPr dirty="0" sz="1800" spc="-65">
                <a:latin typeface="Arial"/>
                <a:cs typeface="Arial"/>
              </a:rPr>
              <a:t>service </a:t>
            </a:r>
            <a:r>
              <a:rPr dirty="0" sz="1800" spc="-50">
                <a:latin typeface="Arial"/>
                <a:cs typeface="Arial"/>
              </a:rPr>
              <a:t>and </a:t>
            </a:r>
            <a:r>
              <a:rPr dirty="0" sz="1800" spc="-65">
                <a:latin typeface="Arial"/>
                <a:cs typeface="Arial"/>
              </a:rPr>
              <a:t>salary </a:t>
            </a:r>
            <a:r>
              <a:rPr dirty="0" sz="1800" spc="-25">
                <a:latin typeface="Arial"/>
                <a:cs typeface="Arial"/>
              </a:rPr>
              <a:t>from </a:t>
            </a:r>
            <a:r>
              <a:rPr dirty="0" sz="1800" spc="-140">
                <a:latin typeface="Arial"/>
                <a:cs typeface="Arial"/>
              </a:rPr>
              <a:t>WMATA </a:t>
            </a:r>
            <a:r>
              <a:rPr dirty="0" sz="1800" spc="-30">
                <a:latin typeface="Arial"/>
                <a:cs typeface="Arial"/>
              </a:rPr>
              <a:t>on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40">
                <a:latin typeface="Arial"/>
                <a:cs typeface="Arial"/>
              </a:rPr>
              <a:t>statement  </a:t>
            </a:r>
            <a:r>
              <a:rPr dirty="0" sz="1800" spc="-50">
                <a:latin typeface="Arial"/>
                <a:cs typeface="Arial"/>
              </a:rPr>
              <a:t>date.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92040" y="1684020"/>
            <a:ext cx="6382511" cy="800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1" y="532872"/>
                </a:lnTo>
                <a:lnTo>
                  <a:pt x="1448466" y="509950"/>
                </a:lnTo>
                <a:lnTo>
                  <a:pt x="1402505" y="487486"/>
                </a:lnTo>
                <a:lnTo>
                  <a:pt x="1356189" y="465472"/>
                </a:lnTo>
                <a:lnTo>
                  <a:pt x="1309539" y="443900"/>
                </a:lnTo>
                <a:lnTo>
                  <a:pt x="1262576" y="422763"/>
                </a:lnTo>
                <a:lnTo>
                  <a:pt x="1215321" y="402052"/>
                </a:lnTo>
                <a:lnTo>
                  <a:pt x="1167794" y="381760"/>
                </a:lnTo>
                <a:lnTo>
                  <a:pt x="1120016" y="361879"/>
                </a:lnTo>
                <a:lnTo>
                  <a:pt x="1072009" y="342400"/>
                </a:lnTo>
                <a:lnTo>
                  <a:pt x="1023793" y="323318"/>
                </a:lnTo>
                <a:lnTo>
                  <a:pt x="975389" y="304622"/>
                </a:lnTo>
                <a:lnTo>
                  <a:pt x="926818" y="286306"/>
                </a:lnTo>
                <a:lnTo>
                  <a:pt x="878101" y="268362"/>
                </a:lnTo>
                <a:lnTo>
                  <a:pt x="829258" y="250782"/>
                </a:lnTo>
                <a:lnTo>
                  <a:pt x="780311" y="233557"/>
                </a:lnTo>
                <a:lnTo>
                  <a:pt x="731281" y="216681"/>
                </a:lnTo>
                <a:lnTo>
                  <a:pt x="682188" y="200146"/>
                </a:lnTo>
                <a:lnTo>
                  <a:pt x="633053" y="183942"/>
                </a:lnTo>
                <a:lnTo>
                  <a:pt x="583897" y="168064"/>
                </a:lnTo>
                <a:lnTo>
                  <a:pt x="534742" y="152503"/>
                </a:lnTo>
                <a:lnTo>
                  <a:pt x="485607" y="137250"/>
                </a:lnTo>
                <a:lnTo>
                  <a:pt x="436514" y="122299"/>
                </a:lnTo>
                <a:lnTo>
                  <a:pt x="387483" y="107641"/>
                </a:lnTo>
                <a:lnTo>
                  <a:pt x="338536" y="93269"/>
                </a:lnTo>
                <a:lnTo>
                  <a:pt x="289693" y="79174"/>
                </a:lnTo>
                <a:lnTo>
                  <a:pt x="240976" y="65349"/>
                </a:lnTo>
                <a:lnTo>
                  <a:pt x="192405" y="51787"/>
                </a:lnTo>
                <a:lnTo>
                  <a:pt x="144001" y="38478"/>
                </a:lnTo>
                <a:lnTo>
                  <a:pt x="95785" y="25416"/>
                </a:lnTo>
                <a:lnTo>
                  <a:pt x="47777" y="125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4"/>
                </a:moveTo>
                <a:lnTo>
                  <a:pt x="39966" y="1799241"/>
                </a:lnTo>
                <a:lnTo>
                  <a:pt x="79856" y="1767980"/>
                </a:lnTo>
                <a:lnTo>
                  <a:pt x="119666" y="1736542"/>
                </a:lnTo>
                <a:lnTo>
                  <a:pt x="159396" y="1704928"/>
                </a:lnTo>
                <a:lnTo>
                  <a:pt x="199040" y="1673138"/>
                </a:lnTo>
                <a:lnTo>
                  <a:pt x="238598" y="1641175"/>
                </a:lnTo>
                <a:lnTo>
                  <a:pt x="278067" y="1609037"/>
                </a:lnTo>
                <a:lnTo>
                  <a:pt x="317443" y="1576728"/>
                </a:lnTo>
                <a:lnTo>
                  <a:pt x="356724" y="1544248"/>
                </a:lnTo>
                <a:lnTo>
                  <a:pt x="395908" y="1511597"/>
                </a:lnTo>
                <a:lnTo>
                  <a:pt x="434992" y="1478777"/>
                </a:lnTo>
                <a:lnTo>
                  <a:pt x="473973" y="1445789"/>
                </a:lnTo>
                <a:lnTo>
                  <a:pt x="512849" y="1412633"/>
                </a:lnTo>
                <a:lnTo>
                  <a:pt x="551616" y="1379312"/>
                </a:lnTo>
                <a:lnTo>
                  <a:pt x="590273" y="1345825"/>
                </a:lnTo>
                <a:lnTo>
                  <a:pt x="628817" y="1312174"/>
                </a:lnTo>
                <a:lnTo>
                  <a:pt x="667245" y="1278360"/>
                </a:lnTo>
                <a:lnTo>
                  <a:pt x="705554" y="1244385"/>
                </a:lnTo>
                <a:lnTo>
                  <a:pt x="743742" y="1210247"/>
                </a:lnTo>
                <a:lnTo>
                  <a:pt x="781807" y="1175950"/>
                </a:lnTo>
                <a:lnTo>
                  <a:pt x="819744" y="1141494"/>
                </a:lnTo>
                <a:lnTo>
                  <a:pt x="857553" y="1106880"/>
                </a:lnTo>
                <a:lnTo>
                  <a:pt x="895230" y="1072109"/>
                </a:lnTo>
                <a:lnTo>
                  <a:pt x="932773" y="1037182"/>
                </a:lnTo>
                <a:lnTo>
                  <a:pt x="970178" y="1002099"/>
                </a:lnTo>
                <a:lnTo>
                  <a:pt x="1007444" y="966863"/>
                </a:lnTo>
                <a:lnTo>
                  <a:pt x="1044568" y="931474"/>
                </a:lnTo>
                <a:lnTo>
                  <a:pt x="1081547" y="895933"/>
                </a:lnTo>
                <a:lnTo>
                  <a:pt x="1118378" y="860241"/>
                </a:lnTo>
                <a:lnTo>
                  <a:pt x="1155059" y="824399"/>
                </a:lnTo>
                <a:lnTo>
                  <a:pt x="1191588" y="788408"/>
                </a:lnTo>
                <a:lnTo>
                  <a:pt x="1227961" y="752269"/>
                </a:lnTo>
                <a:lnTo>
                  <a:pt x="1264175" y="715984"/>
                </a:lnTo>
                <a:lnTo>
                  <a:pt x="1300229" y="679552"/>
                </a:lnTo>
                <a:lnTo>
                  <a:pt x="1336120" y="642976"/>
                </a:lnTo>
                <a:lnTo>
                  <a:pt x="1371845" y="606256"/>
                </a:lnTo>
                <a:lnTo>
                  <a:pt x="1407401" y="569393"/>
                </a:lnTo>
                <a:lnTo>
                  <a:pt x="1442786" y="532388"/>
                </a:lnTo>
                <a:lnTo>
                  <a:pt x="1477997" y="495242"/>
                </a:lnTo>
                <a:lnTo>
                  <a:pt x="1513031" y="457957"/>
                </a:lnTo>
                <a:lnTo>
                  <a:pt x="1547886" y="420533"/>
                </a:lnTo>
                <a:lnTo>
                  <a:pt x="1582560" y="382971"/>
                </a:lnTo>
                <a:lnTo>
                  <a:pt x="1617049" y="345272"/>
                </a:lnTo>
                <a:lnTo>
                  <a:pt x="1651351" y="307438"/>
                </a:lnTo>
                <a:lnTo>
                  <a:pt x="1685463" y="269469"/>
                </a:lnTo>
                <a:lnTo>
                  <a:pt x="1719383" y="231366"/>
                </a:lnTo>
                <a:lnTo>
                  <a:pt x="1753108" y="193131"/>
                </a:lnTo>
                <a:lnTo>
                  <a:pt x="1786635" y="154764"/>
                </a:lnTo>
                <a:lnTo>
                  <a:pt x="1819962" y="116266"/>
                </a:lnTo>
                <a:lnTo>
                  <a:pt x="1853086" y="77639"/>
                </a:lnTo>
                <a:lnTo>
                  <a:pt x="1886005" y="38883"/>
                </a:lnTo>
                <a:lnTo>
                  <a:pt x="19187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3" y="345317"/>
                </a:lnTo>
                <a:lnTo>
                  <a:pt x="869967" y="323773"/>
                </a:lnTo>
                <a:lnTo>
                  <a:pt x="822896" y="302643"/>
                </a:lnTo>
                <a:lnTo>
                  <a:pt x="775544" y="281921"/>
                </a:lnTo>
                <a:lnTo>
                  <a:pt x="727935" y="261600"/>
                </a:lnTo>
                <a:lnTo>
                  <a:pt x="680095" y="241672"/>
                </a:lnTo>
                <a:lnTo>
                  <a:pt x="632049" y="222131"/>
                </a:lnTo>
                <a:lnTo>
                  <a:pt x="583822" y="202969"/>
                </a:lnTo>
                <a:lnTo>
                  <a:pt x="535438" y="184179"/>
                </a:lnTo>
                <a:lnTo>
                  <a:pt x="486922" y="165754"/>
                </a:lnTo>
                <a:lnTo>
                  <a:pt x="438300" y="147686"/>
                </a:lnTo>
                <a:lnTo>
                  <a:pt x="389595" y="129969"/>
                </a:lnTo>
                <a:lnTo>
                  <a:pt x="340834" y="112596"/>
                </a:lnTo>
                <a:lnTo>
                  <a:pt x="292041" y="95559"/>
                </a:lnTo>
                <a:lnTo>
                  <a:pt x="243240" y="78851"/>
                </a:lnTo>
                <a:lnTo>
                  <a:pt x="194457" y="62465"/>
                </a:lnTo>
                <a:lnTo>
                  <a:pt x="145717" y="46394"/>
                </a:lnTo>
                <a:lnTo>
                  <a:pt x="97044" y="30631"/>
                </a:lnTo>
                <a:lnTo>
                  <a:pt x="48463" y="1516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4"/>
                </a:moveTo>
                <a:lnTo>
                  <a:pt x="39547" y="1547082"/>
                </a:lnTo>
                <a:lnTo>
                  <a:pt x="79022" y="1515145"/>
                </a:lnTo>
                <a:lnTo>
                  <a:pt x="118420" y="1483055"/>
                </a:lnTo>
                <a:lnTo>
                  <a:pt x="157740" y="1450810"/>
                </a:lnTo>
                <a:lnTo>
                  <a:pt x="196978" y="1418411"/>
                </a:lnTo>
                <a:lnTo>
                  <a:pt x="236132" y="1385859"/>
                </a:lnTo>
                <a:lnTo>
                  <a:pt x="275198" y="1353154"/>
                </a:lnTo>
                <a:lnTo>
                  <a:pt x="314174" y="1320296"/>
                </a:lnTo>
                <a:lnTo>
                  <a:pt x="353058" y="1287286"/>
                </a:lnTo>
                <a:lnTo>
                  <a:pt x="391846" y="1254123"/>
                </a:lnTo>
                <a:lnTo>
                  <a:pt x="430535" y="1220809"/>
                </a:lnTo>
                <a:lnTo>
                  <a:pt x="469123" y="1187343"/>
                </a:lnTo>
                <a:lnTo>
                  <a:pt x="507606" y="1153725"/>
                </a:lnTo>
                <a:lnTo>
                  <a:pt x="545983" y="1119957"/>
                </a:lnTo>
                <a:lnTo>
                  <a:pt x="584250" y="1086039"/>
                </a:lnTo>
                <a:lnTo>
                  <a:pt x="622405" y="1051970"/>
                </a:lnTo>
                <a:lnTo>
                  <a:pt x="660444" y="1017751"/>
                </a:lnTo>
                <a:lnTo>
                  <a:pt x="698365" y="983382"/>
                </a:lnTo>
                <a:lnTo>
                  <a:pt x="736164" y="948864"/>
                </a:lnTo>
                <a:lnTo>
                  <a:pt x="773840" y="914197"/>
                </a:lnTo>
                <a:lnTo>
                  <a:pt x="811390" y="879381"/>
                </a:lnTo>
                <a:lnTo>
                  <a:pt x="848809" y="844417"/>
                </a:lnTo>
                <a:lnTo>
                  <a:pt x="886097" y="809304"/>
                </a:lnTo>
                <a:lnTo>
                  <a:pt x="923249" y="774044"/>
                </a:lnTo>
                <a:lnTo>
                  <a:pt x="960264" y="738637"/>
                </a:lnTo>
                <a:lnTo>
                  <a:pt x="997137" y="703082"/>
                </a:lnTo>
                <a:lnTo>
                  <a:pt x="1033868" y="667380"/>
                </a:lnTo>
                <a:lnTo>
                  <a:pt x="1070452" y="631532"/>
                </a:lnTo>
                <a:lnTo>
                  <a:pt x="1106886" y="595538"/>
                </a:lnTo>
                <a:lnTo>
                  <a:pt x="1143169" y="559398"/>
                </a:lnTo>
                <a:lnTo>
                  <a:pt x="1179297" y="523112"/>
                </a:lnTo>
                <a:lnTo>
                  <a:pt x="1215267" y="486681"/>
                </a:lnTo>
                <a:lnTo>
                  <a:pt x="1251077" y="450105"/>
                </a:lnTo>
                <a:lnTo>
                  <a:pt x="1286723" y="413384"/>
                </a:lnTo>
                <a:lnTo>
                  <a:pt x="1322204" y="376519"/>
                </a:lnTo>
                <a:lnTo>
                  <a:pt x="1357515" y="339510"/>
                </a:lnTo>
                <a:lnTo>
                  <a:pt x="1392655" y="302357"/>
                </a:lnTo>
                <a:lnTo>
                  <a:pt x="1427621" y="265061"/>
                </a:lnTo>
                <a:lnTo>
                  <a:pt x="1462409" y="227622"/>
                </a:lnTo>
                <a:lnTo>
                  <a:pt x="1497017" y="190040"/>
                </a:lnTo>
                <a:lnTo>
                  <a:pt x="1531442" y="152316"/>
                </a:lnTo>
                <a:lnTo>
                  <a:pt x="1565681" y="114449"/>
                </a:lnTo>
                <a:lnTo>
                  <a:pt x="1599731" y="76441"/>
                </a:lnTo>
                <a:lnTo>
                  <a:pt x="1633591" y="38291"/>
                </a:lnTo>
                <a:lnTo>
                  <a:pt x="1667256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54" y="237261"/>
                </a:lnTo>
                <a:lnTo>
                  <a:pt x="572363" y="217258"/>
                </a:lnTo>
                <a:lnTo>
                  <a:pt x="525903" y="197547"/>
                </a:lnTo>
                <a:lnTo>
                  <a:pt x="479183" y="178129"/>
                </a:lnTo>
                <a:lnTo>
                  <a:pt x="432214" y="159002"/>
                </a:lnTo>
                <a:lnTo>
                  <a:pt x="385006" y="140167"/>
                </a:lnTo>
                <a:lnTo>
                  <a:pt x="337570" y="121624"/>
                </a:lnTo>
                <a:lnTo>
                  <a:pt x="289916" y="103373"/>
                </a:lnTo>
                <a:lnTo>
                  <a:pt x="242055" y="85414"/>
                </a:lnTo>
                <a:lnTo>
                  <a:pt x="193996" y="67748"/>
                </a:lnTo>
                <a:lnTo>
                  <a:pt x="145751" y="50373"/>
                </a:lnTo>
                <a:lnTo>
                  <a:pt x="97330" y="33290"/>
                </a:lnTo>
                <a:lnTo>
                  <a:pt x="48742" y="164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8" y="1403531"/>
                </a:lnTo>
                <a:lnTo>
                  <a:pt x="79110" y="1371302"/>
                </a:lnTo>
                <a:lnTo>
                  <a:pt x="118532" y="1338921"/>
                </a:lnTo>
                <a:lnTo>
                  <a:pt x="157861" y="1306389"/>
                </a:lnTo>
                <a:lnTo>
                  <a:pt x="197096" y="1273706"/>
                </a:lnTo>
                <a:lnTo>
                  <a:pt x="236234" y="1240872"/>
                </a:lnTo>
                <a:lnTo>
                  <a:pt x="275272" y="1207888"/>
                </a:lnTo>
                <a:lnTo>
                  <a:pt x="314208" y="1174754"/>
                </a:lnTo>
                <a:lnTo>
                  <a:pt x="353039" y="1141470"/>
                </a:lnTo>
                <a:lnTo>
                  <a:pt x="391764" y="1108038"/>
                </a:lnTo>
                <a:lnTo>
                  <a:pt x="430378" y="1074457"/>
                </a:lnTo>
                <a:lnTo>
                  <a:pt x="468881" y="1040728"/>
                </a:lnTo>
                <a:lnTo>
                  <a:pt x="507269" y="1006851"/>
                </a:lnTo>
                <a:lnTo>
                  <a:pt x="545539" y="972827"/>
                </a:lnTo>
                <a:lnTo>
                  <a:pt x="583691" y="938656"/>
                </a:lnTo>
                <a:lnTo>
                  <a:pt x="621720" y="904338"/>
                </a:lnTo>
                <a:lnTo>
                  <a:pt x="659625" y="869875"/>
                </a:lnTo>
                <a:lnTo>
                  <a:pt x="697402" y="835265"/>
                </a:lnTo>
                <a:lnTo>
                  <a:pt x="735050" y="800511"/>
                </a:lnTo>
                <a:lnTo>
                  <a:pt x="772567" y="765611"/>
                </a:lnTo>
                <a:lnTo>
                  <a:pt x="809949" y="730567"/>
                </a:lnTo>
                <a:lnTo>
                  <a:pt x="847193" y="695379"/>
                </a:lnTo>
                <a:lnTo>
                  <a:pt x="884299" y="660048"/>
                </a:lnTo>
                <a:lnTo>
                  <a:pt x="921262" y="624573"/>
                </a:lnTo>
                <a:lnTo>
                  <a:pt x="958082" y="588956"/>
                </a:lnTo>
                <a:lnTo>
                  <a:pt x="994754" y="553196"/>
                </a:lnTo>
                <a:lnTo>
                  <a:pt x="1031277" y="517295"/>
                </a:lnTo>
                <a:lnTo>
                  <a:pt x="1067648" y="481251"/>
                </a:lnTo>
                <a:lnTo>
                  <a:pt x="1103865" y="445067"/>
                </a:lnTo>
                <a:lnTo>
                  <a:pt x="1139924" y="408742"/>
                </a:lnTo>
                <a:lnTo>
                  <a:pt x="1175825" y="372277"/>
                </a:lnTo>
                <a:lnTo>
                  <a:pt x="1211564" y="335671"/>
                </a:lnTo>
                <a:lnTo>
                  <a:pt x="1247139" y="298927"/>
                </a:lnTo>
                <a:lnTo>
                  <a:pt x="1282546" y="262043"/>
                </a:lnTo>
                <a:lnTo>
                  <a:pt x="1317785" y="225021"/>
                </a:lnTo>
                <a:lnTo>
                  <a:pt x="1352852" y="187860"/>
                </a:lnTo>
                <a:lnTo>
                  <a:pt x="1387744" y="150562"/>
                </a:lnTo>
                <a:lnTo>
                  <a:pt x="1422460" y="113127"/>
                </a:lnTo>
                <a:lnTo>
                  <a:pt x="1456997" y="75554"/>
                </a:lnTo>
                <a:lnTo>
                  <a:pt x="1491352" y="37845"/>
                </a:lnTo>
                <a:lnTo>
                  <a:pt x="1525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4" y="1292669"/>
                </a:lnTo>
                <a:lnTo>
                  <a:pt x="77583" y="1259312"/>
                </a:lnTo>
                <a:lnTo>
                  <a:pt x="116244" y="1225810"/>
                </a:lnTo>
                <a:lnTo>
                  <a:pt x="154815" y="1192162"/>
                </a:lnTo>
                <a:lnTo>
                  <a:pt x="193294" y="1158369"/>
                </a:lnTo>
                <a:lnTo>
                  <a:pt x="231678" y="1124429"/>
                </a:lnTo>
                <a:lnTo>
                  <a:pt x="269966" y="1090344"/>
                </a:lnTo>
                <a:lnTo>
                  <a:pt x="308154" y="1056113"/>
                </a:lnTo>
                <a:lnTo>
                  <a:pt x="346242" y="1021736"/>
                </a:lnTo>
                <a:lnTo>
                  <a:pt x="384226" y="987213"/>
                </a:lnTo>
                <a:lnTo>
                  <a:pt x="422104" y="952545"/>
                </a:lnTo>
                <a:lnTo>
                  <a:pt x="459874" y="917731"/>
                </a:lnTo>
                <a:lnTo>
                  <a:pt x="497534" y="882771"/>
                </a:lnTo>
                <a:lnTo>
                  <a:pt x="535081" y="847665"/>
                </a:lnTo>
                <a:lnTo>
                  <a:pt x="572514" y="812414"/>
                </a:lnTo>
                <a:lnTo>
                  <a:pt x="609829" y="777016"/>
                </a:lnTo>
                <a:lnTo>
                  <a:pt x="647026" y="741473"/>
                </a:lnTo>
                <a:lnTo>
                  <a:pt x="684101" y="705785"/>
                </a:lnTo>
                <a:lnTo>
                  <a:pt x="721052" y="669950"/>
                </a:lnTo>
                <a:lnTo>
                  <a:pt x="757877" y="633970"/>
                </a:lnTo>
                <a:lnTo>
                  <a:pt x="794574" y="597843"/>
                </a:lnTo>
                <a:lnTo>
                  <a:pt x="831141" y="561572"/>
                </a:lnTo>
                <a:lnTo>
                  <a:pt x="867575" y="525154"/>
                </a:lnTo>
                <a:lnTo>
                  <a:pt x="903874" y="488590"/>
                </a:lnTo>
                <a:lnTo>
                  <a:pt x="940035" y="451881"/>
                </a:lnTo>
                <a:lnTo>
                  <a:pt x="976058" y="415026"/>
                </a:lnTo>
                <a:lnTo>
                  <a:pt x="1011938" y="378025"/>
                </a:lnTo>
                <a:lnTo>
                  <a:pt x="1047675" y="340879"/>
                </a:lnTo>
                <a:lnTo>
                  <a:pt x="1083265" y="303586"/>
                </a:lnTo>
                <a:lnTo>
                  <a:pt x="1118707" y="266148"/>
                </a:lnTo>
                <a:lnTo>
                  <a:pt x="1153998" y="228564"/>
                </a:lnTo>
                <a:lnTo>
                  <a:pt x="1189137" y="190835"/>
                </a:lnTo>
                <a:lnTo>
                  <a:pt x="1224120" y="152959"/>
                </a:lnTo>
                <a:lnTo>
                  <a:pt x="1258946" y="114938"/>
                </a:lnTo>
                <a:lnTo>
                  <a:pt x="1293612" y="76771"/>
                </a:lnTo>
                <a:lnTo>
                  <a:pt x="1328116" y="38458"/>
                </a:lnTo>
                <a:lnTo>
                  <a:pt x="13624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1" y="532872"/>
                </a:lnTo>
                <a:lnTo>
                  <a:pt x="1448466" y="509950"/>
                </a:lnTo>
                <a:lnTo>
                  <a:pt x="1402505" y="487486"/>
                </a:lnTo>
                <a:lnTo>
                  <a:pt x="1356189" y="465472"/>
                </a:lnTo>
                <a:lnTo>
                  <a:pt x="1309539" y="443900"/>
                </a:lnTo>
                <a:lnTo>
                  <a:pt x="1262576" y="422763"/>
                </a:lnTo>
                <a:lnTo>
                  <a:pt x="1215321" y="402052"/>
                </a:lnTo>
                <a:lnTo>
                  <a:pt x="1167794" y="381760"/>
                </a:lnTo>
                <a:lnTo>
                  <a:pt x="1120016" y="361879"/>
                </a:lnTo>
                <a:lnTo>
                  <a:pt x="1072009" y="342400"/>
                </a:lnTo>
                <a:lnTo>
                  <a:pt x="1023793" y="323318"/>
                </a:lnTo>
                <a:lnTo>
                  <a:pt x="975389" y="304622"/>
                </a:lnTo>
                <a:lnTo>
                  <a:pt x="926818" y="286306"/>
                </a:lnTo>
                <a:lnTo>
                  <a:pt x="878101" y="268362"/>
                </a:lnTo>
                <a:lnTo>
                  <a:pt x="829258" y="250782"/>
                </a:lnTo>
                <a:lnTo>
                  <a:pt x="780311" y="233557"/>
                </a:lnTo>
                <a:lnTo>
                  <a:pt x="731281" y="216681"/>
                </a:lnTo>
                <a:lnTo>
                  <a:pt x="682188" y="200146"/>
                </a:lnTo>
                <a:lnTo>
                  <a:pt x="633053" y="183942"/>
                </a:lnTo>
                <a:lnTo>
                  <a:pt x="583897" y="168064"/>
                </a:lnTo>
                <a:lnTo>
                  <a:pt x="534742" y="152503"/>
                </a:lnTo>
                <a:lnTo>
                  <a:pt x="485607" y="137250"/>
                </a:lnTo>
                <a:lnTo>
                  <a:pt x="436514" y="122299"/>
                </a:lnTo>
                <a:lnTo>
                  <a:pt x="387483" y="107641"/>
                </a:lnTo>
                <a:lnTo>
                  <a:pt x="338536" y="93269"/>
                </a:lnTo>
                <a:lnTo>
                  <a:pt x="289693" y="79174"/>
                </a:lnTo>
                <a:lnTo>
                  <a:pt x="240976" y="65349"/>
                </a:lnTo>
                <a:lnTo>
                  <a:pt x="192405" y="51787"/>
                </a:lnTo>
                <a:lnTo>
                  <a:pt x="144001" y="38478"/>
                </a:lnTo>
                <a:lnTo>
                  <a:pt x="95785" y="25416"/>
                </a:lnTo>
                <a:lnTo>
                  <a:pt x="47777" y="125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4"/>
                </a:moveTo>
                <a:lnTo>
                  <a:pt x="39966" y="1799241"/>
                </a:lnTo>
                <a:lnTo>
                  <a:pt x="79856" y="1767980"/>
                </a:lnTo>
                <a:lnTo>
                  <a:pt x="119666" y="1736542"/>
                </a:lnTo>
                <a:lnTo>
                  <a:pt x="159396" y="1704928"/>
                </a:lnTo>
                <a:lnTo>
                  <a:pt x="199040" y="1673138"/>
                </a:lnTo>
                <a:lnTo>
                  <a:pt x="238598" y="1641175"/>
                </a:lnTo>
                <a:lnTo>
                  <a:pt x="278067" y="1609037"/>
                </a:lnTo>
                <a:lnTo>
                  <a:pt x="317443" y="1576728"/>
                </a:lnTo>
                <a:lnTo>
                  <a:pt x="356724" y="1544248"/>
                </a:lnTo>
                <a:lnTo>
                  <a:pt x="395908" y="1511597"/>
                </a:lnTo>
                <a:lnTo>
                  <a:pt x="434992" y="1478777"/>
                </a:lnTo>
                <a:lnTo>
                  <a:pt x="473973" y="1445789"/>
                </a:lnTo>
                <a:lnTo>
                  <a:pt x="512849" y="1412633"/>
                </a:lnTo>
                <a:lnTo>
                  <a:pt x="551616" y="1379312"/>
                </a:lnTo>
                <a:lnTo>
                  <a:pt x="590273" y="1345825"/>
                </a:lnTo>
                <a:lnTo>
                  <a:pt x="628817" y="1312174"/>
                </a:lnTo>
                <a:lnTo>
                  <a:pt x="667245" y="1278360"/>
                </a:lnTo>
                <a:lnTo>
                  <a:pt x="705554" y="1244385"/>
                </a:lnTo>
                <a:lnTo>
                  <a:pt x="743742" y="1210247"/>
                </a:lnTo>
                <a:lnTo>
                  <a:pt x="781807" y="1175950"/>
                </a:lnTo>
                <a:lnTo>
                  <a:pt x="819744" y="1141494"/>
                </a:lnTo>
                <a:lnTo>
                  <a:pt x="857553" y="1106880"/>
                </a:lnTo>
                <a:lnTo>
                  <a:pt x="895230" y="1072109"/>
                </a:lnTo>
                <a:lnTo>
                  <a:pt x="932773" y="1037182"/>
                </a:lnTo>
                <a:lnTo>
                  <a:pt x="970178" y="1002099"/>
                </a:lnTo>
                <a:lnTo>
                  <a:pt x="1007444" y="966863"/>
                </a:lnTo>
                <a:lnTo>
                  <a:pt x="1044568" y="931474"/>
                </a:lnTo>
                <a:lnTo>
                  <a:pt x="1081547" y="895933"/>
                </a:lnTo>
                <a:lnTo>
                  <a:pt x="1118378" y="860241"/>
                </a:lnTo>
                <a:lnTo>
                  <a:pt x="1155059" y="824399"/>
                </a:lnTo>
                <a:lnTo>
                  <a:pt x="1191588" y="788408"/>
                </a:lnTo>
                <a:lnTo>
                  <a:pt x="1227961" y="752269"/>
                </a:lnTo>
                <a:lnTo>
                  <a:pt x="1264175" y="715984"/>
                </a:lnTo>
                <a:lnTo>
                  <a:pt x="1300229" y="679552"/>
                </a:lnTo>
                <a:lnTo>
                  <a:pt x="1336120" y="642976"/>
                </a:lnTo>
                <a:lnTo>
                  <a:pt x="1371845" y="606256"/>
                </a:lnTo>
                <a:lnTo>
                  <a:pt x="1407401" y="569393"/>
                </a:lnTo>
                <a:lnTo>
                  <a:pt x="1442786" y="532388"/>
                </a:lnTo>
                <a:lnTo>
                  <a:pt x="1477997" y="495242"/>
                </a:lnTo>
                <a:lnTo>
                  <a:pt x="1513031" y="457957"/>
                </a:lnTo>
                <a:lnTo>
                  <a:pt x="1547886" y="420533"/>
                </a:lnTo>
                <a:lnTo>
                  <a:pt x="1582560" y="382971"/>
                </a:lnTo>
                <a:lnTo>
                  <a:pt x="1617049" y="345272"/>
                </a:lnTo>
                <a:lnTo>
                  <a:pt x="1651351" y="307438"/>
                </a:lnTo>
                <a:lnTo>
                  <a:pt x="1685463" y="269469"/>
                </a:lnTo>
                <a:lnTo>
                  <a:pt x="1719383" y="231366"/>
                </a:lnTo>
                <a:lnTo>
                  <a:pt x="1753108" y="193131"/>
                </a:lnTo>
                <a:lnTo>
                  <a:pt x="1786635" y="154764"/>
                </a:lnTo>
                <a:lnTo>
                  <a:pt x="1819962" y="116266"/>
                </a:lnTo>
                <a:lnTo>
                  <a:pt x="1853086" y="77639"/>
                </a:lnTo>
                <a:lnTo>
                  <a:pt x="1886005" y="38883"/>
                </a:lnTo>
                <a:lnTo>
                  <a:pt x="19187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3" y="345317"/>
                </a:lnTo>
                <a:lnTo>
                  <a:pt x="869967" y="323773"/>
                </a:lnTo>
                <a:lnTo>
                  <a:pt x="822896" y="302643"/>
                </a:lnTo>
                <a:lnTo>
                  <a:pt x="775544" y="281921"/>
                </a:lnTo>
                <a:lnTo>
                  <a:pt x="727935" y="261600"/>
                </a:lnTo>
                <a:lnTo>
                  <a:pt x="680095" y="241672"/>
                </a:lnTo>
                <a:lnTo>
                  <a:pt x="632049" y="222131"/>
                </a:lnTo>
                <a:lnTo>
                  <a:pt x="583822" y="202969"/>
                </a:lnTo>
                <a:lnTo>
                  <a:pt x="535438" y="184179"/>
                </a:lnTo>
                <a:lnTo>
                  <a:pt x="486922" y="165754"/>
                </a:lnTo>
                <a:lnTo>
                  <a:pt x="438300" y="147686"/>
                </a:lnTo>
                <a:lnTo>
                  <a:pt x="389595" y="129969"/>
                </a:lnTo>
                <a:lnTo>
                  <a:pt x="340834" y="112596"/>
                </a:lnTo>
                <a:lnTo>
                  <a:pt x="292041" y="95559"/>
                </a:lnTo>
                <a:lnTo>
                  <a:pt x="243240" y="78851"/>
                </a:lnTo>
                <a:lnTo>
                  <a:pt x="194457" y="62465"/>
                </a:lnTo>
                <a:lnTo>
                  <a:pt x="145717" y="46394"/>
                </a:lnTo>
                <a:lnTo>
                  <a:pt x="97044" y="30631"/>
                </a:lnTo>
                <a:lnTo>
                  <a:pt x="48463" y="1516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4"/>
                </a:moveTo>
                <a:lnTo>
                  <a:pt x="39547" y="1547082"/>
                </a:lnTo>
                <a:lnTo>
                  <a:pt x="79022" y="1515145"/>
                </a:lnTo>
                <a:lnTo>
                  <a:pt x="118420" y="1483055"/>
                </a:lnTo>
                <a:lnTo>
                  <a:pt x="157740" y="1450810"/>
                </a:lnTo>
                <a:lnTo>
                  <a:pt x="196978" y="1418411"/>
                </a:lnTo>
                <a:lnTo>
                  <a:pt x="236132" y="1385859"/>
                </a:lnTo>
                <a:lnTo>
                  <a:pt x="275198" y="1353154"/>
                </a:lnTo>
                <a:lnTo>
                  <a:pt x="314174" y="1320296"/>
                </a:lnTo>
                <a:lnTo>
                  <a:pt x="353058" y="1287286"/>
                </a:lnTo>
                <a:lnTo>
                  <a:pt x="391846" y="1254123"/>
                </a:lnTo>
                <a:lnTo>
                  <a:pt x="430535" y="1220809"/>
                </a:lnTo>
                <a:lnTo>
                  <a:pt x="469123" y="1187343"/>
                </a:lnTo>
                <a:lnTo>
                  <a:pt x="507606" y="1153725"/>
                </a:lnTo>
                <a:lnTo>
                  <a:pt x="545983" y="1119957"/>
                </a:lnTo>
                <a:lnTo>
                  <a:pt x="584250" y="1086039"/>
                </a:lnTo>
                <a:lnTo>
                  <a:pt x="622405" y="1051970"/>
                </a:lnTo>
                <a:lnTo>
                  <a:pt x="660444" y="1017751"/>
                </a:lnTo>
                <a:lnTo>
                  <a:pt x="698365" y="983382"/>
                </a:lnTo>
                <a:lnTo>
                  <a:pt x="736164" y="948864"/>
                </a:lnTo>
                <a:lnTo>
                  <a:pt x="773840" y="914197"/>
                </a:lnTo>
                <a:lnTo>
                  <a:pt x="811390" y="879381"/>
                </a:lnTo>
                <a:lnTo>
                  <a:pt x="848809" y="844417"/>
                </a:lnTo>
                <a:lnTo>
                  <a:pt x="886097" y="809304"/>
                </a:lnTo>
                <a:lnTo>
                  <a:pt x="923249" y="774044"/>
                </a:lnTo>
                <a:lnTo>
                  <a:pt x="960264" y="738637"/>
                </a:lnTo>
                <a:lnTo>
                  <a:pt x="997137" y="703082"/>
                </a:lnTo>
                <a:lnTo>
                  <a:pt x="1033868" y="667380"/>
                </a:lnTo>
                <a:lnTo>
                  <a:pt x="1070452" y="631532"/>
                </a:lnTo>
                <a:lnTo>
                  <a:pt x="1106886" y="595538"/>
                </a:lnTo>
                <a:lnTo>
                  <a:pt x="1143169" y="559398"/>
                </a:lnTo>
                <a:lnTo>
                  <a:pt x="1179297" y="523112"/>
                </a:lnTo>
                <a:lnTo>
                  <a:pt x="1215267" y="486681"/>
                </a:lnTo>
                <a:lnTo>
                  <a:pt x="1251077" y="450105"/>
                </a:lnTo>
                <a:lnTo>
                  <a:pt x="1286723" y="413384"/>
                </a:lnTo>
                <a:lnTo>
                  <a:pt x="1322204" y="376519"/>
                </a:lnTo>
                <a:lnTo>
                  <a:pt x="1357515" y="339510"/>
                </a:lnTo>
                <a:lnTo>
                  <a:pt x="1392655" y="302357"/>
                </a:lnTo>
                <a:lnTo>
                  <a:pt x="1427621" y="265061"/>
                </a:lnTo>
                <a:lnTo>
                  <a:pt x="1462409" y="227622"/>
                </a:lnTo>
                <a:lnTo>
                  <a:pt x="1497017" y="190040"/>
                </a:lnTo>
                <a:lnTo>
                  <a:pt x="1531442" y="152316"/>
                </a:lnTo>
                <a:lnTo>
                  <a:pt x="1565681" y="114449"/>
                </a:lnTo>
                <a:lnTo>
                  <a:pt x="1599731" y="76441"/>
                </a:lnTo>
                <a:lnTo>
                  <a:pt x="1633591" y="38291"/>
                </a:lnTo>
                <a:lnTo>
                  <a:pt x="1667256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54" y="237261"/>
                </a:lnTo>
                <a:lnTo>
                  <a:pt x="572363" y="217258"/>
                </a:lnTo>
                <a:lnTo>
                  <a:pt x="525903" y="197547"/>
                </a:lnTo>
                <a:lnTo>
                  <a:pt x="479183" y="178129"/>
                </a:lnTo>
                <a:lnTo>
                  <a:pt x="432214" y="159002"/>
                </a:lnTo>
                <a:lnTo>
                  <a:pt x="385006" y="140167"/>
                </a:lnTo>
                <a:lnTo>
                  <a:pt x="337570" y="121624"/>
                </a:lnTo>
                <a:lnTo>
                  <a:pt x="289916" y="103373"/>
                </a:lnTo>
                <a:lnTo>
                  <a:pt x="242055" y="85414"/>
                </a:lnTo>
                <a:lnTo>
                  <a:pt x="193996" y="67748"/>
                </a:lnTo>
                <a:lnTo>
                  <a:pt x="145751" y="50373"/>
                </a:lnTo>
                <a:lnTo>
                  <a:pt x="97330" y="33290"/>
                </a:lnTo>
                <a:lnTo>
                  <a:pt x="48742" y="164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8" y="1403531"/>
                </a:lnTo>
                <a:lnTo>
                  <a:pt x="79110" y="1371302"/>
                </a:lnTo>
                <a:lnTo>
                  <a:pt x="118532" y="1338921"/>
                </a:lnTo>
                <a:lnTo>
                  <a:pt x="157861" y="1306389"/>
                </a:lnTo>
                <a:lnTo>
                  <a:pt x="197096" y="1273706"/>
                </a:lnTo>
                <a:lnTo>
                  <a:pt x="236234" y="1240872"/>
                </a:lnTo>
                <a:lnTo>
                  <a:pt x="275272" y="1207888"/>
                </a:lnTo>
                <a:lnTo>
                  <a:pt x="314208" y="1174754"/>
                </a:lnTo>
                <a:lnTo>
                  <a:pt x="353039" y="1141470"/>
                </a:lnTo>
                <a:lnTo>
                  <a:pt x="391764" y="1108038"/>
                </a:lnTo>
                <a:lnTo>
                  <a:pt x="430378" y="1074457"/>
                </a:lnTo>
                <a:lnTo>
                  <a:pt x="468881" y="1040728"/>
                </a:lnTo>
                <a:lnTo>
                  <a:pt x="507269" y="1006851"/>
                </a:lnTo>
                <a:lnTo>
                  <a:pt x="545539" y="972827"/>
                </a:lnTo>
                <a:lnTo>
                  <a:pt x="583691" y="938656"/>
                </a:lnTo>
                <a:lnTo>
                  <a:pt x="621720" y="904338"/>
                </a:lnTo>
                <a:lnTo>
                  <a:pt x="659625" y="869875"/>
                </a:lnTo>
                <a:lnTo>
                  <a:pt x="697402" y="835265"/>
                </a:lnTo>
                <a:lnTo>
                  <a:pt x="735050" y="800511"/>
                </a:lnTo>
                <a:lnTo>
                  <a:pt x="772567" y="765611"/>
                </a:lnTo>
                <a:lnTo>
                  <a:pt x="809949" y="730567"/>
                </a:lnTo>
                <a:lnTo>
                  <a:pt x="847193" y="695379"/>
                </a:lnTo>
                <a:lnTo>
                  <a:pt x="884299" y="660048"/>
                </a:lnTo>
                <a:lnTo>
                  <a:pt x="921262" y="624573"/>
                </a:lnTo>
                <a:lnTo>
                  <a:pt x="958082" y="588956"/>
                </a:lnTo>
                <a:lnTo>
                  <a:pt x="994754" y="553196"/>
                </a:lnTo>
                <a:lnTo>
                  <a:pt x="1031277" y="517295"/>
                </a:lnTo>
                <a:lnTo>
                  <a:pt x="1067648" y="481251"/>
                </a:lnTo>
                <a:lnTo>
                  <a:pt x="1103865" y="445067"/>
                </a:lnTo>
                <a:lnTo>
                  <a:pt x="1139924" y="408742"/>
                </a:lnTo>
                <a:lnTo>
                  <a:pt x="1175825" y="372277"/>
                </a:lnTo>
                <a:lnTo>
                  <a:pt x="1211564" y="335671"/>
                </a:lnTo>
                <a:lnTo>
                  <a:pt x="1247139" y="298927"/>
                </a:lnTo>
                <a:lnTo>
                  <a:pt x="1282546" y="262043"/>
                </a:lnTo>
                <a:lnTo>
                  <a:pt x="1317785" y="225021"/>
                </a:lnTo>
                <a:lnTo>
                  <a:pt x="1352852" y="187860"/>
                </a:lnTo>
                <a:lnTo>
                  <a:pt x="1387744" y="150562"/>
                </a:lnTo>
                <a:lnTo>
                  <a:pt x="1422460" y="113127"/>
                </a:lnTo>
                <a:lnTo>
                  <a:pt x="1456997" y="75554"/>
                </a:lnTo>
                <a:lnTo>
                  <a:pt x="1491352" y="37845"/>
                </a:lnTo>
                <a:lnTo>
                  <a:pt x="1525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4" y="1292669"/>
                </a:lnTo>
                <a:lnTo>
                  <a:pt x="77583" y="1259312"/>
                </a:lnTo>
                <a:lnTo>
                  <a:pt x="116244" y="1225810"/>
                </a:lnTo>
                <a:lnTo>
                  <a:pt x="154815" y="1192162"/>
                </a:lnTo>
                <a:lnTo>
                  <a:pt x="193294" y="1158369"/>
                </a:lnTo>
                <a:lnTo>
                  <a:pt x="231678" y="1124429"/>
                </a:lnTo>
                <a:lnTo>
                  <a:pt x="269966" y="1090344"/>
                </a:lnTo>
                <a:lnTo>
                  <a:pt x="308154" y="1056113"/>
                </a:lnTo>
                <a:lnTo>
                  <a:pt x="346242" y="1021736"/>
                </a:lnTo>
                <a:lnTo>
                  <a:pt x="384226" y="987213"/>
                </a:lnTo>
                <a:lnTo>
                  <a:pt x="422104" y="952545"/>
                </a:lnTo>
                <a:lnTo>
                  <a:pt x="459874" y="917731"/>
                </a:lnTo>
                <a:lnTo>
                  <a:pt x="497534" y="882771"/>
                </a:lnTo>
                <a:lnTo>
                  <a:pt x="535081" y="847665"/>
                </a:lnTo>
                <a:lnTo>
                  <a:pt x="572514" y="812414"/>
                </a:lnTo>
                <a:lnTo>
                  <a:pt x="609829" y="777016"/>
                </a:lnTo>
                <a:lnTo>
                  <a:pt x="647026" y="741473"/>
                </a:lnTo>
                <a:lnTo>
                  <a:pt x="684101" y="705785"/>
                </a:lnTo>
                <a:lnTo>
                  <a:pt x="721052" y="669950"/>
                </a:lnTo>
                <a:lnTo>
                  <a:pt x="757877" y="633970"/>
                </a:lnTo>
                <a:lnTo>
                  <a:pt x="794574" y="597843"/>
                </a:lnTo>
                <a:lnTo>
                  <a:pt x="831141" y="561572"/>
                </a:lnTo>
                <a:lnTo>
                  <a:pt x="867575" y="525154"/>
                </a:lnTo>
                <a:lnTo>
                  <a:pt x="903874" y="488590"/>
                </a:lnTo>
                <a:lnTo>
                  <a:pt x="940035" y="451881"/>
                </a:lnTo>
                <a:lnTo>
                  <a:pt x="976058" y="415026"/>
                </a:lnTo>
                <a:lnTo>
                  <a:pt x="1011938" y="378025"/>
                </a:lnTo>
                <a:lnTo>
                  <a:pt x="1047675" y="340879"/>
                </a:lnTo>
                <a:lnTo>
                  <a:pt x="1083265" y="303586"/>
                </a:lnTo>
                <a:lnTo>
                  <a:pt x="1118707" y="266148"/>
                </a:lnTo>
                <a:lnTo>
                  <a:pt x="1153998" y="228564"/>
                </a:lnTo>
                <a:lnTo>
                  <a:pt x="1189137" y="190835"/>
                </a:lnTo>
                <a:lnTo>
                  <a:pt x="1224120" y="152959"/>
                </a:lnTo>
                <a:lnTo>
                  <a:pt x="1258946" y="114938"/>
                </a:lnTo>
                <a:lnTo>
                  <a:pt x="1293612" y="76771"/>
                </a:lnTo>
                <a:lnTo>
                  <a:pt x="1328116" y="38458"/>
                </a:lnTo>
                <a:lnTo>
                  <a:pt x="13624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-190" y="0"/>
            <a:ext cx="5174361" cy="685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7" y="1117704"/>
                </a:lnTo>
                <a:lnTo>
                  <a:pt x="75769" y="1084658"/>
                </a:lnTo>
                <a:lnTo>
                  <a:pt x="113492" y="1051483"/>
                </a:lnTo>
                <a:lnTo>
                  <a:pt x="151106" y="1018179"/>
                </a:lnTo>
                <a:lnTo>
                  <a:pt x="188610" y="984747"/>
                </a:lnTo>
                <a:lnTo>
                  <a:pt x="226000" y="951189"/>
                </a:lnTo>
                <a:lnTo>
                  <a:pt x="263277" y="917504"/>
                </a:lnTo>
                <a:lnTo>
                  <a:pt x="300437" y="883693"/>
                </a:lnTo>
                <a:lnTo>
                  <a:pt x="337480" y="849759"/>
                </a:lnTo>
                <a:lnTo>
                  <a:pt x="374405" y="815700"/>
                </a:lnTo>
                <a:lnTo>
                  <a:pt x="411209" y="781518"/>
                </a:lnTo>
                <a:lnTo>
                  <a:pt x="447890" y="747214"/>
                </a:lnTo>
                <a:lnTo>
                  <a:pt x="484448" y="712788"/>
                </a:lnTo>
                <a:lnTo>
                  <a:pt x="520881" y="678242"/>
                </a:lnTo>
                <a:lnTo>
                  <a:pt x="557187" y="643576"/>
                </a:lnTo>
                <a:lnTo>
                  <a:pt x="593364" y="608791"/>
                </a:lnTo>
                <a:lnTo>
                  <a:pt x="629412" y="573888"/>
                </a:lnTo>
                <a:lnTo>
                  <a:pt x="665328" y="538867"/>
                </a:lnTo>
                <a:lnTo>
                  <a:pt x="701110" y="503730"/>
                </a:lnTo>
                <a:lnTo>
                  <a:pt x="736758" y="468476"/>
                </a:lnTo>
                <a:lnTo>
                  <a:pt x="772270" y="433108"/>
                </a:lnTo>
                <a:lnTo>
                  <a:pt x="807643" y="397625"/>
                </a:lnTo>
                <a:lnTo>
                  <a:pt x="842877" y="362029"/>
                </a:lnTo>
                <a:lnTo>
                  <a:pt x="877970" y="326320"/>
                </a:lnTo>
                <a:lnTo>
                  <a:pt x="912921" y="290499"/>
                </a:lnTo>
                <a:lnTo>
                  <a:pt x="947727" y="254567"/>
                </a:lnTo>
                <a:lnTo>
                  <a:pt x="982387" y="218525"/>
                </a:lnTo>
                <a:lnTo>
                  <a:pt x="1016899" y="182373"/>
                </a:lnTo>
                <a:lnTo>
                  <a:pt x="1051263" y="146113"/>
                </a:lnTo>
                <a:lnTo>
                  <a:pt x="1085476" y="109744"/>
                </a:lnTo>
                <a:lnTo>
                  <a:pt x="1119537" y="73269"/>
                </a:lnTo>
                <a:lnTo>
                  <a:pt x="1153444" y="36687"/>
                </a:lnTo>
                <a:lnTo>
                  <a:pt x="1187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1" y="761054"/>
                </a:lnTo>
                <a:lnTo>
                  <a:pt x="78007" y="727946"/>
                </a:lnTo>
                <a:lnTo>
                  <a:pt x="116924" y="694681"/>
                </a:lnTo>
                <a:lnTo>
                  <a:pt x="155780" y="661261"/>
                </a:lnTo>
                <a:lnTo>
                  <a:pt x="194573" y="627688"/>
                </a:lnTo>
                <a:lnTo>
                  <a:pt x="233300" y="593966"/>
                </a:lnTo>
                <a:lnTo>
                  <a:pt x="271959" y="560096"/>
                </a:lnTo>
                <a:lnTo>
                  <a:pt x="310548" y="526081"/>
                </a:lnTo>
                <a:lnTo>
                  <a:pt x="349064" y="491923"/>
                </a:lnTo>
                <a:lnTo>
                  <a:pt x="387506" y="457624"/>
                </a:lnTo>
                <a:lnTo>
                  <a:pt x="425870" y="423187"/>
                </a:lnTo>
                <a:lnTo>
                  <a:pt x="464154" y="388613"/>
                </a:lnTo>
                <a:lnTo>
                  <a:pt x="502356" y="353907"/>
                </a:lnTo>
                <a:lnTo>
                  <a:pt x="540474" y="319068"/>
                </a:lnTo>
                <a:lnTo>
                  <a:pt x="578505" y="284101"/>
                </a:lnTo>
                <a:lnTo>
                  <a:pt x="616446" y="249007"/>
                </a:lnTo>
                <a:lnTo>
                  <a:pt x="654297" y="213789"/>
                </a:lnTo>
                <a:lnTo>
                  <a:pt x="692054" y="178449"/>
                </a:lnTo>
                <a:lnTo>
                  <a:pt x="729714" y="142989"/>
                </a:lnTo>
                <a:lnTo>
                  <a:pt x="767276" y="107412"/>
                </a:lnTo>
                <a:lnTo>
                  <a:pt x="804737" y="71720"/>
                </a:lnTo>
                <a:lnTo>
                  <a:pt x="842095" y="35915"/>
                </a:lnTo>
                <a:lnTo>
                  <a:pt x="8793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0" y="0"/>
                </a:moveTo>
                <a:lnTo>
                  <a:pt x="3674364" y="0"/>
                </a:lnTo>
                <a:lnTo>
                  <a:pt x="367436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2"/>
                </a:lnTo>
                <a:lnTo>
                  <a:pt x="315468" y="0"/>
                </a:lnTo>
                <a:close/>
              </a:path>
            </a:pathLst>
          </a:custGeom>
          <a:solidFill>
            <a:srgbClr val="E1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algn="just" marL="942975" marR="878840" indent="-44450">
              <a:lnSpc>
                <a:spcPts val="4079"/>
              </a:lnSpc>
            </a:pPr>
            <a:r>
              <a:rPr dirty="0" sz="4000" spc="-150" b="0">
                <a:solidFill>
                  <a:srgbClr val="FFFEFF"/>
                </a:solidFill>
                <a:latin typeface="Calibri Light"/>
                <a:cs typeface="Calibri Light"/>
              </a:rPr>
              <a:t>E</a:t>
            </a:r>
            <a:r>
              <a:rPr dirty="0" sz="4000" spc="-195" b="0">
                <a:solidFill>
                  <a:srgbClr val="FFFEFF"/>
                </a:solidFill>
                <a:latin typeface="Calibri Light"/>
                <a:cs typeface="Calibri Light"/>
              </a:rPr>
              <a:t>s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t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i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m</a:t>
            </a:r>
            <a:r>
              <a:rPr dirty="0" sz="4000" spc="-185" b="0">
                <a:solidFill>
                  <a:srgbClr val="FFFEFF"/>
                </a:solidFill>
                <a:latin typeface="Calibri Light"/>
                <a:cs typeface="Calibri Light"/>
              </a:rPr>
              <a:t>a</a:t>
            </a:r>
            <a:r>
              <a:rPr dirty="0" sz="4000" spc="-195" b="0">
                <a:solidFill>
                  <a:srgbClr val="FFFEFF"/>
                </a:solidFill>
                <a:latin typeface="Calibri Light"/>
                <a:cs typeface="Calibri Light"/>
              </a:rPr>
              <a:t>t</a:t>
            </a:r>
            <a:r>
              <a:rPr dirty="0" sz="4000" spc="-160" b="0">
                <a:solidFill>
                  <a:srgbClr val="FFFEFF"/>
                </a:solidFill>
                <a:latin typeface="Calibri Light"/>
                <a:cs typeface="Calibri Light"/>
              </a:rPr>
              <a:t>e</a:t>
            </a:r>
            <a:r>
              <a:rPr dirty="0" sz="4000" spc="-5" b="0">
                <a:solidFill>
                  <a:srgbClr val="FFFEFF"/>
                </a:solidFill>
                <a:latin typeface="Calibri Light"/>
                <a:cs typeface="Calibri Light"/>
              </a:rPr>
              <a:t>d  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Projected  </a:t>
            </a:r>
            <a:r>
              <a:rPr dirty="0" sz="4000" spc="-135" b="0">
                <a:solidFill>
                  <a:srgbClr val="FFFEFF"/>
                </a:solidFill>
                <a:latin typeface="Calibri Light"/>
                <a:cs typeface="Calibri Light"/>
              </a:rPr>
              <a:t>Benefits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14544" y="803148"/>
            <a:ext cx="6269990" cy="2978150"/>
          </a:xfrm>
          <a:custGeom>
            <a:avLst/>
            <a:gdLst/>
            <a:ahLst/>
            <a:cxnLst/>
            <a:rect l="l" t="t" r="r" b="b"/>
            <a:pathLst>
              <a:path w="6269990" h="2978150">
                <a:moveTo>
                  <a:pt x="0" y="0"/>
                </a:moveTo>
                <a:lnTo>
                  <a:pt x="6269736" y="0"/>
                </a:lnTo>
                <a:lnTo>
                  <a:pt x="6269736" y="2977896"/>
                </a:lnTo>
                <a:lnTo>
                  <a:pt x="0" y="29778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197186" y="2935486"/>
            <a:ext cx="5630545" cy="105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340">
              <a:lnSpc>
                <a:spcPct val="110000"/>
              </a:lnSpc>
              <a:spcBef>
                <a:spcPts val="100"/>
              </a:spcBef>
            </a:pPr>
            <a:r>
              <a:rPr dirty="0" sz="1800" spc="-114">
                <a:latin typeface="Arial"/>
                <a:cs typeface="Arial"/>
              </a:rPr>
              <a:t>These </a:t>
            </a:r>
            <a:r>
              <a:rPr dirty="0" sz="1800" spc="-65">
                <a:latin typeface="Arial"/>
                <a:cs typeface="Arial"/>
              </a:rPr>
              <a:t>are </a:t>
            </a:r>
            <a:r>
              <a:rPr dirty="0" sz="1800" spc="-80">
                <a:latin typeface="Arial"/>
                <a:cs typeface="Arial"/>
              </a:rPr>
              <a:t>an </a:t>
            </a:r>
            <a:r>
              <a:rPr dirty="0" sz="1800" spc="-45">
                <a:latin typeface="Arial"/>
                <a:cs typeface="Arial"/>
              </a:rPr>
              <a:t>estimate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35">
                <a:latin typeface="Arial"/>
                <a:cs typeface="Arial"/>
              </a:rPr>
              <a:t>benefits </a:t>
            </a:r>
            <a:r>
              <a:rPr dirty="0" sz="1800" spc="-25">
                <a:latin typeface="Arial"/>
                <a:cs typeface="Arial"/>
              </a:rPr>
              <a:t>projected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-35">
                <a:latin typeface="Arial"/>
                <a:cs typeface="Arial"/>
              </a:rPr>
              <a:t>three  </a:t>
            </a:r>
            <a:r>
              <a:rPr dirty="0" sz="1800" spc="-15">
                <a:latin typeface="Arial"/>
                <a:cs typeface="Arial"/>
              </a:rPr>
              <a:t>different </a:t>
            </a:r>
            <a:r>
              <a:rPr dirty="0" sz="1800" spc="-25">
                <a:latin typeface="Arial"/>
                <a:cs typeface="Arial"/>
              </a:rPr>
              <a:t>retirement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ages.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800" spc="-114">
                <a:latin typeface="Arial"/>
                <a:cs typeface="Arial"/>
              </a:rPr>
              <a:t>These </a:t>
            </a:r>
            <a:r>
              <a:rPr dirty="0" sz="1800" spc="-55">
                <a:latin typeface="Arial"/>
                <a:cs typeface="Arial"/>
              </a:rPr>
              <a:t>estimates </a:t>
            </a:r>
            <a:r>
              <a:rPr dirty="0" sz="1800" spc="-100">
                <a:latin typeface="Arial"/>
                <a:cs typeface="Arial"/>
              </a:rPr>
              <a:t>assume </a:t>
            </a:r>
            <a:r>
              <a:rPr dirty="0" sz="1800" spc="-45">
                <a:latin typeface="Arial"/>
                <a:cs typeface="Arial"/>
              </a:rPr>
              <a:t>you </a:t>
            </a:r>
            <a:r>
              <a:rPr dirty="0" sz="1800" spc="-35">
                <a:latin typeface="Arial"/>
                <a:cs typeface="Arial"/>
              </a:rPr>
              <a:t>continue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-65">
                <a:latin typeface="Arial"/>
                <a:cs typeface="Arial"/>
              </a:rPr>
              <a:t>earn service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97186" y="3967158"/>
            <a:ext cx="5932805" cy="1962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3825">
              <a:lnSpc>
                <a:spcPct val="110000"/>
              </a:lnSpc>
              <a:spcBef>
                <a:spcPts val="100"/>
              </a:spcBef>
            </a:pPr>
            <a:r>
              <a:rPr dirty="0" sz="1800" spc="-65">
                <a:latin typeface="Arial"/>
                <a:cs typeface="Arial"/>
              </a:rPr>
              <a:t>salary </a:t>
            </a:r>
            <a:r>
              <a:rPr dirty="0" sz="1800" spc="-40">
                <a:latin typeface="Arial"/>
                <a:cs typeface="Arial"/>
              </a:rPr>
              <a:t>beyond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40">
                <a:latin typeface="Arial"/>
                <a:cs typeface="Arial"/>
              </a:rPr>
              <a:t>statement date </a:t>
            </a:r>
            <a:r>
              <a:rPr dirty="0" sz="1800" spc="5">
                <a:latin typeface="Arial"/>
                <a:cs typeface="Arial"/>
              </a:rPr>
              <a:t>until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55">
                <a:latin typeface="Arial"/>
                <a:cs typeface="Arial"/>
              </a:rPr>
              <a:t>Retirement Date  </a:t>
            </a:r>
            <a:r>
              <a:rPr dirty="0" sz="1800" spc="-60">
                <a:latin typeface="Arial"/>
                <a:cs typeface="Arial"/>
              </a:rPr>
              <a:t>shown.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994"/>
              </a:spcBef>
              <a:tabLst>
                <a:tab pos="1654175" algn="l"/>
              </a:tabLst>
            </a:pPr>
            <a:r>
              <a:rPr dirty="0" sz="1800" spc="-65">
                <a:latin typeface="Arial"/>
                <a:cs typeface="Arial"/>
              </a:rPr>
              <a:t>Earnings are </a:t>
            </a:r>
            <a:r>
              <a:rPr dirty="0" sz="1800" spc="-85">
                <a:latin typeface="Arial"/>
                <a:cs typeface="Arial"/>
              </a:rPr>
              <a:t>assumed </a:t>
            </a:r>
            <a:r>
              <a:rPr dirty="0" sz="1800" spc="30">
                <a:latin typeface="Arial"/>
                <a:cs typeface="Arial"/>
              </a:rPr>
              <a:t>to </a:t>
            </a:r>
            <a:r>
              <a:rPr dirty="0" sz="1800" spc="-35">
                <a:latin typeface="Arial"/>
                <a:cs typeface="Arial"/>
              </a:rPr>
              <a:t>continue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110">
                <a:latin typeface="Arial"/>
                <a:cs typeface="Arial"/>
              </a:rPr>
              <a:t>same </a:t>
            </a:r>
            <a:r>
              <a:rPr dirty="0" sz="1800" spc="-30">
                <a:latin typeface="Arial"/>
                <a:cs typeface="Arial"/>
              </a:rPr>
              <a:t>per </a:t>
            </a:r>
            <a:r>
              <a:rPr dirty="0" sz="1800" spc="-70">
                <a:latin typeface="Arial"/>
                <a:cs typeface="Arial"/>
              </a:rPr>
              <a:t>year </a:t>
            </a:r>
            <a:r>
              <a:rPr dirty="0" sz="1800" spc="-114">
                <a:latin typeface="Arial"/>
                <a:cs typeface="Arial"/>
              </a:rPr>
              <a:t>as </a:t>
            </a:r>
            <a:r>
              <a:rPr dirty="0" sz="1800" spc="-30">
                <a:latin typeface="Arial"/>
                <a:cs typeface="Arial"/>
              </a:rPr>
              <a:t>your  </a:t>
            </a:r>
            <a:r>
              <a:rPr dirty="0" sz="1800" spc="85">
                <a:latin typeface="Arial"/>
                <a:cs typeface="Arial"/>
              </a:rPr>
              <a:t>2022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earnings.	</a:t>
            </a:r>
            <a:r>
              <a:rPr dirty="0" sz="1800" spc="-45">
                <a:latin typeface="Arial"/>
                <a:cs typeface="Arial"/>
              </a:rPr>
              <a:t>If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-50">
                <a:latin typeface="Arial"/>
                <a:cs typeface="Arial"/>
              </a:rPr>
              <a:t>earnings </a:t>
            </a:r>
            <a:r>
              <a:rPr dirty="0" sz="1800" spc="-10">
                <a:latin typeface="Arial"/>
                <a:cs typeface="Arial"/>
              </a:rPr>
              <a:t>in </a:t>
            </a:r>
            <a:r>
              <a:rPr dirty="0" sz="1800" spc="85">
                <a:latin typeface="Arial"/>
                <a:cs typeface="Arial"/>
              </a:rPr>
              <a:t>2021 </a:t>
            </a:r>
            <a:r>
              <a:rPr dirty="0" sz="1800" spc="-55">
                <a:latin typeface="Arial"/>
                <a:cs typeface="Arial"/>
              </a:rPr>
              <a:t>were </a:t>
            </a:r>
            <a:r>
              <a:rPr dirty="0" sz="1800" spc="-30">
                <a:latin typeface="Arial"/>
                <a:cs typeface="Arial"/>
              </a:rPr>
              <a:t>greater </a:t>
            </a:r>
            <a:r>
              <a:rPr dirty="0" sz="1800" spc="-35">
                <a:latin typeface="Arial"/>
                <a:cs typeface="Arial"/>
              </a:rPr>
              <a:t>than  </a:t>
            </a:r>
            <a:r>
              <a:rPr dirty="0" sz="1800" spc="-30">
                <a:latin typeface="Arial"/>
                <a:cs typeface="Arial"/>
              </a:rPr>
              <a:t>your </a:t>
            </a:r>
            <a:r>
              <a:rPr dirty="0" sz="1800" spc="85">
                <a:latin typeface="Arial"/>
                <a:cs typeface="Arial"/>
              </a:rPr>
              <a:t>2022 </a:t>
            </a:r>
            <a:r>
              <a:rPr dirty="0" sz="1800" spc="-45">
                <a:latin typeface="Arial"/>
                <a:cs typeface="Arial"/>
              </a:rPr>
              <a:t>earnings </a:t>
            </a:r>
            <a:r>
              <a:rPr dirty="0" sz="1800" spc="-60">
                <a:latin typeface="Arial"/>
                <a:cs typeface="Arial"/>
              </a:rPr>
              <a:t>these </a:t>
            </a:r>
            <a:r>
              <a:rPr dirty="0" sz="1800" spc="-25">
                <a:latin typeface="Arial"/>
                <a:cs typeface="Arial"/>
              </a:rPr>
              <a:t>projections </a:t>
            </a:r>
            <a:r>
              <a:rPr dirty="0" sz="1800" spc="-10">
                <a:latin typeface="Arial"/>
                <a:cs typeface="Arial"/>
              </a:rPr>
              <a:t>might </a:t>
            </a:r>
            <a:r>
              <a:rPr dirty="0" sz="1800" spc="-50">
                <a:latin typeface="Arial"/>
                <a:cs typeface="Arial"/>
              </a:rPr>
              <a:t>be </a:t>
            </a:r>
            <a:r>
              <a:rPr dirty="0" sz="1800" spc="-25">
                <a:latin typeface="Arial"/>
                <a:cs typeface="Arial"/>
              </a:rPr>
              <a:t>lower </a:t>
            </a:r>
            <a:r>
              <a:rPr dirty="0" sz="1800" spc="-35">
                <a:latin typeface="Arial"/>
                <a:cs typeface="Arial"/>
              </a:rPr>
              <a:t>than  </a:t>
            </a:r>
            <a:r>
              <a:rPr dirty="0" sz="1800" spc="-55">
                <a:latin typeface="Arial"/>
                <a:cs typeface="Arial"/>
              </a:rPr>
              <a:t>shown </a:t>
            </a:r>
            <a:r>
              <a:rPr dirty="0" sz="1800" spc="-30">
                <a:latin typeface="Arial"/>
                <a:cs typeface="Arial"/>
              </a:rPr>
              <a:t>on your </a:t>
            </a:r>
            <a:r>
              <a:rPr dirty="0" sz="1800" spc="-100">
                <a:latin typeface="Arial"/>
                <a:cs typeface="Arial"/>
              </a:rPr>
              <a:t>January </a:t>
            </a:r>
            <a:r>
              <a:rPr dirty="0" sz="1800" spc="-5">
                <a:latin typeface="Arial"/>
                <a:cs typeface="Arial"/>
              </a:rPr>
              <a:t>1, </a:t>
            </a:r>
            <a:r>
              <a:rPr dirty="0" sz="1800" spc="85">
                <a:latin typeface="Arial"/>
                <a:cs typeface="Arial"/>
              </a:rPr>
              <a:t>2022</a:t>
            </a:r>
            <a:r>
              <a:rPr dirty="0" sz="1800" spc="35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statement.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39867" y="1092708"/>
            <a:ext cx="6106668" cy="1839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561975" marR="542925" indent="-19050">
              <a:lnSpc>
                <a:spcPts val="4079"/>
              </a:lnSpc>
            </a:pP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Calculation</a:t>
            </a:r>
            <a:r>
              <a:rPr dirty="0" sz="4000" spc="-39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50" b="0">
                <a:solidFill>
                  <a:srgbClr val="FFFEFF"/>
                </a:solidFill>
                <a:latin typeface="Calibri Light"/>
                <a:cs typeface="Calibri Light"/>
              </a:rPr>
              <a:t>of  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4000" spc="-145" b="0">
                <a:solidFill>
                  <a:srgbClr val="FFFEFF"/>
                </a:solidFill>
                <a:latin typeface="Calibri Light"/>
                <a:cs typeface="Calibri Light"/>
              </a:rPr>
              <a:t>Earnings</a:t>
            </a:r>
            <a:r>
              <a:rPr dirty="0" sz="4000" spc="-37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Data</a:t>
            </a:r>
            <a:endParaRPr sz="4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11750" y="796925"/>
          <a:ext cx="6301105" cy="473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605"/>
                <a:gridCol w="2117724"/>
                <a:gridCol w="3006725"/>
              </a:tblGrid>
              <a:tr h="640079">
                <a:tc>
                  <a:txBody>
                    <a:bodyPr/>
                    <a:lstStyle/>
                    <a:p>
                      <a:pPr marL="363220" marR="150495" indent="-2076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dar  </a:t>
                      </a:r>
                      <a:r>
                        <a:rPr dirty="0" sz="180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2870" indent="534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Earnings  </a:t>
                      </a: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overtime)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02870" indent="281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80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Compensation 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(on12/31 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highest </a:t>
                      </a: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8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145">
                          <a:latin typeface="Arial"/>
                          <a:cs typeface="Arial"/>
                        </a:rPr>
                        <a:t>&lt; </a:t>
                      </a:r>
                      <a:r>
                        <a:rPr dirty="0" sz="1800" spc="85"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1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87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85"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†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$91,500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$92,500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$93,000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9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$93,000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59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$93,000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90">
                          <a:latin typeface="Arial"/>
                          <a:cs typeface="Arial"/>
                        </a:rPr>
                        <a:t>2028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6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45">
                          <a:latin typeface="Arial"/>
                          <a:cs typeface="Arial"/>
                        </a:rPr>
                        <a:t>$93,000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5696" y="5597804"/>
            <a:ext cx="4853305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45">
                <a:latin typeface="Arial"/>
                <a:cs typeface="Arial"/>
              </a:rPr>
              <a:t>* </a:t>
            </a:r>
            <a:r>
              <a:rPr dirty="0" sz="1800" spc="-65">
                <a:latin typeface="Arial"/>
                <a:cs typeface="Arial"/>
              </a:rPr>
              <a:t>Earnings </a:t>
            </a:r>
            <a:r>
              <a:rPr dirty="0" sz="1800" spc="-10">
                <a:latin typeface="Arial"/>
                <a:cs typeface="Arial"/>
              </a:rPr>
              <a:t>in </a:t>
            </a:r>
            <a:r>
              <a:rPr dirty="0" sz="1800" spc="85">
                <a:latin typeface="Arial"/>
                <a:cs typeface="Arial"/>
              </a:rPr>
              <a:t>2018 </a:t>
            </a:r>
            <a:r>
              <a:rPr dirty="0" sz="1800" spc="-50">
                <a:latin typeface="Arial"/>
                <a:cs typeface="Arial"/>
              </a:rPr>
              <a:t>and </a:t>
            </a:r>
            <a:r>
              <a:rPr dirty="0" sz="1800" spc="-35">
                <a:latin typeface="Arial"/>
                <a:cs typeface="Arial"/>
              </a:rPr>
              <a:t>earlier </a:t>
            </a:r>
            <a:r>
              <a:rPr dirty="0" sz="1800" spc="-65">
                <a:latin typeface="Arial"/>
                <a:cs typeface="Arial"/>
              </a:rPr>
              <a:t>are used </a:t>
            </a:r>
            <a:r>
              <a:rPr dirty="0" sz="1800" spc="15">
                <a:latin typeface="Arial"/>
                <a:cs typeface="Arial"/>
              </a:rPr>
              <a:t>if</a:t>
            </a:r>
            <a:r>
              <a:rPr dirty="0" sz="1800" spc="51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greater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120">
                <a:latin typeface="Arial"/>
                <a:cs typeface="Arial"/>
              </a:rPr>
              <a:t>† </a:t>
            </a:r>
            <a:r>
              <a:rPr dirty="0" sz="1800" spc="-45">
                <a:latin typeface="Arial"/>
                <a:cs typeface="Arial"/>
              </a:rPr>
              <a:t>Projected </a:t>
            </a:r>
            <a:r>
              <a:rPr dirty="0" sz="1800" spc="-20">
                <a:latin typeface="Arial"/>
                <a:cs typeface="Arial"/>
              </a:rPr>
              <a:t>at </a:t>
            </a:r>
            <a:r>
              <a:rPr dirty="0" sz="1800" spc="-40">
                <a:latin typeface="Arial"/>
                <a:cs typeface="Arial"/>
              </a:rPr>
              <a:t>amount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804545" marR="346075" indent="-457834">
              <a:lnSpc>
                <a:spcPts val="4079"/>
              </a:lnSpc>
              <a:spcBef>
                <a:spcPts val="5"/>
              </a:spcBef>
            </a:pPr>
            <a:r>
              <a:rPr dirty="0" sz="4000" spc="-130" b="0">
                <a:solidFill>
                  <a:srgbClr val="FFFEFF"/>
                </a:solidFill>
                <a:latin typeface="Calibri Light"/>
                <a:cs typeface="Calibri Light"/>
              </a:rPr>
              <a:t>Accrued</a:t>
            </a:r>
            <a:r>
              <a:rPr dirty="0" sz="4000" spc="-42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4000" spc="-155" b="0">
                <a:solidFill>
                  <a:srgbClr val="FFFEFF"/>
                </a:solidFill>
                <a:latin typeface="Calibri Light"/>
                <a:cs typeface="Calibri Light"/>
              </a:rPr>
              <a:t>Benefit  </a:t>
            </a:r>
            <a:r>
              <a:rPr dirty="0" sz="4000" spc="-140" b="0">
                <a:solidFill>
                  <a:srgbClr val="FFFEFF"/>
                </a:solidFill>
                <a:latin typeface="Calibri Light"/>
                <a:cs typeface="Calibri Light"/>
              </a:rPr>
              <a:t>Calculation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18100" y="3372065"/>
            <a:ext cx="6624955" cy="609600"/>
          </a:xfrm>
          <a:custGeom>
            <a:avLst/>
            <a:gdLst/>
            <a:ahLst/>
            <a:cxnLst/>
            <a:rect l="l" t="t" r="r" b="b"/>
            <a:pathLst>
              <a:path w="6624955" h="609600">
                <a:moveTo>
                  <a:pt x="0" y="0"/>
                </a:moveTo>
                <a:lnTo>
                  <a:pt x="6624726" y="0"/>
                </a:lnTo>
                <a:lnTo>
                  <a:pt x="662472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11747" y="3372069"/>
            <a:ext cx="6637655" cy="0"/>
          </a:xfrm>
          <a:custGeom>
            <a:avLst/>
            <a:gdLst/>
            <a:ahLst/>
            <a:cxnLst/>
            <a:rect l="l" t="t" r="r" b="b"/>
            <a:pathLst>
              <a:path w="6637655" h="0">
                <a:moveTo>
                  <a:pt x="0" y="0"/>
                </a:moveTo>
                <a:lnTo>
                  <a:pt x="6637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11747" y="3981669"/>
            <a:ext cx="6637655" cy="0"/>
          </a:xfrm>
          <a:custGeom>
            <a:avLst/>
            <a:gdLst/>
            <a:ahLst/>
            <a:cxnLst/>
            <a:rect l="l" t="t" r="r" b="b"/>
            <a:pathLst>
              <a:path w="6637655" h="0">
                <a:moveTo>
                  <a:pt x="0" y="0"/>
                </a:moveTo>
                <a:lnTo>
                  <a:pt x="6637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11747" y="1511519"/>
          <a:ext cx="664400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259"/>
                <a:gridCol w="2883535"/>
                <a:gridCol w="1918335"/>
                <a:gridCol w="13944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7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7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7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7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45">
                          <a:latin typeface="Arial"/>
                          <a:cs typeface="Arial"/>
                        </a:rPr>
                        <a:t>Hire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100">
                          <a:latin typeface="Arial"/>
                          <a:cs typeface="Arial"/>
                        </a:rPr>
                        <a:t> 1/1/2007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5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Compensation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Multiplier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*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92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Accrued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(#1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#2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#3)/12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9EAE8"/>
                    </a:solidFill>
                  </a:tcPr>
                </a:tc>
              </a:tr>
              <a:tr h="615953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35">
                          <a:latin typeface="Arial"/>
                          <a:cs typeface="Arial"/>
                        </a:rPr>
                        <a:t>Benefit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payable</a:t>
                      </a:r>
                      <a:r>
                        <a:rPr dirty="0" sz="17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5">
                          <a:latin typeface="Arial"/>
                          <a:cs typeface="Arial"/>
                        </a:rPr>
                        <a:t>Normal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7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7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only.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700" spc="-40">
                          <a:latin typeface="Arial"/>
                          <a:cs typeface="Arial"/>
                        </a:rPr>
                        <a:t>* 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1.85%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27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years, 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1.95%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above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700" spc="3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>
                          <a:latin typeface="Arial"/>
                          <a:cs typeface="Arial"/>
                        </a:rPr>
                        <a:t>years.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11747" y="4101875"/>
          <a:ext cx="6644005" cy="210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259"/>
                <a:gridCol w="4801870"/>
                <a:gridCol w="1395094"/>
              </a:tblGrid>
              <a:tr h="370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Eligibility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10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27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 (on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700" spc="3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5">
                          <a:latin typeface="Arial"/>
                          <a:cs typeface="Arial"/>
                        </a:rPr>
                        <a:t>date)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2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9974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2272030" algn="l"/>
                        </a:tabLst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plus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83	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67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16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 </a:t>
                      </a:r>
                      <a:r>
                        <a:rPr dirty="0" sz="1700" spc="-80">
                          <a:latin typeface="Arial"/>
                          <a:cs typeface="Arial"/>
                        </a:rPr>
                        <a:t>(age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retirement,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7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5">
                          <a:latin typeface="Arial"/>
                          <a:cs typeface="Arial"/>
                        </a:rPr>
                        <a:t>date)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Earliest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20">
                          <a:latin typeface="Arial"/>
                          <a:cs typeface="Arial"/>
                        </a:rPr>
                        <a:t>(#1,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#2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7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#3)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117591" y="591312"/>
            <a:ext cx="6382511" cy="80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333375" marR="310515">
              <a:lnSpc>
                <a:spcPts val="3670"/>
              </a:lnSpc>
            </a:pP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Projected</a:t>
            </a:r>
            <a:r>
              <a:rPr dirty="0" sz="3600" spc="-33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3600" spc="-155" b="0">
                <a:solidFill>
                  <a:srgbClr val="FFFEFF"/>
                </a:solidFill>
                <a:latin typeface="Calibri Light"/>
                <a:cs typeface="Calibri Light"/>
              </a:rPr>
              <a:t>Earliest  </a:t>
            </a: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Retirement</a:t>
            </a:r>
            <a:r>
              <a:rPr dirty="0" sz="3600" spc="-2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0" b="0">
                <a:solidFill>
                  <a:srgbClr val="FFFEFF"/>
                </a:solidFill>
                <a:latin typeface="Calibri Light"/>
                <a:cs typeface="Calibri Light"/>
              </a:rPr>
              <a:t>Date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20736" y="2189694"/>
          <a:ext cx="665607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4810125"/>
                <a:gridCol w="1397000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Earliest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 </a:t>
                      </a:r>
                      <a:r>
                        <a:rPr dirty="0" sz="17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(projected age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7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55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*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50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14">
                          <a:latin typeface="Arial"/>
                          <a:cs typeface="Arial"/>
                        </a:rPr>
                        <a:t>†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27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14">
                          <a:latin typeface="Arial"/>
                          <a:cs typeface="Arial"/>
                        </a:rPr>
                        <a:t>‡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2034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Earliest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20">
                          <a:latin typeface="Arial"/>
                          <a:cs typeface="Arial"/>
                        </a:rPr>
                        <a:t>(#1,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#2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7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#3)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20736" y="4243757"/>
          <a:ext cx="6656070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6207125"/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*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40">
                          <a:latin typeface="Arial"/>
                          <a:cs typeface="Arial"/>
                        </a:rPr>
                        <a:t>0.42%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700" spc="-2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younger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7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†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40">
                          <a:latin typeface="Arial"/>
                          <a:cs typeface="Arial"/>
                        </a:rPr>
                        <a:t>0.21%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700" spc="-2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younger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83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‡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65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reduction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126735" y="807720"/>
            <a:ext cx="6644639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333375" marR="310515">
              <a:lnSpc>
                <a:spcPts val="3670"/>
              </a:lnSpc>
            </a:pP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Projected</a:t>
            </a:r>
            <a:r>
              <a:rPr dirty="0" sz="3600" spc="-33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3600" spc="-155" b="0">
                <a:solidFill>
                  <a:srgbClr val="FFFEFF"/>
                </a:solidFill>
                <a:latin typeface="Calibri Light"/>
                <a:cs typeface="Calibri Light"/>
              </a:rPr>
              <a:t>Earliest  </a:t>
            </a: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Retirement</a:t>
            </a:r>
            <a:r>
              <a:rPr dirty="0" sz="3600" spc="-2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0" b="0">
                <a:solidFill>
                  <a:srgbClr val="FFFEFF"/>
                </a:solidFill>
                <a:latin typeface="Calibri Light"/>
                <a:cs typeface="Calibri Light"/>
              </a:rPr>
              <a:t>Date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99583" y="2495153"/>
          <a:ext cx="6656070" cy="335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2888615"/>
                <a:gridCol w="1921510"/>
                <a:gridCol w="1397000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7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7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Birth/Hire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7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Age/Service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1/1/1968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1/1/2007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100">
                          <a:latin typeface="Arial"/>
                          <a:cs typeface="Arial"/>
                        </a:rPr>
                        <a:t>1/1/2023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8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5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5">
                          <a:latin typeface="Arial"/>
                          <a:cs typeface="Arial"/>
                        </a:rPr>
                        <a:t>Compensation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">
                          <a:latin typeface="Arial"/>
                          <a:cs typeface="Arial"/>
                        </a:rPr>
                        <a:t>Multiplier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5.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Accrued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(#2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1700" spc="135">
                          <a:latin typeface="Arial"/>
                          <a:cs typeface="Arial"/>
                        </a:rPr>
                        <a:t>#3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#4)/12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6.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factor </a:t>
                      </a:r>
                      <a:r>
                        <a:rPr dirty="0" sz="1700" spc="30">
                          <a:latin typeface="Arial"/>
                          <a:cs typeface="Arial"/>
                        </a:rPr>
                        <a:t>(120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0.42%)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5040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7.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reduction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(#5 </a:t>
                      </a:r>
                      <a:r>
                        <a:rPr dirty="0" sz="1700" spc="-9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7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#6)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118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88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8.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 spc="-75"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retirement benefit </a:t>
                      </a:r>
                      <a:r>
                        <a:rPr dirty="0" sz="1700" spc="50">
                          <a:latin typeface="Arial"/>
                          <a:cs typeface="Arial"/>
                        </a:rPr>
                        <a:t>(#5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55">
                          <a:latin typeface="Arial"/>
                          <a:cs typeface="Arial"/>
                        </a:rPr>
                        <a:t>#7)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101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12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105400" y="1098804"/>
            <a:ext cx="6653783" cy="1251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E16633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333375" marR="310515">
              <a:lnSpc>
                <a:spcPts val="3670"/>
              </a:lnSpc>
            </a:pP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Projected</a:t>
            </a:r>
            <a:r>
              <a:rPr dirty="0" sz="3600" spc="-330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5" b="0">
                <a:solidFill>
                  <a:srgbClr val="FFFEFF"/>
                </a:solidFill>
                <a:latin typeface="Calibri Light"/>
                <a:cs typeface="Calibri Light"/>
              </a:rPr>
              <a:t>Benefits  </a:t>
            </a:r>
            <a:r>
              <a:rPr dirty="0" sz="3600" spc="-114" b="0">
                <a:solidFill>
                  <a:srgbClr val="FFFEFF"/>
                </a:solidFill>
                <a:latin typeface="Calibri Light"/>
                <a:cs typeface="Calibri Light"/>
              </a:rPr>
              <a:t>Age </a:t>
            </a:r>
            <a:r>
              <a:rPr dirty="0" sz="3600" spc="-80" b="0">
                <a:solidFill>
                  <a:srgbClr val="FFFEFF"/>
                </a:solidFill>
                <a:latin typeface="Calibri Light"/>
                <a:cs typeface="Calibri Light"/>
              </a:rPr>
              <a:t>50 </a:t>
            </a:r>
            <a:r>
              <a:rPr dirty="0" sz="3600" b="0">
                <a:solidFill>
                  <a:srgbClr val="FFFEFF"/>
                </a:solidFill>
                <a:latin typeface="Calibri Light"/>
                <a:cs typeface="Calibri Light"/>
              </a:rPr>
              <a:t>&amp; </a:t>
            </a:r>
            <a:r>
              <a:rPr dirty="0" sz="3600" spc="-80" b="0">
                <a:solidFill>
                  <a:srgbClr val="FFFEFF"/>
                </a:solidFill>
                <a:latin typeface="Calibri Light"/>
                <a:cs typeface="Calibri Light"/>
              </a:rPr>
              <a:t>20  </a:t>
            </a:r>
            <a:r>
              <a:rPr dirty="0" sz="3600" spc="-160" b="0">
                <a:solidFill>
                  <a:srgbClr val="FFFEFF"/>
                </a:solidFill>
                <a:latin typeface="Calibri Light"/>
                <a:cs typeface="Calibri Light"/>
              </a:rPr>
              <a:t>Retirement</a:t>
            </a:r>
            <a:r>
              <a:rPr dirty="0" sz="3600" spc="-285" b="0">
                <a:solidFill>
                  <a:srgbClr val="FFFEFF"/>
                </a:solidFill>
                <a:latin typeface="Calibri Light"/>
                <a:cs typeface="Calibri Light"/>
              </a:rPr>
              <a:t> </a:t>
            </a:r>
            <a:r>
              <a:rPr dirty="0" sz="3600" spc="-140" b="0">
                <a:solidFill>
                  <a:srgbClr val="FFFEFF"/>
                </a:solidFill>
                <a:latin typeface="Calibri Light"/>
                <a:cs typeface="Calibri Light"/>
              </a:rPr>
              <a:t>Date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13794" y="2890622"/>
          <a:ext cx="6656070" cy="99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4810125"/>
                <a:gridCol w="1397000"/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55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 </a:t>
                      </a:r>
                      <a:r>
                        <a:rPr dirty="0" sz="17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7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70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  </a:t>
                      </a:r>
                      <a:r>
                        <a:rPr dirty="0" sz="17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(projected age </a:t>
                      </a:r>
                      <a:r>
                        <a:rPr dirty="0" sz="17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700" spc="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66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50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7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114">
                          <a:latin typeface="Arial"/>
                          <a:cs typeface="Arial"/>
                        </a:rPr>
                        <a:t>†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1/1/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2027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13794" y="4114902"/>
          <a:ext cx="6656070" cy="151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6207125"/>
              </a:tblGrid>
              <a:tr h="3919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>
                          <a:latin typeface="Arial"/>
                          <a:cs typeface="Arial"/>
                        </a:rPr>
                        <a:t>†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40">
                          <a:latin typeface="Arial"/>
                          <a:cs typeface="Arial"/>
                        </a:rPr>
                        <a:t>0.21% </a:t>
                      </a:r>
                      <a:r>
                        <a:rPr dirty="0" sz="1700" spc="-20"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700" spc="-2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700" spc="-35">
                          <a:latin typeface="Arial"/>
                          <a:cs typeface="Arial"/>
                        </a:rPr>
                        <a:t>younger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83 </a:t>
                      </a:r>
                      <a:r>
                        <a:rPr dirty="0" sz="17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7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0">
                          <a:latin typeface="Arial"/>
                          <a:cs typeface="Arial"/>
                        </a:rPr>
                        <a:t>service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700" spc="100">
                          <a:latin typeface="Arial"/>
                          <a:cs typeface="Arial"/>
                        </a:rPr>
                        <a:t>1/1/2027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59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age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83 </a:t>
                      </a:r>
                      <a:r>
                        <a:rPr dirty="0" sz="1700" spc="-10">
                          <a:latin typeface="Arial"/>
                          <a:cs typeface="Arial"/>
                        </a:rPr>
                        <a:t>points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63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700" spc="15">
                          <a:latin typeface="Arial"/>
                          <a:cs typeface="Arial"/>
                        </a:rPr>
                        <a:t>(83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65">
                          <a:latin typeface="Arial"/>
                          <a:cs typeface="Arial"/>
                        </a:rPr>
                        <a:t>service)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50">
                          <a:latin typeface="Arial"/>
                          <a:cs typeface="Arial"/>
                        </a:rPr>
                        <a:t>Reduction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63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9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59 </a:t>
                      </a:r>
                      <a:r>
                        <a:rPr dirty="0" sz="1700" spc="-75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1700" spc="-40">
                          <a:latin typeface="Arial"/>
                          <a:cs typeface="Arial"/>
                        </a:rPr>
                        <a:t>times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12 </a:t>
                      </a:r>
                      <a:r>
                        <a:rPr dirty="0" sz="1700" spc="14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80">
                          <a:latin typeface="Arial"/>
                          <a:cs typeface="Arial"/>
                        </a:rPr>
                        <a:t>48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3C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120640" y="1380744"/>
            <a:ext cx="6598919" cy="127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Ted Windsor</dc:creator>
  <dc:title>Presentation Plumbers’ Pension Fund Local 130 U.A.</dc:title>
  <dcterms:created xsi:type="dcterms:W3CDTF">2024-04-24T16:14:07Z</dcterms:created>
  <dcterms:modified xsi:type="dcterms:W3CDTF">2024-04-24T16:14:07Z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2023-08-03T00:00:00Z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2024-04-24T00:00:00Z</vt:filetime>
  </property>
</Properties>
</file>