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3" r:id="rId6"/>
    <p:sldMasterId id="2147483686" r:id="rId7"/>
  </p:sldMasterIdLst>
  <p:notesMasterIdLst>
    <p:notesMasterId r:id="rId21"/>
  </p:notesMasterIdLst>
  <p:sldIdLst>
    <p:sldId id="2147048037" r:id="rId8"/>
    <p:sldId id="2147048055" r:id="rId9"/>
    <p:sldId id="2147048001" r:id="rId10"/>
    <p:sldId id="2147048051" r:id="rId11"/>
    <p:sldId id="2147047961" r:id="rId12"/>
    <p:sldId id="2147048009" r:id="rId13"/>
    <p:sldId id="2147048018" r:id="rId14"/>
    <p:sldId id="2147048054" r:id="rId15"/>
    <p:sldId id="2147048021" r:id="rId16"/>
    <p:sldId id="2147047983" r:id="rId17"/>
    <p:sldId id="2147048027" r:id="rId18"/>
    <p:sldId id="2147048030" r:id="rId19"/>
    <p:sldId id="21470480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01AF9F-D86A-ED47-AACF-99B7D615EE08}">
          <p14:sldIdLst>
            <p14:sldId id="2147048037"/>
            <p14:sldId id="2147048055"/>
            <p14:sldId id="2147048001"/>
            <p14:sldId id="2147048051"/>
            <p14:sldId id="2147047961"/>
            <p14:sldId id="2147048009"/>
            <p14:sldId id="2147048018"/>
            <p14:sldId id="2147048054"/>
            <p14:sldId id="2147048021"/>
            <p14:sldId id="2147047983"/>
            <p14:sldId id="2147048027"/>
            <p14:sldId id="2147048030"/>
            <p14:sldId id="2147048022"/>
          </p14:sldIdLst>
        </p14:section>
      </p14:sectionLst>
    </p:ext>
    <p:ext uri="{EFAFB233-063F-42B5-8137-9DF3F51BA10A}">
      <p15:sldGuideLst xmlns:p15="http://schemas.microsoft.com/office/powerpoint/2012/main">
        <p15:guide id="1" orient="horz" pos="984" userDrawn="1">
          <p15:clr>
            <a:srgbClr val="A4A3A4"/>
          </p15:clr>
        </p15:guide>
        <p15:guide id="2" orient="horz" pos="2376" userDrawn="1">
          <p15:clr>
            <a:srgbClr val="A4A3A4"/>
          </p15:clr>
        </p15:guide>
        <p15:guide id="3" pos="672" userDrawn="1">
          <p15:clr>
            <a:srgbClr val="A4A3A4"/>
          </p15:clr>
        </p15:guide>
        <p15:guide id="4" pos="6144" userDrawn="1">
          <p15:clr>
            <a:srgbClr val="A4A3A4"/>
          </p15:clr>
        </p15:guide>
        <p15:guide id="5" orient="horz" pos="1896" userDrawn="1">
          <p15:clr>
            <a:srgbClr val="A4A3A4"/>
          </p15:clr>
        </p15:guide>
        <p15:guide id="6" orient="horz" pos="3888" userDrawn="1">
          <p15:clr>
            <a:srgbClr val="A4A3A4"/>
          </p15:clr>
        </p15:guide>
        <p15:guide id="7" pos="504" userDrawn="1">
          <p15:clr>
            <a:srgbClr val="A4A3A4"/>
          </p15:clr>
        </p15:guide>
        <p15:guide id="8" orient="horz" pos="1608" userDrawn="1">
          <p15:clr>
            <a:srgbClr val="A4A3A4"/>
          </p15:clr>
        </p15:guide>
        <p15:guide id="9" orient="horz" pos="2976" userDrawn="1">
          <p15:clr>
            <a:srgbClr val="A4A3A4"/>
          </p15:clr>
        </p15:guide>
        <p15:guide id="10" pos="5976" userDrawn="1">
          <p15:clr>
            <a:srgbClr val="A4A3A4"/>
          </p15:clr>
        </p15:guide>
        <p15:guide id="11" pos="3360" userDrawn="1">
          <p15:clr>
            <a:srgbClr val="A4A3A4"/>
          </p15:clr>
        </p15:guide>
        <p15:guide id="12" orient="horz" pos="40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94509-2B4F-B537-154B-DB82C6FBE2F2}" name="Vincent  Enche" initials="VE" userId="S::Vincent.X.Enche@kp.org::6a5863c4-db6f-4f62-b9c1-67071f76f2e1" providerId="AD"/>
  <p188:author id="{D84ACB0D-8C1E-38AD-B18D-0CB3A581C633}" name="Lisa Brawer" initials="" userId="S::Lisa.E.Brawer@kp.org::041ae2de-9c9d-46a1-bac0-3eb7490782f1" providerId="AD"/>
  <p188:author id="{DA98A92C-1641-A086-967E-033D9D04E85C}" name="Lisa Brawer" initials="LB" userId="S::lisa.e.brawer@kp.org::041ae2de-9c9d-46a1-bac0-3eb7490782f1" providerId="AD"/>
  <p188:author id="{7DBB6631-A8AF-38E3-F332-502A80A9D8B1}" name="Stacy M Cole" initials="SC" userId="S::Stacy.M.Cole@kp.org::f981a47f-fa46-412a-81b9-0ea829f498da" providerId="AD"/>
  <p188:author id="{6E17B232-F6A1-C8EC-BBCE-63E02F521C14}" name="Patrick M James" initials="PMJ" userId="S::patrick.james@kp.org::80640f2f-b036-4db6-93b4-920a308a597a" providerId="AD"/>
  <p188:author id="{CC45303E-FBCE-C277-9D70-036070FA4C4C}" name="Brian D Flynn" initials="BF" userId="S::Brian.Flynn@kp.org::3f56800f-92f5-4cd1-b4d1-f528f61d6676" providerId="AD"/>
  <p188:author id="{FF9EBA3F-E26F-F841-7BA3-900E2A9B3047}" name="Eva M Heath" initials="EH" userId="S::eva.m.heath@kp.org::b700b8b8-bcfc-4a83-94b9-6e0e320c4c14" providerId="AD"/>
  <p188:author id="{00B87940-FA62-537C-95C6-3D6EFD350B9E}" name="Patrick M James" initials="PJ" userId="S::Patrick.James@kp.org::80640f2f-b036-4db6-93b4-920a308a597a" providerId="AD"/>
  <p188:author id="{37DFAC45-FB81-FE7B-C222-B233B722DEBD}" name="Andre Hycenko" initials="AH" userId="S::andre.hycenko@kp.org::11ee3baa-9119-4b10-b777-2f59dbb6990b" providerId="AD"/>
  <p188:author id="{22654849-7484-7025-D9E6-F06A8C2C5AEC}" name="Cindy Striegel" initials="CS" userId="S::cynthia.striegel@kp.org::6b18dd34-790b-4658-93b5-9366daa0f24c" providerId="AD"/>
  <p188:author id="{04396E57-3193-46CB-BCB4-6446C2D5C94C}" name="Helen A Griecci" initials="HAG" userId="S::helen.a.griecci@kp.org::8167ac2e-71b2-4d99-8384-d0b0d935dce2" providerId="AD"/>
  <p188:author id="{2A2B325A-1AED-4C1C-143A-8C84A4B19A5E}" name="Christopher L Corriveau" initials="CC" userId="S::christopher.l.corriveau@kp.org::8ac6712a-f7f1-464c-bf4b-bb83f93ec4c7" providerId="AD"/>
  <p188:author id="{99612763-C871-E375-5171-D2A343C2DCB8}" name="Christopher L Corriveau" initials="CC" userId="S::Christopher.L.Corriveau@kp.org::8ac6712a-f7f1-464c-bf4b-bb83f93ec4c7" providerId="AD"/>
  <p188:author id="{2BE41F73-23F2-224A-53CF-E7CBAB355502}" name="Jeffrey-james C Adriano" initials="JA" userId="S::jeffrey-james.c.adriano@kp.org::9a4b5b81-bf3c-4c32-8d43-cea6a3f90cb2" providerId="AD"/>
  <p188:author id="{D7FDE97D-CAC8-EEE2-D84C-4393AE8C9E39}" name="Wendy E Sack" initials="WS" userId="S::wendy.e.sack@kp.org::f6b192df-7cbb-49ae-9a9d-c0614292ba52" providerId="AD"/>
  <p188:author id="{B4677884-FE08-E414-7D1F-7BB9DA56F59D}" name="Brian D Flynn" initials="BF" userId="S::brian.flynn@kp.org::3f56800f-92f5-4cd1-b4d1-f528f61d6676" providerId="AD"/>
  <p188:author id="{45FDF297-BAF7-8653-1B0E-E68C3E1A6AE0}" name="Stacy M Cole" initials="SMC" userId="S::stacy.m.cole@kp.org::f981a47f-fa46-412a-81b9-0ea829f498da" providerId="AD"/>
  <p188:author id="{8AA0E8BC-331F-4BB7-2189-FB9588A7C4DF}" name="Marci L Sindell" initials="MS" userId="S::marci.l.sindell@kp.org::c8d5bd54-7d3b-448b-9e75-671c68bed4a9" providerId="AD"/>
  <p188:author id="{8207BED1-0D29-C050-9B19-E04331CC6F53}" name="Jeffrey-james C Adriano" initials="JA" userId="S::Jeffrey-James.C.Adriano@kp.org::9a4b5b81-bf3c-4c32-8d43-cea6a3f90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E5"/>
    <a:srgbClr val="0B7AB4"/>
    <a:srgbClr val="90CDF1"/>
    <a:srgbClr val="003A70"/>
    <a:srgbClr val="FAF4E5"/>
    <a:srgbClr val="CF4617"/>
    <a:srgbClr val="2F5598"/>
    <a:srgbClr val="2F5597"/>
    <a:srgbClr val="E8F6FC"/>
    <a:srgbClr val="E0F2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2"/>
    <p:restoredTop sz="96357" autoAdjust="0"/>
  </p:normalViewPr>
  <p:slideViewPr>
    <p:cSldViewPr snapToGrid="0">
      <p:cViewPr>
        <p:scale>
          <a:sx n="100" d="100"/>
          <a:sy n="100" d="100"/>
        </p:scale>
        <p:origin x="714" y="396"/>
      </p:cViewPr>
      <p:guideLst>
        <p:guide orient="horz" pos="984"/>
        <p:guide orient="horz" pos="2376"/>
        <p:guide pos="672"/>
        <p:guide pos="6144"/>
        <p:guide orient="horz" pos="1896"/>
        <p:guide orient="horz" pos="3888"/>
        <p:guide pos="504"/>
        <p:guide orient="horz" pos="1608"/>
        <p:guide orient="horz" pos="2976"/>
        <p:guide pos="5976"/>
        <p:guide pos="3360"/>
        <p:guide orient="horz" pos="4080"/>
      </p:guideLst>
    </p:cSldViewPr>
  </p:slideViewPr>
  <p:notesTextViewPr>
    <p:cViewPr>
      <p:scale>
        <a:sx n="3" d="2"/>
        <a:sy n="3" d="2"/>
      </p:scale>
      <p:origin x="0" y="0"/>
    </p:cViewPr>
  </p:notesTextViewPr>
  <p:sorterViewPr>
    <p:cViewPr varScale="1">
      <p:scale>
        <a:sx n="1" d="1"/>
        <a:sy n="1" d="1"/>
      </p:scale>
      <p:origin x="0" y="-192"/>
    </p:cViewPr>
  </p:sorterViewPr>
  <p:notesViewPr>
    <p:cSldViewPr snapToGrid="0">
      <p:cViewPr>
        <p:scale>
          <a:sx n="198" d="100"/>
          <a:sy n="198" d="100"/>
        </p:scale>
        <p:origin x="2144" y="-55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62695492858714E-2"/>
          <c:y val="5.9888912467200885E-2"/>
          <c:w val="0.86707460901428257"/>
          <c:h val="0.90588885183725576"/>
        </c:manualLayout>
      </c:layout>
      <c:barChart>
        <c:barDir val="col"/>
        <c:grouping val="clustered"/>
        <c:varyColors val="0"/>
        <c:ser>
          <c:idx val="0"/>
          <c:order val="0"/>
          <c:tx>
            <c:strRef>
              <c:f>Sheet1!$B$1</c:f>
              <c:strCache>
                <c:ptCount val="1"/>
                <c:pt idx="0">
                  <c:v>National average</c:v>
                </c:pt>
              </c:strCache>
            </c:strRef>
          </c:tx>
          <c:spPr>
            <a:solidFill>
              <a:srgbClr val="CF4617"/>
            </a:solidFill>
            <a:ln>
              <a:noFill/>
            </a:ln>
            <a:effectLst/>
          </c:spPr>
          <c:invertIfNegative val="0"/>
          <c:dLbls>
            <c:delete val="1"/>
          </c:dLbls>
          <c:cat>
            <c:strRef>
              <c:f>Sheet1!$A$2:$A$5</c:f>
              <c:strCache>
                <c:ptCount val="3"/>
                <c:pt idx="0">
                  <c:v>Eye exams</c:v>
                </c:pt>
                <c:pt idx="1">
                  <c:v>Kidney health evaluations</c:v>
                </c:pt>
                <c:pt idx="2">
                  <c:v>Statin therapy</c:v>
                </c:pt>
              </c:strCache>
            </c:strRef>
          </c:cat>
          <c:val>
            <c:numRef>
              <c:f>Sheet1!$B$2:$B$5</c:f>
              <c:numCache>
                <c:formatCode>General\%</c:formatCode>
                <c:ptCount val="4"/>
                <c:pt idx="0">
                  <c:v>51</c:v>
                </c:pt>
                <c:pt idx="1">
                  <c:v>43</c:v>
                </c:pt>
                <c:pt idx="2">
                  <c:v>64</c:v>
                </c:pt>
              </c:numCache>
            </c:numRef>
          </c:val>
          <c:extLst>
            <c:ext xmlns:c16="http://schemas.microsoft.com/office/drawing/2014/chart" uri="{C3380CC4-5D6E-409C-BE32-E72D297353CC}">
              <c16:uniqueId val="{00000000-2A18-DE47-96CD-84F75BDA6ADD}"/>
            </c:ext>
          </c:extLst>
        </c:ser>
        <c:ser>
          <c:idx val="1"/>
          <c:order val="1"/>
          <c:tx>
            <c:strRef>
              <c:f>Sheet1!$C$1</c:f>
              <c:strCache>
                <c:ptCount val="1"/>
                <c:pt idx="0">
                  <c:v>Kaiser Permanente</c:v>
                </c:pt>
              </c:strCache>
            </c:strRef>
          </c:tx>
          <c:spPr>
            <a:solidFill>
              <a:srgbClr val="003A71"/>
            </a:solidFill>
            <a:ln>
              <a:noFill/>
            </a:ln>
            <a:effectLst/>
          </c:spPr>
          <c:invertIfNegative val="0"/>
          <c:dLbls>
            <c:delete val="1"/>
          </c:dLbls>
          <c:cat>
            <c:strRef>
              <c:f>Sheet1!$A$2:$A$5</c:f>
              <c:strCache>
                <c:ptCount val="3"/>
                <c:pt idx="0">
                  <c:v>Eye exams</c:v>
                </c:pt>
                <c:pt idx="1">
                  <c:v>Kidney health evaluations</c:v>
                </c:pt>
                <c:pt idx="2">
                  <c:v>Statin therapy</c:v>
                </c:pt>
              </c:strCache>
            </c:strRef>
          </c:cat>
          <c:val>
            <c:numRef>
              <c:f>Sheet1!$C$2:$C$5</c:f>
              <c:numCache>
                <c:formatCode>General\%</c:formatCode>
                <c:ptCount val="4"/>
                <c:pt idx="0">
                  <c:v>76</c:v>
                </c:pt>
                <c:pt idx="1">
                  <c:v>78</c:v>
                </c:pt>
                <c:pt idx="2">
                  <c:v>73</c:v>
                </c:pt>
              </c:numCache>
            </c:numRef>
          </c:val>
          <c:extLst>
            <c:ext xmlns:c16="http://schemas.microsoft.com/office/drawing/2014/chart" uri="{C3380CC4-5D6E-409C-BE32-E72D297353CC}">
              <c16:uniqueId val="{00000001-2A18-DE47-96CD-84F75BDA6ADD}"/>
            </c:ext>
          </c:extLst>
        </c:ser>
        <c:dLbls>
          <c:dLblPos val="ctr"/>
          <c:showLegendKey val="0"/>
          <c:showVal val="1"/>
          <c:showCatName val="0"/>
          <c:showSerName val="0"/>
          <c:showPercent val="0"/>
          <c:showBubbleSize val="0"/>
        </c:dLbls>
        <c:gapWidth val="50"/>
        <c:axId val="1859133039"/>
        <c:axId val="1859110575"/>
      </c:barChart>
      <c:catAx>
        <c:axId val="1859133039"/>
        <c:scaling>
          <c:orientation val="minMax"/>
        </c:scaling>
        <c:delete val="1"/>
        <c:axPos val="b"/>
        <c:numFmt formatCode="General" sourceLinked="1"/>
        <c:majorTickMark val="none"/>
        <c:minorTickMark val="none"/>
        <c:tickLblPos val="nextTo"/>
        <c:crossAx val="1859110575"/>
        <c:crosses val="autoZero"/>
        <c:auto val="1"/>
        <c:lblAlgn val="ctr"/>
        <c:lblOffset val="100"/>
        <c:noMultiLvlLbl val="0"/>
      </c:catAx>
      <c:valAx>
        <c:axId val="1859110575"/>
        <c:scaling>
          <c:orientation val="minMax"/>
        </c:scaling>
        <c:delete val="1"/>
        <c:axPos val="l"/>
        <c:numFmt formatCode="General\%" sourceLinked="1"/>
        <c:majorTickMark val="none"/>
        <c:minorTickMark val="none"/>
        <c:tickLblPos val="nextTo"/>
        <c:crossAx val="185913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BD2B7-ECD4-EE44-98E5-39E57614DB56}"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02601-B95E-E147-AD09-7F78C01C7B47}" type="slidenum">
              <a:rPr lang="en-US" smtClean="0"/>
              <a:t>‹#›</a:t>
            </a:fld>
            <a:endParaRPr lang="en-US"/>
          </a:p>
        </p:txBody>
      </p:sp>
    </p:spTree>
    <p:extLst>
      <p:ext uri="{BB962C8B-B14F-4D97-AF65-F5344CB8AC3E}">
        <p14:creationId xmlns:p14="http://schemas.microsoft.com/office/powerpoint/2010/main" val="121566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2BFDA-6353-D19B-C324-BCCDF055A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C6BF3-A6C7-5CB4-91E8-8921EA9F6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95C96-95AF-23A6-1C79-352D6A02E48B}"/>
              </a:ext>
            </a:extLst>
          </p:cNvPr>
          <p:cNvSpPr>
            <a:spLocks noGrp="1"/>
          </p:cNvSpPr>
          <p:nvPr>
            <p:ph type="body" idx="1"/>
          </p:nvPr>
        </p:nvSpPr>
        <p:spPr/>
        <p:txBody>
          <a:bodyPr/>
          <a:lstStyle/>
          <a:p>
            <a:pPr marL="0" indent="0">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1BD9EE-A3B5-D96B-D823-4688319487EF}"/>
              </a:ext>
            </a:extLst>
          </p:cNvPr>
          <p:cNvSpPr>
            <a:spLocks noGrp="1"/>
          </p:cNvSpPr>
          <p:nvPr>
            <p:ph type="sldNum" sz="quarter" idx="5"/>
          </p:nvPr>
        </p:nvSpPr>
        <p:spPr/>
        <p:txBody>
          <a:bodyPr/>
          <a:lstStyle/>
          <a:p>
            <a:pPr marL="0" marR="0" lvl="0" indent="0" algn="r" defTabSz="914115" rtl="0" eaLnBrk="1" fontAlgn="auto" latinLnBrk="0" hangingPunct="1">
              <a:lnSpc>
                <a:spcPct val="100000"/>
              </a:lnSpc>
              <a:spcBef>
                <a:spcPts val="0"/>
              </a:spcBef>
              <a:spcAft>
                <a:spcPts val="0"/>
              </a:spcAft>
              <a:buClrTx/>
              <a:buSzTx/>
              <a:buFontTx/>
              <a:buNone/>
              <a:tabLst/>
              <a:defRPr/>
            </a:pPr>
            <a:fld id="{07600A68-CB8C-BF41-A3A5-DAA9F4BAC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1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65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058AD-AAC8-75E2-67C1-79A2121E9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6AA8B-274F-1B70-0A8D-2624E1688E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F53EA-85AE-D8C1-1350-297B3B6EF4D8}"/>
              </a:ext>
            </a:extLst>
          </p:cNvPr>
          <p:cNvSpPr>
            <a:spLocks noGrp="1"/>
          </p:cNvSpPr>
          <p:nvPr>
            <p:ph type="body" idx="1"/>
          </p:nvPr>
        </p:nvSpPr>
        <p:spPr>
          <a:xfrm>
            <a:off x="685800" y="4400550"/>
            <a:ext cx="6013938" cy="3600450"/>
          </a:xfrm>
        </p:spPr>
        <p:txBody>
          <a:bodyPr/>
          <a:lstStyle/>
          <a:p>
            <a:pPr marL="12700" marR="296545">
              <a:lnSpc>
                <a:spcPct val="111100"/>
              </a:lnSpc>
              <a:spcBef>
                <a:spcPts val="100"/>
              </a:spcBef>
              <a:defRPr/>
            </a:pP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EAE095AB-E982-490B-7F6A-B6AB589C0E5A}"/>
              </a:ext>
            </a:extLst>
          </p:cNvPr>
          <p:cNvSpPr>
            <a:spLocks noGrp="1"/>
          </p:cNvSpPr>
          <p:nvPr>
            <p:ph type="sldNum" sz="quarter" idx="5"/>
          </p:nvPr>
        </p:nvSpPr>
        <p:spPr/>
        <p:txBody>
          <a:bodyPr/>
          <a:lstStyle/>
          <a:p>
            <a:pPr marL="0" marR="0" lvl="0" indent="0" algn="r" defTabSz="914115"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1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42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296A5-E066-FD82-B663-17916822F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BA9E1-6DEA-469D-C457-0903A75FB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D1A05-C9D2-ABEF-8841-B9A8B6966C72}"/>
              </a:ext>
            </a:extLst>
          </p:cNvPr>
          <p:cNvSpPr>
            <a:spLocks noGrp="1"/>
          </p:cNvSpPr>
          <p:nvPr>
            <p:ph type="body" idx="1"/>
          </p:nvPr>
        </p:nvSpPr>
        <p:spPr/>
        <p:txBody>
          <a:bodyPr/>
          <a:lstStyle/>
          <a:p>
            <a:pPr marL="0" marR="0">
              <a:lnSpc>
                <a:spcPct val="107000"/>
              </a:lnSpc>
              <a:spcBef>
                <a:spcPts val="0"/>
              </a:spcBef>
              <a:spcAft>
                <a:spcPts val="800"/>
              </a:spcAft>
            </a:pP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099C22F0-B35A-E583-3E4E-6AADE2D07F74}"/>
              </a:ext>
            </a:extLst>
          </p:cNvPr>
          <p:cNvSpPr>
            <a:spLocks noGrp="1"/>
          </p:cNvSpPr>
          <p:nvPr>
            <p:ph type="sldNum" sz="quarter" idx="5"/>
          </p:nvPr>
        </p:nvSpPr>
        <p:spPr/>
        <p:txBody>
          <a:bodyPr/>
          <a:lstStyle/>
          <a:p>
            <a:pPr marL="0" marR="0" lvl="0" indent="0" algn="r" defTabSz="914115"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1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7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1ACB9-BF05-5E71-F3B2-59E933374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E6CFD-5A16-28CC-A73C-CCA253326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451DB-47FB-FC1F-CBC1-B83C3786201D}"/>
              </a:ext>
            </a:extLst>
          </p:cNvPr>
          <p:cNvSpPr>
            <a:spLocks noGrp="1"/>
          </p:cNvSpPr>
          <p:nvPr>
            <p:ph type="body" idx="1"/>
          </p:nvPr>
        </p:nvSpPr>
        <p:spPr/>
        <p:txBody>
          <a:bodyPr/>
          <a:lstStyle/>
          <a:p>
            <a:pPr marL="0" marR="0">
              <a:lnSpc>
                <a:spcPct val="107000"/>
              </a:lnSpc>
              <a:spcBef>
                <a:spcPts val="0"/>
              </a:spcBef>
              <a:spcAft>
                <a:spcPts val="800"/>
              </a:spcAft>
            </a:pP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A7809AB3-2DF1-F962-5335-50321C64BDE8}"/>
              </a:ext>
            </a:extLst>
          </p:cNvPr>
          <p:cNvSpPr>
            <a:spLocks noGrp="1"/>
          </p:cNvSpPr>
          <p:nvPr>
            <p:ph type="sldNum" sz="quarter" idx="5"/>
          </p:nvPr>
        </p:nvSpPr>
        <p:spPr/>
        <p:txBody>
          <a:bodyPr/>
          <a:lstStyle/>
          <a:p>
            <a:pPr marL="0" marR="0" lvl="0" indent="0" algn="r" defTabSz="914115"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1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92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56136-9868-2D54-4544-48AA6283E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030F5-D8D6-0D8E-8D94-EAD9EE26B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F3233-4F7C-95D5-7F36-CD6D2E57E5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US" b="0" i="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9BF62AF-A911-3A38-81D5-9F36BCF8F95C}"/>
              </a:ext>
            </a:extLst>
          </p:cNvPr>
          <p:cNvSpPr>
            <a:spLocks noGrp="1"/>
          </p:cNvSpPr>
          <p:nvPr>
            <p:ph type="sldNum" sz="quarter" idx="5"/>
          </p:nvPr>
        </p:nvSpPr>
        <p:spPr/>
        <p:txBody>
          <a:bodyPr/>
          <a:lstStyle/>
          <a:p>
            <a:fld id="{C2202601-B95E-E147-AD09-7F78C01C7B47}" type="slidenum">
              <a:rPr lang="en-US" smtClean="0"/>
              <a:t>13</a:t>
            </a:fld>
            <a:endParaRPr lang="en-US"/>
          </a:p>
        </p:txBody>
      </p:sp>
    </p:spTree>
    <p:extLst>
      <p:ext uri="{BB962C8B-B14F-4D97-AF65-F5344CB8AC3E}">
        <p14:creationId xmlns:p14="http://schemas.microsoft.com/office/powerpoint/2010/main" val="289072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02601-B95E-E147-AD09-7F78C01C7B47}" type="slidenum">
              <a:rPr lang="en-US" smtClean="0"/>
              <a:t>2</a:t>
            </a:fld>
            <a:endParaRPr lang="en-US"/>
          </a:p>
        </p:txBody>
      </p:sp>
    </p:spTree>
    <p:extLst>
      <p:ext uri="{BB962C8B-B14F-4D97-AF65-F5344CB8AC3E}">
        <p14:creationId xmlns:p14="http://schemas.microsoft.com/office/powerpoint/2010/main" val="196402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0B86C-553A-8E6B-BB61-A07C0F1DC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03BFE-B778-08DA-66AF-9DB62EFD3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395E6-AF81-EAD4-60CB-A97EEEB14940}"/>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3145269F-218B-42CE-7064-8125D62C92BB}"/>
              </a:ext>
            </a:extLst>
          </p:cNvPr>
          <p:cNvSpPr>
            <a:spLocks noGrp="1"/>
          </p:cNvSpPr>
          <p:nvPr>
            <p:ph type="sldNum" sz="quarter" idx="5"/>
          </p:nvPr>
        </p:nvSpPr>
        <p:spPr/>
        <p:txBody>
          <a:bodyPr/>
          <a:lstStyle/>
          <a:p>
            <a:fld id="{C2202601-B95E-E147-AD09-7F78C01C7B47}" type="slidenum">
              <a:rPr lang="en-US" smtClean="0"/>
              <a:t>3</a:t>
            </a:fld>
            <a:endParaRPr lang="en-US"/>
          </a:p>
        </p:txBody>
      </p:sp>
    </p:spTree>
    <p:extLst>
      <p:ext uri="{BB962C8B-B14F-4D97-AF65-F5344CB8AC3E}">
        <p14:creationId xmlns:p14="http://schemas.microsoft.com/office/powerpoint/2010/main" val="57755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2202601-B95E-E147-AD09-7F78C01C7B47}" type="slidenum">
              <a:rPr lang="en-US" smtClean="0"/>
              <a:t>4</a:t>
            </a:fld>
            <a:endParaRPr lang="en-US"/>
          </a:p>
        </p:txBody>
      </p:sp>
    </p:spTree>
    <p:extLst>
      <p:ext uri="{BB962C8B-B14F-4D97-AF65-F5344CB8AC3E}">
        <p14:creationId xmlns:p14="http://schemas.microsoft.com/office/powerpoint/2010/main" val="241973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54A7-4144-45C4-5990-8DFB3AF81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48BB4-6984-7742-DA0A-78039D375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995CF-F1AD-5E86-66AD-1C689B8F8F57}"/>
              </a:ext>
            </a:extLst>
          </p:cNvPr>
          <p:cNvSpPr>
            <a:spLocks noGrp="1"/>
          </p:cNvSpPr>
          <p:nvPr>
            <p:ph type="body" idx="1"/>
          </p:nvPr>
        </p:nvSpPr>
        <p:spPr/>
        <p:txBody>
          <a:bodyPr/>
          <a:lstStyle/>
          <a:p>
            <a:pPr>
              <a:lnSpc>
                <a:spcPct val="107000"/>
              </a:lnSpc>
              <a:spcAft>
                <a:spcPts val="800"/>
              </a:spcAft>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C73F92-7AC7-EB72-B8DE-A0DE02380FEB}"/>
              </a:ext>
            </a:extLst>
          </p:cNvPr>
          <p:cNvSpPr>
            <a:spLocks noGrp="1"/>
          </p:cNvSpPr>
          <p:nvPr>
            <p:ph type="sldNum" sz="quarter" idx="5"/>
          </p:nvPr>
        </p:nvSpPr>
        <p:spPr/>
        <p:txBody>
          <a:bodyPr/>
          <a:lstStyle/>
          <a:p>
            <a:pPr marL="0" marR="0" lvl="0" indent="0" algn="r" defTabSz="914115"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1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72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3000E-1567-A908-B9C5-2227AF0CE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D85E6-7FCB-038A-63EC-A374B539E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DFDBA-9527-0C83-BCF0-D1D436520CF8}"/>
              </a:ext>
            </a:extLst>
          </p:cNvPr>
          <p:cNvSpPr>
            <a:spLocks noGrp="1"/>
          </p:cNvSpPr>
          <p:nvPr>
            <p:ph type="body" idx="1"/>
          </p:nvPr>
        </p:nvSpPr>
        <p:spPr/>
        <p:txBody>
          <a:bodyPr/>
          <a:lstStyle/>
          <a:p>
            <a:pPr marL="11113" marR="0" lvl="1" indent="0" algn="l" defTabSz="914400" rtl="0" eaLnBrk="1" fontAlgn="ctr"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6A301D7-5DE1-59E3-07CC-5A8EE31C166B}"/>
              </a:ext>
            </a:extLst>
          </p:cNvPr>
          <p:cNvSpPr>
            <a:spLocks noGrp="1"/>
          </p:cNvSpPr>
          <p:nvPr>
            <p:ph type="sldNum" sz="quarter" idx="5"/>
          </p:nvPr>
        </p:nvSpPr>
        <p:spPr/>
        <p:txBody>
          <a:bodyPr/>
          <a:lstStyle/>
          <a:p>
            <a:pPr marL="0" marR="0" lvl="0" indent="0" algn="r" defTabSz="914115"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1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41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F2D4F-9E1B-B0ED-0153-B10395415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452AC-01C4-62A3-9870-4CC0F64E9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0877C-7C9B-4461-37D5-D7F1275DA226}"/>
              </a:ext>
            </a:extLst>
          </p:cNvPr>
          <p:cNvSpPr>
            <a:spLocks noGrp="1"/>
          </p:cNvSpPr>
          <p:nvPr>
            <p:ph type="body" idx="1"/>
          </p:nvPr>
        </p:nvSpPr>
        <p:spPr/>
        <p:txBody>
          <a:bodyPr/>
          <a:lstStyle/>
          <a:p>
            <a:pPr marL="11113" lvl="1" rtl="0" fontAlgn="ctr">
              <a:spcBef>
                <a:spcPts val="0"/>
              </a:spcBef>
              <a:spcAft>
                <a:spcPts val="0"/>
              </a:spcAft>
            </a:pPr>
            <a:endParaRPr lang="en-US" b="0" i="0">
              <a:solidFill>
                <a:srgbClr val="000000"/>
              </a:solidFill>
              <a:effectLst/>
              <a:latin typeface="Arial" panose="020B0604020202020204" pitchFamily="34" charset="0"/>
            </a:endParaRPr>
          </a:p>
          <a:p>
            <a:pPr marL="11113" lvl="1" rtl="0" fontAlgn="ctr">
              <a:spcBef>
                <a:spcPts val="0"/>
              </a:spcBef>
              <a:spcAft>
                <a:spcPts val="0"/>
              </a:spcAft>
            </a:pPr>
            <a:endParaRPr lang="en-US" b="0" i="0">
              <a:solidFill>
                <a:srgbClr val="000000"/>
              </a:solidFill>
              <a:effectLst/>
              <a:latin typeface="Arial" panose="020B0604020202020204" pitchFamily="34" charset="0"/>
            </a:endParaRPr>
          </a:p>
          <a:p>
            <a:pPr marL="11113" lvl="1" rtl="0" fontAlgn="ctr">
              <a:spcBef>
                <a:spcPts val="0"/>
              </a:spcBef>
              <a:spcAft>
                <a:spcPts val="0"/>
              </a:spcAft>
            </a:pPr>
            <a:r>
              <a:rPr lang="en-US" b="0" i="0">
                <a:solidFill>
                  <a:srgbClr val="000000"/>
                </a:solidFill>
                <a:effectLst/>
                <a:latin typeface="Arial" panose="020B0604020202020204" pitchFamily="34" charset="0"/>
              </a:rPr>
              <a:t>Kaiser Permanente 2023 HEDIS</a:t>
            </a:r>
            <a:r>
              <a:rPr lang="en-US" b="0" i="0" baseline="30000">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 scores. Benchmarks provided by the National Committee for Quality Assurance (NCQA) Quality Compass</a:t>
            </a:r>
            <a:r>
              <a:rPr lang="en-US" b="0" i="0" baseline="30000">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 and represent all lines of business. Kaiser Permanente combined region scores were provided by the Kaiser Permanente Department of Care and Service Quality. The source for data contained in this publication is Quality Compass 2023 and is used with the permission of NCQA. Quality Compass 2023 includes certain CAHPS data. Any data display, analysis, interpretation, or conclusion based on these data is solely that of the authors, and NCQA specifically disclaims responsibility for any such display, analysis, interpretation, or conclusion. Quality Compass</a:t>
            </a:r>
            <a:r>
              <a:rPr lang="en-US" b="0" i="0" baseline="30000">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 and HEDIS</a:t>
            </a:r>
            <a:r>
              <a:rPr lang="en-US" b="0" i="0" baseline="30000">
                <a:solidFill>
                  <a:srgbClr val="000000"/>
                </a:solidFill>
                <a:effectLst/>
                <a:latin typeface="Arial" panose="020B0604020202020204" pitchFamily="34" charset="0"/>
              </a:rPr>
              <a:t>® </a:t>
            </a:r>
            <a:r>
              <a:rPr lang="en-US" b="0" i="0">
                <a:solidFill>
                  <a:srgbClr val="000000"/>
                </a:solidFill>
                <a:effectLst/>
                <a:latin typeface="Arial" panose="020B0604020202020204" pitchFamily="34" charset="0"/>
              </a:rPr>
              <a:t>are</a:t>
            </a:r>
            <a:r>
              <a:rPr lang="en-US" b="0" i="0" baseline="30000">
                <a:solidFill>
                  <a:srgbClr val="000000"/>
                </a:solidFill>
                <a:effectLst/>
                <a:latin typeface="Arial" panose="020B0604020202020204" pitchFamily="34" charset="0"/>
              </a:rPr>
              <a:t> </a:t>
            </a:r>
            <a:r>
              <a:rPr lang="en-US" b="0" i="0">
                <a:solidFill>
                  <a:srgbClr val="000000"/>
                </a:solidFill>
                <a:effectLst/>
                <a:latin typeface="Arial" panose="020B0604020202020204" pitchFamily="34" charset="0"/>
              </a:rPr>
              <a:t>registered trademarks of NCQA. CAHPS</a:t>
            </a:r>
            <a:r>
              <a:rPr lang="en-US" b="0" i="0" baseline="30000">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 is a registered trademark of the Agency for Healthcare Research and Quality. </a:t>
            </a:r>
            <a:endParaRPr lang="en-US">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0CEFB0-A6BF-A7A0-0A2F-C133A89D3BF0}"/>
              </a:ext>
            </a:extLst>
          </p:cNvPr>
          <p:cNvSpPr>
            <a:spLocks noGrp="1"/>
          </p:cNvSpPr>
          <p:nvPr>
            <p:ph type="sldNum" sz="quarter" idx="5"/>
          </p:nvPr>
        </p:nvSpPr>
        <p:spPr/>
        <p:txBody>
          <a:bodyPr/>
          <a:lstStyle/>
          <a:p>
            <a:pPr marL="0" marR="0" lvl="0" indent="0" algn="r" defTabSz="914115"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1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22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56924-FEF8-AF49-D787-32EFCD428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C3290-B3FA-138C-10FC-F6610DFBF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15CA4-3E43-9596-A3DE-3E7892A1B723}"/>
              </a:ext>
            </a:extLst>
          </p:cNvPr>
          <p:cNvSpPr>
            <a:spLocks noGrp="1"/>
          </p:cNvSpPr>
          <p:nvPr>
            <p:ph type="body" idx="1"/>
          </p:nvPr>
        </p:nvSpPr>
        <p:spPr/>
        <p:txBody>
          <a:bodyPr/>
          <a:lstStyle/>
          <a:p>
            <a:pPr algn="l"/>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8095993-5269-EF2D-2407-70858BCDF75F}"/>
              </a:ext>
            </a:extLst>
          </p:cNvPr>
          <p:cNvSpPr>
            <a:spLocks noGrp="1"/>
          </p:cNvSpPr>
          <p:nvPr>
            <p:ph type="sldNum" sz="quarter" idx="5"/>
          </p:nvPr>
        </p:nvSpPr>
        <p:spPr/>
        <p:txBody>
          <a:bodyPr/>
          <a:lstStyle/>
          <a:p>
            <a:pPr marL="0" marR="0" lvl="0" indent="0" algn="r" defTabSz="914115"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1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94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2202601-B95E-E147-AD09-7F78C01C7B47}" type="slidenum">
              <a:rPr lang="en-US" smtClean="0"/>
              <a:t>9</a:t>
            </a:fld>
            <a:endParaRPr lang="en-US"/>
          </a:p>
        </p:txBody>
      </p:sp>
    </p:spTree>
    <p:extLst>
      <p:ext uri="{BB962C8B-B14F-4D97-AF65-F5344CB8AC3E}">
        <p14:creationId xmlns:p14="http://schemas.microsoft.com/office/powerpoint/2010/main" val="148788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077D-5831-0408-CC16-EDA1820B0D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AE8F3E-BB0E-B3BC-C09E-24646AC73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6224C0-AFB1-554E-AB0B-8CD110C98A03}"/>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5" name="Footer Placeholder 4">
            <a:extLst>
              <a:ext uri="{FF2B5EF4-FFF2-40B4-BE49-F238E27FC236}">
                <a16:creationId xmlns:a16="http://schemas.microsoft.com/office/drawing/2014/main" id="{C4253871-2797-726A-3C1C-48A99FFF2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4328B-4306-42D6-D49A-DAC31BAA6274}"/>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404790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D646-6555-6136-9A38-002F69D12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2E8FF-9AFD-0E88-2345-6E4B37C351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B3AD6-E74F-D7CE-32EF-FD31AF670969}"/>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5" name="Footer Placeholder 4">
            <a:extLst>
              <a:ext uri="{FF2B5EF4-FFF2-40B4-BE49-F238E27FC236}">
                <a16:creationId xmlns:a16="http://schemas.microsoft.com/office/drawing/2014/main" id="{ACB6C364-B43D-A1A7-5997-729390DAA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352B1-5234-31A8-B8A4-407A8D31114B}"/>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134496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716F22-4120-BB5B-06F6-2D716105E1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5273F1-6F0A-0D41-E7B6-26AE5A1CDF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2027D-9F10-4BCF-0B6C-C3E3A3A6B962}"/>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5" name="Footer Placeholder 4">
            <a:extLst>
              <a:ext uri="{FF2B5EF4-FFF2-40B4-BE49-F238E27FC236}">
                <a16:creationId xmlns:a16="http://schemas.microsoft.com/office/drawing/2014/main" id="{C3FF5989-B256-9F44-C604-51A641A5A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15364-75EC-7E0C-511F-65D07FD51E12}"/>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335973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BG (dark blue)">
            <a:extLst>
              <a:ext uri="{FF2B5EF4-FFF2-40B4-BE49-F238E27FC236}">
                <a16:creationId xmlns:a16="http://schemas.microsoft.com/office/drawing/2014/main" id="{F5460B43-45A2-994D-AA13-C858FD4AE448}"/>
              </a:ext>
            </a:extLst>
          </p:cNvPr>
          <p:cNvSpPr/>
          <p:nvPr userDrawn="1"/>
        </p:nvSpPr>
        <p:spPr>
          <a:xfrm>
            <a:off x="1588" y="0"/>
            <a:ext cx="12192000" cy="6858000"/>
          </a:xfrm>
          <a:prstGeom prst="rect">
            <a:avLst/>
          </a:prstGeom>
          <a:solidFill>
            <a:srgbClr val="003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9">
              <a:solidFill>
                <a:srgbClr val="003A71"/>
              </a:solidFill>
            </a:endParaRPr>
          </a:p>
        </p:txBody>
      </p:sp>
      <p:sp>
        <p:nvSpPr>
          <p:cNvPr id="19" name="Title Placeholder 1">
            <a:extLst>
              <a:ext uri="{FF2B5EF4-FFF2-40B4-BE49-F238E27FC236}">
                <a16:creationId xmlns:a16="http://schemas.microsoft.com/office/drawing/2014/main" id="{58AE5ED2-C1F5-FC44-AA8A-46A0DD3BDCF1}"/>
              </a:ext>
            </a:extLst>
          </p:cNvPr>
          <p:cNvSpPr>
            <a:spLocks noGrp="1"/>
          </p:cNvSpPr>
          <p:nvPr>
            <p:ph type="title" hasCustomPrompt="1"/>
          </p:nvPr>
        </p:nvSpPr>
        <p:spPr>
          <a:xfrm>
            <a:off x="990603" y="990600"/>
            <a:ext cx="11109960" cy="1641158"/>
          </a:xfrm>
          <a:prstGeom prst="rect">
            <a:avLst/>
          </a:prstGeom>
        </p:spPr>
        <p:txBody>
          <a:bodyPr vert="horz" lIns="91440" tIns="45720" rIns="91440" bIns="45720" rtlCol="0" anchor="t">
            <a:normAutofit/>
          </a:bodyPr>
          <a:lstStyle>
            <a:lvl1pPr>
              <a:lnSpc>
                <a:spcPts val="5998"/>
              </a:lnSpc>
              <a:defRPr/>
            </a:lvl1pPr>
          </a:lstStyle>
          <a:p>
            <a:r>
              <a:rPr lang="en-US"/>
              <a:t>Title</a:t>
            </a:r>
          </a:p>
        </p:txBody>
      </p:sp>
      <p:sp>
        <p:nvSpPr>
          <p:cNvPr id="15" name="Content Placeholder 18">
            <a:extLst>
              <a:ext uri="{FF2B5EF4-FFF2-40B4-BE49-F238E27FC236}">
                <a16:creationId xmlns:a16="http://schemas.microsoft.com/office/drawing/2014/main" id="{F85DA74A-AB07-FB49-8B0E-5371FF172209}"/>
              </a:ext>
            </a:extLst>
          </p:cNvPr>
          <p:cNvSpPr>
            <a:spLocks noGrp="1"/>
          </p:cNvSpPr>
          <p:nvPr>
            <p:ph sz="quarter" idx="13" hasCustomPrompt="1"/>
          </p:nvPr>
        </p:nvSpPr>
        <p:spPr>
          <a:xfrm>
            <a:off x="992188" y="4495800"/>
            <a:ext cx="6932612" cy="1447800"/>
          </a:xfrm>
          <a:prstGeom prst="rect">
            <a:avLst/>
          </a:prstGeom>
        </p:spPr>
        <p:txBody>
          <a:bodyPr/>
          <a:lstStyle>
            <a:lvl1pPr>
              <a:lnSpc>
                <a:spcPts val="2200"/>
              </a:lnSpc>
              <a:spcBef>
                <a:spcPts val="1100"/>
              </a:spcBef>
              <a:defRPr sz="1500" b="0" i="0">
                <a:solidFill>
                  <a:srgbClr val="E8F5FC"/>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pic>
        <p:nvPicPr>
          <p:cNvPr id="9" name="Graphic 8">
            <a:extLst>
              <a:ext uri="{FF2B5EF4-FFF2-40B4-BE49-F238E27FC236}">
                <a16:creationId xmlns:a16="http://schemas.microsoft.com/office/drawing/2014/main" id="{B5922041-6F26-A040-8F53-78554AF26FC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2301" y="6251379"/>
            <a:ext cx="2074989" cy="228600"/>
          </a:xfrm>
          <a:prstGeom prst="rect">
            <a:avLst/>
          </a:prstGeom>
        </p:spPr>
      </p:pic>
    </p:spTree>
    <p:extLst>
      <p:ext uri="{BB962C8B-B14F-4D97-AF65-F5344CB8AC3E}">
        <p14:creationId xmlns:p14="http://schemas.microsoft.com/office/powerpoint/2010/main" val="192952374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lvl1pPr marL="0" indent="0">
              <a:buNone/>
              <a:defRPr sz="3200" b="1" i="0">
                <a:solidFill>
                  <a:srgbClr val="003A70"/>
                </a:solidFill>
                <a:latin typeface="Arial Black" panose="020B0604020202020204" pitchFamily="34" charset="0"/>
                <a:cs typeface="Arial Black" panose="020B0604020202020204" pitchFamily="34" charset="0"/>
              </a:defRPr>
            </a:lvl1pPr>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marL="0" indent="0">
              <a:lnSpc>
                <a:spcPts val="2200"/>
              </a:lnSpc>
              <a:spcBef>
                <a:spcPts val="1100"/>
              </a:spcBef>
              <a:buNone/>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7" name="Text Placeholder 6">
            <a:extLst>
              <a:ext uri="{FF2B5EF4-FFF2-40B4-BE49-F238E27FC236}">
                <a16:creationId xmlns:a16="http://schemas.microsoft.com/office/drawing/2014/main" id="{65D623CB-4F2F-AA42-976A-551D132FBD96}"/>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8" name="Text Placeholder 18">
            <a:extLst>
              <a:ext uri="{FF2B5EF4-FFF2-40B4-BE49-F238E27FC236}">
                <a16:creationId xmlns:a16="http://schemas.microsoft.com/office/drawing/2014/main" id="{E47A2AC9-517A-0340-B170-F524EA09BD60}"/>
              </a:ext>
            </a:extLst>
          </p:cNvPr>
          <p:cNvSpPr>
            <a:spLocks noGrp="1"/>
          </p:cNvSpPr>
          <p:nvPr>
            <p:ph type="body" sz="quarter" idx="17" hasCustomPrompt="1"/>
          </p:nvPr>
        </p:nvSpPr>
        <p:spPr>
          <a:xfrm>
            <a:off x="1014655" y="3308684"/>
            <a:ext cx="2206663" cy="835587"/>
          </a:xfrm>
          <a:prstGeom prst="rect">
            <a:avLst/>
          </a:prstGeom>
        </p:spPr>
        <p:txBody>
          <a:bodyPr/>
          <a:lstStyle>
            <a:lvl1pPr>
              <a:lnSpc>
                <a:spcPct val="100000"/>
              </a:lnSpc>
              <a:defRPr sz="1300">
                <a:solidFill>
                  <a:srgbClr val="003B70"/>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20" name="Text Placeholder 18">
            <a:extLst>
              <a:ext uri="{FF2B5EF4-FFF2-40B4-BE49-F238E27FC236}">
                <a16:creationId xmlns:a16="http://schemas.microsoft.com/office/drawing/2014/main" id="{AA3FF1D9-063B-CB4B-B1EB-D0FC19A97A6D}"/>
              </a:ext>
            </a:extLst>
          </p:cNvPr>
          <p:cNvSpPr>
            <a:spLocks noGrp="1"/>
          </p:cNvSpPr>
          <p:nvPr>
            <p:ph type="body" sz="quarter" idx="18" hasCustomPrompt="1"/>
          </p:nvPr>
        </p:nvSpPr>
        <p:spPr>
          <a:xfrm>
            <a:off x="1014655" y="4296671"/>
            <a:ext cx="2206663" cy="1447800"/>
          </a:xfrm>
          <a:prstGeom prst="rect">
            <a:avLst/>
          </a:prstGeom>
        </p:spPr>
        <p:txBody>
          <a:bodyPr/>
          <a:lstStyle>
            <a:lvl1pPr>
              <a:lnSpc>
                <a:spcPct val="100000"/>
              </a:lnSpc>
              <a:defRPr sz="1200" b="0" i="0">
                <a:solidFill>
                  <a:srgbClr val="003B70"/>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10" name="Graphic 9">
            <a:extLst>
              <a:ext uri="{FF2B5EF4-FFF2-40B4-BE49-F238E27FC236}">
                <a16:creationId xmlns:a16="http://schemas.microsoft.com/office/drawing/2014/main" id="{75F2FCFB-C110-4849-A217-BFE71A9B2DD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367938709"/>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6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BG (dark blue)">
            <a:extLst>
              <a:ext uri="{FF2B5EF4-FFF2-40B4-BE49-F238E27FC236}">
                <a16:creationId xmlns:a16="http://schemas.microsoft.com/office/drawing/2014/main" id="{F5460B43-45A2-994D-AA13-C858FD4AE448}"/>
              </a:ext>
            </a:extLst>
          </p:cNvPr>
          <p:cNvSpPr/>
          <p:nvPr userDrawn="1"/>
        </p:nvSpPr>
        <p:spPr>
          <a:xfrm>
            <a:off x="1588" y="0"/>
            <a:ext cx="12192000" cy="6858000"/>
          </a:xfrm>
          <a:prstGeom prst="rect">
            <a:avLst/>
          </a:prstGeom>
          <a:solidFill>
            <a:srgbClr val="003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9">
              <a:solidFill>
                <a:srgbClr val="003A71"/>
              </a:solidFill>
            </a:endParaRPr>
          </a:p>
        </p:txBody>
      </p:sp>
      <p:sp>
        <p:nvSpPr>
          <p:cNvPr id="19" name="Title Placeholder 1">
            <a:extLst>
              <a:ext uri="{FF2B5EF4-FFF2-40B4-BE49-F238E27FC236}">
                <a16:creationId xmlns:a16="http://schemas.microsoft.com/office/drawing/2014/main" id="{58AE5ED2-C1F5-FC44-AA8A-46A0DD3BDCF1}"/>
              </a:ext>
            </a:extLst>
          </p:cNvPr>
          <p:cNvSpPr>
            <a:spLocks noGrp="1"/>
          </p:cNvSpPr>
          <p:nvPr>
            <p:ph type="title" hasCustomPrompt="1"/>
          </p:nvPr>
        </p:nvSpPr>
        <p:spPr>
          <a:xfrm>
            <a:off x="990603" y="990600"/>
            <a:ext cx="11109960" cy="1641158"/>
          </a:xfrm>
          <a:prstGeom prst="rect">
            <a:avLst/>
          </a:prstGeom>
        </p:spPr>
        <p:txBody>
          <a:bodyPr vert="horz" lIns="91440" tIns="45720" rIns="91440" bIns="45720" rtlCol="0" anchor="t">
            <a:normAutofit/>
          </a:bodyPr>
          <a:lstStyle>
            <a:lvl1pPr>
              <a:lnSpc>
                <a:spcPts val="5998"/>
              </a:lnSpc>
              <a:defRPr/>
            </a:lvl1pPr>
          </a:lstStyle>
          <a:p>
            <a:r>
              <a:rPr lang="en-US"/>
              <a:t>Title</a:t>
            </a:r>
          </a:p>
        </p:txBody>
      </p:sp>
      <p:sp>
        <p:nvSpPr>
          <p:cNvPr id="15" name="Content Placeholder 18">
            <a:extLst>
              <a:ext uri="{FF2B5EF4-FFF2-40B4-BE49-F238E27FC236}">
                <a16:creationId xmlns:a16="http://schemas.microsoft.com/office/drawing/2014/main" id="{F85DA74A-AB07-FB49-8B0E-5371FF172209}"/>
              </a:ext>
            </a:extLst>
          </p:cNvPr>
          <p:cNvSpPr>
            <a:spLocks noGrp="1"/>
          </p:cNvSpPr>
          <p:nvPr>
            <p:ph sz="quarter" idx="13" hasCustomPrompt="1"/>
          </p:nvPr>
        </p:nvSpPr>
        <p:spPr>
          <a:xfrm>
            <a:off x="992188" y="4495800"/>
            <a:ext cx="6932612" cy="1447800"/>
          </a:xfrm>
          <a:prstGeom prst="rect">
            <a:avLst/>
          </a:prstGeom>
        </p:spPr>
        <p:txBody>
          <a:bodyPr/>
          <a:lstStyle>
            <a:lvl1pPr>
              <a:lnSpc>
                <a:spcPts val="2200"/>
              </a:lnSpc>
              <a:spcBef>
                <a:spcPts val="1100"/>
              </a:spcBef>
              <a:defRPr sz="1500" b="0" i="0">
                <a:solidFill>
                  <a:srgbClr val="E8F5FC"/>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pic>
        <p:nvPicPr>
          <p:cNvPr id="9" name="Graphic 8">
            <a:extLst>
              <a:ext uri="{FF2B5EF4-FFF2-40B4-BE49-F238E27FC236}">
                <a16:creationId xmlns:a16="http://schemas.microsoft.com/office/drawing/2014/main" id="{B5922041-6F26-A040-8F53-78554AF26FC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2301" y="6251379"/>
            <a:ext cx="2074989" cy="228600"/>
          </a:xfrm>
          <a:prstGeom prst="rect">
            <a:avLst/>
          </a:prstGeom>
        </p:spPr>
      </p:pic>
    </p:spTree>
    <p:extLst>
      <p:ext uri="{BB962C8B-B14F-4D97-AF65-F5344CB8AC3E}">
        <p14:creationId xmlns:p14="http://schemas.microsoft.com/office/powerpoint/2010/main" val="219672875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BG (pale blue)">
            <a:extLst>
              <a:ext uri="{FF2B5EF4-FFF2-40B4-BE49-F238E27FC236}">
                <a16:creationId xmlns:a16="http://schemas.microsoft.com/office/drawing/2014/main" id="{A61D04CF-57B8-FB45-9EB6-B77BD458D0E9}"/>
              </a:ext>
            </a:extLst>
          </p:cNvPr>
          <p:cNvSpPr/>
          <p:nvPr userDrawn="1"/>
        </p:nvSpPr>
        <p:spPr>
          <a:xfrm>
            <a:off x="0" y="0"/>
            <a:ext cx="12192000" cy="6858000"/>
          </a:xfrm>
          <a:prstGeom prst="rect">
            <a:avLst/>
          </a:pr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9">
              <a:solidFill>
                <a:srgbClr val="E8F5FC"/>
              </a:solidFill>
            </a:endParaRPr>
          </a:p>
        </p:txBody>
      </p:sp>
      <p:sp>
        <p:nvSpPr>
          <p:cNvPr id="14" name="HEADER">
            <a:extLst>
              <a:ext uri="{FF2B5EF4-FFF2-40B4-BE49-F238E27FC236}">
                <a16:creationId xmlns:a16="http://schemas.microsoft.com/office/drawing/2014/main" id="{148F46D9-00DB-9C47-9F2F-BF30FCBFE957}"/>
              </a:ext>
            </a:extLst>
          </p:cNvPr>
          <p:cNvSpPr>
            <a:spLocks noGrp="1"/>
          </p:cNvSpPr>
          <p:nvPr>
            <p:ph idx="1" hasCustomPrompt="1"/>
          </p:nvPr>
        </p:nvSpPr>
        <p:spPr>
          <a:xfrm>
            <a:off x="952500" y="1211262"/>
            <a:ext cx="5145088" cy="4503738"/>
          </a:xfrm>
          <a:prstGeom prst="rect">
            <a:avLst/>
          </a:prstGeom>
        </p:spPr>
        <p:txBody>
          <a:bodyPr vert="horz" lIns="91440" tIns="45720" rIns="91440" bIns="45720" rtlCol="0">
            <a:normAutofit/>
          </a:bodyPr>
          <a:lstStyle>
            <a:lvl1pPr marL="0" indent="0">
              <a:buNone/>
              <a:defRPr/>
            </a:lvl1pPr>
            <a:lvl2pPr marL="457178" indent="0">
              <a:buNone/>
              <a:defRPr/>
            </a:lvl2pPr>
          </a:lstStyle>
          <a:p>
            <a:pPr lvl="0"/>
            <a:r>
              <a:rPr lang="en-US"/>
              <a:t>Header</a:t>
            </a:r>
          </a:p>
        </p:txBody>
      </p:sp>
      <p:sp>
        <p:nvSpPr>
          <p:cNvPr id="19" name="Content Placeholder 18">
            <a:extLst>
              <a:ext uri="{FF2B5EF4-FFF2-40B4-BE49-F238E27FC236}">
                <a16:creationId xmlns:a16="http://schemas.microsoft.com/office/drawing/2014/main" id="{08E47B91-4617-CF42-B7D6-2BA8AA8EBF5A}"/>
              </a:ext>
            </a:extLst>
          </p:cNvPr>
          <p:cNvSpPr>
            <a:spLocks noGrp="1"/>
          </p:cNvSpPr>
          <p:nvPr>
            <p:ph sz="quarter" idx="11" hasCustomPrompt="1"/>
          </p:nvPr>
        </p:nvSpPr>
        <p:spPr>
          <a:xfrm>
            <a:off x="6477000" y="1295400"/>
            <a:ext cx="5105400" cy="35814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pic>
        <p:nvPicPr>
          <p:cNvPr id="8" name="Graphic 7">
            <a:extLst>
              <a:ext uri="{FF2B5EF4-FFF2-40B4-BE49-F238E27FC236}">
                <a16:creationId xmlns:a16="http://schemas.microsoft.com/office/drawing/2014/main" id="{0E9EEFFD-312D-5B44-AD57-2E0B95FFEC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840073530"/>
      </p:ext>
    </p:extLst>
  </p:cSld>
  <p:clrMapOvr>
    <a:masterClrMapping/>
  </p:clrMapOvr>
  <p:extLst>
    <p:ext uri="{DCECCB84-F9BA-43D5-87BE-67443E8EF086}">
      <p15:sldGuideLst xmlns:p15="http://schemas.microsoft.com/office/powerpoint/2012/main">
        <p15:guide id="1" pos="41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7" name="Text Placeholder 6">
            <a:extLst>
              <a:ext uri="{FF2B5EF4-FFF2-40B4-BE49-F238E27FC236}">
                <a16:creationId xmlns:a16="http://schemas.microsoft.com/office/drawing/2014/main" id="{65D623CB-4F2F-AA42-976A-551D132FBD96}"/>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8" name="Text Placeholder 18">
            <a:extLst>
              <a:ext uri="{FF2B5EF4-FFF2-40B4-BE49-F238E27FC236}">
                <a16:creationId xmlns:a16="http://schemas.microsoft.com/office/drawing/2014/main" id="{E47A2AC9-517A-0340-B170-F524EA09BD60}"/>
              </a:ext>
            </a:extLst>
          </p:cNvPr>
          <p:cNvSpPr>
            <a:spLocks noGrp="1"/>
          </p:cNvSpPr>
          <p:nvPr>
            <p:ph type="body" sz="quarter" idx="17" hasCustomPrompt="1"/>
          </p:nvPr>
        </p:nvSpPr>
        <p:spPr>
          <a:xfrm>
            <a:off x="1014655" y="3308684"/>
            <a:ext cx="2206663" cy="835587"/>
          </a:xfrm>
          <a:prstGeom prst="rect">
            <a:avLst/>
          </a:prstGeom>
        </p:spPr>
        <p:txBody>
          <a:bodyPr/>
          <a:lstStyle>
            <a:lvl1pPr>
              <a:lnSpc>
                <a:spcPct val="100000"/>
              </a:lnSpc>
              <a:defRPr sz="1300">
                <a:solidFill>
                  <a:srgbClr val="003B70"/>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20" name="Text Placeholder 18">
            <a:extLst>
              <a:ext uri="{FF2B5EF4-FFF2-40B4-BE49-F238E27FC236}">
                <a16:creationId xmlns:a16="http://schemas.microsoft.com/office/drawing/2014/main" id="{AA3FF1D9-063B-CB4B-B1EB-D0FC19A97A6D}"/>
              </a:ext>
            </a:extLst>
          </p:cNvPr>
          <p:cNvSpPr>
            <a:spLocks noGrp="1"/>
          </p:cNvSpPr>
          <p:nvPr>
            <p:ph type="body" sz="quarter" idx="18" hasCustomPrompt="1"/>
          </p:nvPr>
        </p:nvSpPr>
        <p:spPr>
          <a:xfrm>
            <a:off x="1014655" y="4296671"/>
            <a:ext cx="2206663" cy="1447800"/>
          </a:xfrm>
          <a:prstGeom prst="rect">
            <a:avLst/>
          </a:prstGeom>
        </p:spPr>
        <p:txBody>
          <a:bodyPr/>
          <a:lstStyle>
            <a:lvl1pPr>
              <a:lnSpc>
                <a:spcPct val="100000"/>
              </a:lnSpc>
              <a:defRPr sz="1200" b="0" i="0">
                <a:solidFill>
                  <a:srgbClr val="003B70"/>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10" name="Graphic 9">
            <a:extLst>
              <a:ext uri="{FF2B5EF4-FFF2-40B4-BE49-F238E27FC236}">
                <a16:creationId xmlns:a16="http://schemas.microsoft.com/office/drawing/2014/main" id="{75F2FCFB-C110-4849-A217-BFE71A9B2DD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2502186341"/>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10" name="Text Placeholder 6">
            <a:extLst>
              <a:ext uri="{FF2B5EF4-FFF2-40B4-BE49-F238E27FC236}">
                <a16:creationId xmlns:a16="http://schemas.microsoft.com/office/drawing/2014/main" id="{D40A2BA4-1A44-8C46-80D0-31F0C0854E53}"/>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6" name="Text Placeholder 18">
            <a:extLst>
              <a:ext uri="{FF2B5EF4-FFF2-40B4-BE49-F238E27FC236}">
                <a16:creationId xmlns:a16="http://schemas.microsoft.com/office/drawing/2014/main" id="{09014C13-CDC8-CE46-AE1A-DA7367C55A45}"/>
              </a:ext>
            </a:extLst>
          </p:cNvPr>
          <p:cNvSpPr>
            <a:spLocks noGrp="1"/>
          </p:cNvSpPr>
          <p:nvPr>
            <p:ph type="body" sz="quarter" idx="15" hasCustomPrompt="1"/>
          </p:nvPr>
        </p:nvSpPr>
        <p:spPr>
          <a:xfrm>
            <a:off x="9553537" y="3308684"/>
            <a:ext cx="2206663" cy="835587"/>
          </a:xfrm>
          <a:prstGeom prst="rect">
            <a:avLst/>
          </a:prstGeom>
        </p:spPr>
        <p:txBody>
          <a:bodyPr/>
          <a:lstStyle>
            <a:lvl1pPr>
              <a:lnSpc>
                <a:spcPct val="100000"/>
              </a:lnSpc>
              <a:defRPr sz="1300">
                <a:solidFill>
                  <a:srgbClr val="D0491A"/>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17" name="Text Placeholder 18">
            <a:extLst>
              <a:ext uri="{FF2B5EF4-FFF2-40B4-BE49-F238E27FC236}">
                <a16:creationId xmlns:a16="http://schemas.microsoft.com/office/drawing/2014/main" id="{C0ABD934-F18E-604F-A27F-E7B3E17D44A9}"/>
              </a:ext>
            </a:extLst>
          </p:cNvPr>
          <p:cNvSpPr>
            <a:spLocks noGrp="1"/>
          </p:cNvSpPr>
          <p:nvPr>
            <p:ph type="body" sz="quarter" idx="16" hasCustomPrompt="1"/>
          </p:nvPr>
        </p:nvSpPr>
        <p:spPr>
          <a:xfrm>
            <a:off x="9553537" y="4296671"/>
            <a:ext cx="2206663" cy="1447800"/>
          </a:xfrm>
          <a:prstGeom prst="rect">
            <a:avLst/>
          </a:prstGeom>
        </p:spPr>
        <p:txBody>
          <a:bodyPr/>
          <a:lstStyle>
            <a:lvl1pPr>
              <a:lnSpc>
                <a:spcPct val="100000"/>
              </a:lnSpc>
              <a:defRPr sz="1200" b="0" i="0">
                <a:solidFill>
                  <a:srgbClr val="D0491A"/>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9" name="Graphic 8">
            <a:extLst>
              <a:ext uri="{FF2B5EF4-FFF2-40B4-BE49-F238E27FC236}">
                <a16:creationId xmlns:a16="http://schemas.microsoft.com/office/drawing/2014/main" id="{2166B8B6-B063-BD44-BD47-9C2B6D0F0B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1755688442"/>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10" name="Text Placeholder 6">
            <a:extLst>
              <a:ext uri="{FF2B5EF4-FFF2-40B4-BE49-F238E27FC236}">
                <a16:creationId xmlns:a16="http://schemas.microsoft.com/office/drawing/2014/main" id="{A92A4FDC-FA6B-FD43-AEB8-989E1BC0CB24}"/>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6" name="Text Placeholder 18">
            <a:extLst>
              <a:ext uri="{FF2B5EF4-FFF2-40B4-BE49-F238E27FC236}">
                <a16:creationId xmlns:a16="http://schemas.microsoft.com/office/drawing/2014/main" id="{7000D95A-F22A-AD41-B768-52B9C68EFF89}"/>
              </a:ext>
            </a:extLst>
          </p:cNvPr>
          <p:cNvSpPr>
            <a:spLocks noGrp="1"/>
          </p:cNvSpPr>
          <p:nvPr>
            <p:ph type="body" sz="quarter" idx="15" hasCustomPrompt="1"/>
          </p:nvPr>
        </p:nvSpPr>
        <p:spPr>
          <a:xfrm>
            <a:off x="9553537" y="3308684"/>
            <a:ext cx="2206663" cy="835587"/>
          </a:xfrm>
          <a:prstGeom prst="rect">
            <a:avLst/>
          </a:prstGeom>
        </p:spPr>
        <p:txBody>
          <a:bodyPr/>
          <a:lstStyle>
            <a:lvl1pPr>
              <a:lnSpc>
                <a:spcPct val="100000"/>
              </a:lnSpc>
              <a:defRPr sz="1300">
                <a:solidFill>
                  <a:srgbClr val="D0491A"/>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17" name="Text Placeholder 18">
            <a:extLst>
              <a:ext uri="{FF2B5EF4-FFF2-40B4-BE49-F238E27FC236}">
                <a16:creationId xmlns:a16="http://schemas.microsoft.com/office/drawing/2014/main" id="{785179A2-1395-2147-9C54-D701B3253769}"/>
              </a:ext>
            </a:extLst>
          </p:cNvPr>
          <p:cNvSpPr>
            <a:spLocks noGrp="1"/>
          </p:cNvSpPr>
          <p:nvPr>
            <p:ph type="body" sz="quarter" idx="16" hasCustomPrompt="1"/>
          </p:nvPr>
        </p:nvSpPr>
        <p:spPr>
          <a:xfrm>
            <a:off x="9553537" y="4296671"/>
            <a:ext cx="2206663" cy="1447800"/>
          </a:xfrm>
          <a:prstGeom prst="rect">
            <a:avLst/>
          </a:prstGeom>
        </p:spPr>
        <p:txBody>
          <a:bodyPr/>
          <a:lstStyle>
            <a:lvl1pPr>
              <a:lnSpc>
                <a:spcPct val="100000"/>
              </a:lnSpc>
              <a:defRPr sz="1200" b="0" i="0">
                <a:solidFill>
                  <a:srgbClr val="D0491A"/>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9" name="Graphic 8">
            <a:extLst>
              <a:ext uri="{FF2B5EF4-FFF2-40B4-BE49-F238E27FC236}">
                <a16:creationId xmlns:a16="http://schemas.microsoft.com/office/drawing/2014/main" id="{14B4D91E-D96A-3548-92D5-EF2A429EFB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2253799004"/>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E579-10F7-F709-9925-1708160CB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D89C3-8492-A5A6-D728-E0CCB49373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7D058-EB9D-E64D-4440-E52F236544A4}"/>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5" name="Footer Placeholder 4">
            <a:extLst>
              <a:ext uri="{FF2B5EF4-FFF2-40B4-BE49-F238E27FC236}">
                <a16:creationId xmlns:a16="http://schemas.microsoft.com/office/drawing/2014/main" id="{C5B95E88-5DDB-14CB-491B-D82CA0343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957B5-EA32-564E-F132-5A3931698A77}"/>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2227730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305ADC-3F11-6D43-BC4E-F47478FD98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01203" y="6096000"/>
            <a:ext cx="2006600" cy="228600"/>
          </a:xfrm>
          <a:prstGeom prst="rect">
            <a:avLst/>
          </a:prstGeom>
        </p:spPr>
      </p:pic>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78470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19" name="Text Placeholder 6">
            <a:extLst>
              <a:ext uri="{FF2B5EF4-FFF2-40B4-BE49-F238E27FC236}">
                <a16:creationId xmlns:a16="http://schemas.microsoft.com/office/drawing/2014/main" id="{20C1CC71-BBCF-B043-BEDB-1D26576E2C8E}"/>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pic>
        <p:nvPicPr>
          <p:cNvPr id="7" name="Graphic 6">
            <a:extLst>
              <a:ext uri="{FF2B5EF4-FFF2-40B4-BE49-F238E27FC236}">
                <a16:creationId xmlns:a16="http://schemas.microsoft.com/office/drawing/2014/main" id="{D4E0FF9A-694C-214B-A301-B07375D47C7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2957335745"/>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982" y="705681"/>
            <a:ext cx="8838049" cy="1004888"/>
          </a:xfrm>
        </p:spPr>
        <p:txBody>
          <a:bodyPr/>
          <a:lstStyle>
            <a:lvl1pPr>
              <a:defRPr sz="3000" baseline="0"/>
            </a:lvl1pPr>
          </a:lstStyle>
          <a:p>
            <a:r>
              <a:rPr lang="en-US"/>
              <a:t>Basic 1 Column Slide To Start. Title can go to Two lines.</a:t>
            </a:r>
          </a:p>
        </p:txBody>
      </p:sp>
      <p:sp>
        <p:nvSpPr>
          <p:cNvPr id="6" name="Content Placeholder 5"/>
          <p:cNvSpPr>
            <a:spLocks noGrp="1"/>
          </p:cNvSpPr>
          <p:nvPr>
            <p:ph sz="quarter" idx="19"/>
          </p:nvPr>
        </p:nvSpPr>
        <p:spPr>
          <a:xfrm>
            <a:off x="876982" y="1761996"/>
            <a:ext cx="8838049" cy="4152900"/>
          </a:xfrm>
        </p:spPr>
        <p:txBody>
          <a:bodyPr/>
          <a:lstStyle>
            <a:lvl1pPr>
              <a:defRPr sz="1714"/>
            </a:lvl1pPr>
            <a:lvl2pPr>
              <a:defRPr sz="1714"/>
            </a:lvl2pPr>
            <a:lvl3pPr>
              <a:defRPr sz="1714"/>
            </a:lvl3pPr>
            <a:lvl4pPr>
              <a:defRPr sz="1714"/>
            </a:lvl4pPr>
            <a:lvl5pPr>
              <a:defRPr sz="171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4"/>
          </p:nvPr>
        </p:nvSpPr>
        <p:spPr>
          <a:xfrm>
            <a:off x="327950" y="6381476"/>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1371024790"/>
      </p:ext>
    </p:extLst>
  </p:cSld>
  <p:clrMapOvr>
    <a:masterClrMapping/>
  </p:clrMapOvr>
  <p:extLst>
    <p:ext uri="{DCECCB84-F9BA-43D5-87BE-67443E8EF086}">
      <p15:sldGuideLst xmlns:p15="http://schemas.microsoft.com/office/powerpoint/2012/main">
        <p15:guide id="1" pos="426">
          <p15:clr>
            <a:srgbClr val="FBAE40"/>
          </p15:clr>
        </p15:guide>
        <p15:guide id="2" pos="516">
          <p15:clr>
            <a:srgbClr val="FBAE40"/>
          </p15:clr>
        </p15:guide>
        <p15:guide id="3" pos="941">
          <p15:clr>
            <a:srgbClr val="FBAE40"/>
          </p15:clr>
        </p15:guide>
        <p15:guide id="4" pos="1031">
          <p15:clr>
            <a:srgbClr val="FBAE40"/>
          </p15:clr>
        </p15:guide>
        <p15:guide id="5" pos="1456">
          <p15:clr>
            <a:srgbClr val="FBAE40"/>
          </p15:clr>
        </p15:guide>
        <p15:guide id="6" pos="1557">
          <p15:clr>
            <a:srgbClr val="FBAE40"/>
          </p15:clr>
        </p15:guide>
        <p15:guide id="7" pos="1983">
          <p15:clr>
            <a:srgbClr val="FBAE40"/>
          </p15:clr>
        </p15:guide>
        <p15:guide id="8" pos="2072">
          <p15:clr>
            <a:srgbClr val="FBAE40"/>
          </p15:clr>
        </p15:guide>
        <p15:guide id="9" pos="2509">
          <p15:clr>
            <a:srgbClr val="FBAE40"/>
          </p15:clr>
        </p15:guide>
        <p15:guide id="10" pos="2588">
          <p15:clr>
            <a:srgbClr val="FBAE40"/>
          </p15:clr>
        </p15:guide>
        <p15:guide id="11" pos="3013">
          <p15:clr>
            <a:srgbClr val="FBAE40"/>
          </p15:clr>
        </p15:guide>
        <p15:guide id="12" pos="3103">
          <p15:clr>
            <a:srgbClr val="FBAE40"/>
          </p15:clr>
        </p15:guide>
        <p15:guide id="13" pos="3528">
          <p15:clr>
            <a:srgbClr val="FBAE40"/>
          </p15:clr>
        </p15:guide>
        <p15:guide id="14" pos="3629">
          <p15:clr>
            <a:srgbClr val="FBAE40"/>
          </p15:clr>
        </p15:guide>
        <p15:guide id="15" pos="4044">
          <p15:clr>
            <a:srgbClr val="FBAE40"/>
          </p15:clr>
        </p15:guide>
        <p15:guide id="16" pos="4156">
          <p15:clr>
            <a:srgbClr val="FBAE40"/>
          </p15:clr>
        </p15:guide>
        <p15:guide id="17" pos="4570">
          <p15:clr>
            <a:srgbClr val="FBAE40"/>
          </p15:clr>
        </p15:guide>
        <p15:guide id="18" pos="4671">
          <p15:clr>
            <a:srgbClr val="FBAE40"/>
          </p15:clr>
        </p15:guide>
        <p15:guide id="19" pos="5085">
          <p15:clr>
            <a:srgbClr val="FBAE40"/>
          </p15:clr>
        </p15:guide>
        <p15:guide id="20" pos="5197">
          <p15:clr>
            <a:srgbClr val="FBAE40"/>
          </p15:clr>
        </p15:guide>
        <p15:guide id="21" pos="6127">
          <p15:clr>
            <a:srgbClr val="FBAE40"/>
          </p15:clr>
        </p15:guide>
        <p15:guide id="22" pos="6228">
          <p15:clr>
            <a:srgbClr val="FBAE40"/>
          </p15:clr>
        </p15:guide>
        <p15:guide id="23" pos="6642">
          <p15:clr>
            <a:srgbClr val="FBAE40"/>
          </p15:clr>
        </p15:guide>
        <p15:guide id="24" pos="6743">
          <p15:clr>
            <a:srgbClr val="FBAE40"/>
          </p15:clr>
        </p15:guide>
        <p15:guide id="25" orient="horz" pos="202">
          <p15:clr>
            <a:srgbClr val="FBAE40"/>
          </p15:clr>
        </p15:guide>
        <p15:guide id="26" pos="5612">
          <p15:clr>
            <a:srgbClr val="FBAE40"/>
          </p15:clr>
        </p15:guide>
        <p15:guide id="27" pos="57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0B6DEB39-C3FF-044E-A857-044F10CAE910}"/>
              </a:ext>
            </a:extLst>
          </p:cNvPr>
          <p:cNvSpPr>
            <a:spLocks noGrp="1"/>
          </p:cNvSpPr>
          <p:nvPr>
            <p:ph idx="11" hasCustomPrompt="1"/>
          </p:nvPr>
        </p:nvSpPr>
        <p:spPr>
          <a:xfrm>
            <a:off x="990600" y="3439164"/>
            <a:ext cx="4191000" cy="2199640"/>
          </a:xfrm>
          <a:prstGeom prst="rect">
            <a:avLst/>
          </a:prstGeom>
        </p:spPr>
        <p:txBody>
          <a:bodyPr vert="horz" lIns="91440" tIns="45720" rIns="91440" bIns="45720" rtlCol="0">
            <a:normAutofit/>
          </a:bodyPr>
          <a:lstStyle>
            <a:lvl3pPr marL="0" indent="0" defTabSz="118848">
              <a:lnSpc>
                <a:spcPts val="1500"/>
              </a:lnSpc>
              <a:buNone/>
              <a:defRPr/>
            </a:lvl3pPr>
            <a:lvl4pPr marL="0" indent="0">
              <a:lnSpc>
                <a:spcPts val="1500"/>
              </a:lnSpc>
              <a:buNone/>
              <a:defRPr/>
            </a:lvl4pPr>
            <a:lvl5pPr marL="1828426" indent="0">
              <a:buNone/>
              <a:defRPr/>
            </a:lvl5pPr>
          </a:lstStyle>
          <a:p>
            <a:pPr lvl="2"/>
            <a:r>
              <a:rPr lang="en-US"/>
              <a:t>Subhead</a:t>
            </a:r>
          </a:p>
          <a:p>
            <a:pPr lvl="3"/>
            <a:r>
              <a:rPr lang="en-US"/>
              <a:t>Description</a:t>
            </a:r>
          </a:p>
        </p:txBody>
      </p:sp>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7847012" cy="1447800"/>
          </a:xfrm>
          <a:prstGeom prst="rect">
            <a:avLst/>
          </a:prstGeom>
        </p:spPr>
        <p:txBody>
          <a:bodyPr/>
          <a:lstStyle>
            <a:lvl1pPr marL="13606" marR="5442">
              <a:lnSpc>
                <a:spcPct val="122200"/>
              </a:lnSpc>
              <a:spcBef>
                <a:spcPts val="107"/>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16" name="Text Placeholder 2">
            <a:extLst>
              <a:ext uri="{FF2B5EF4-FFF2-40B4-BE49-F238E27FC236}">
                <a16:creationId xmlns:a16="http://schemas.microsoft.com/office/drawing/2014/main" id="{EE8D98F1-A560-F34F-AE1D-FC9A86B44EE2}"/>
              </a:ext>
            </a:extLst>
          </p:cNvPr>
          <p:cNvSpPr>
            <a:spLocks noGrp="1"/>
          </p:cNvSpPr>
          <p:nvPr>
            <p:ph idx="15" hasCustomPrompt="1"/>
          </p:nvPr>
        </p:nvSpPr>
        <p:spPr>
          <a:xfrm>
            <a:off x="6088380" y="3439164"/>
            <a:ext cx="4191000" cy="2199640"/>
          </a:xfrm>
          <a:prstGeom prst="rect">
            <a:avLst/>
          </a:prstGeom>
        </p:spPr>
        <p:txBody>
          <a:bodyPr vert="horz" lIns="91440" tIns="45720" rIns="91440" bIns="45720" rtlCol="0">
            <a:normAutofit/>
          </a:bodyPr>
          <a:lstStyle>
            <a:lvl3pPr marL="0" indent="0" defTabSz="118848">
              <a:lnSpc>
                <a:spcPts val="1500"/>
              </a:lnSpc>
              <a:buNone/>
              <a:defRPr/>
            </a:lvl3pPr>
            <a:lvl4pPr marL="0" indent="0">
              <a:lnSpc>
                <a:spcPts val="1500"/>
              </a:lnSpc>
              <a:buNone/>
              <a:defRPr/>
            </a:lvl4pPr>
            <a:lvl5pPr marL="1828426" indent="0">
              <a:buNone/>
              <a:defRPr/>
            </a:lvl5pPr>
          </a:lstStyle>
          <a:p>
            <a:pPr lvl="2"/>
            <a:r>
              <a:rPr lang="en-US"/>
              <a:t>Subhead</a:t>
            </a:r>
          </a:p>
          <a:p>
            <a:pPr lvl="3"/>
            <a:r>
              <a:rPr lang="en-US"/>
              <a:t>Description</a:t>
            </a:r>
          </a:p>
        </p:txBody>
      </p:sp>
      <p:sp>
        <p:nvSpPr>
          <p:cNvPr id="11" name="Text Placeholder 6">
            <a:extLst>
              <a:ext uri="{FF2B5EF4-FFF2-40B4-BE49-F238E27FC236}">
                <a16:creationId xmlns:a16="http://schemas.microsoft.com/office/drawing/2014/main" id="{E3314AE3-59A2-3E4B-9AFD-637E3D4ECFE2}"/>
              </a:ext>
            </a:extLst>
          </p:cNvPr>
          <p:cNvSpPr>
            <a:spLocks noGrp="1"/>
          </p:cNvSpPr>
          <p:nvPr>
            <p:ph type="body" sz="quarter" idx="19" hasCustomPrompt="1"/>
          </p:nvPr>
        </p:nvSpPr>
        <p:spPr>
          <a:xfrm>
            <a:off x="992370" y="6317510"/>
            <a:ext cx="8763000" cy="233916"/>
          </a:xfrm>
          <a:prstGeom prst="rect">
            <a:avLst/>
          </a:prstGeom>
        </p:spPr>
        <p:txBody>
          <a:bodyPr anchor="b"/>
          <a:lstStyle>
            <a:lvl1pPr>
              <a:lnSpc>
                <a:spcPct val="100000"/>
              </a:lnSpc>
              <a:defRPr sz="900" b="0"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7" name="Text Placeholder 6">
            <a:extLst>
              <a:ext uri="{FF2B5EF4-FFF2-40B4-BE49-F238E27FC236}">
                <a16:creationId xmlns:a16="http://schemas.microsoft.com/office/drawing/2014/main" id="{E87C5C54-2FEE-BC40-8C52-20CAC5CC899F}"/>
              </a:ext>
            </a:extLst>
          </p:cNvPr>
          <p:cNvSpPr>
            <a:spLocks noGrp="1"/>
          </p:cNvSpPr>
          <p:nvPr>
            <p:ph type="body" sz="quarter" idx="20" hasCustomPrompt="1"/>
          </p:nvPr>
        </p:nvSpPr>
        <p:spPr>
          <a:xfrm>
            <a:off x="1144770" y="6469910"/>
            <a:ext cx="8763000" cy="233916"/>
          </a:xfrm>
          <a:prstGeom prst="rect">
            <a:avLst/>
          </a:prstGeom>
        </p:spPr>
        <p:txBody>
          <a:bodyPr anchor="b"/>
          <a:lstStyle>
            <a:lvl1pPr>
              <a:lnSpc>
                <a:spcPct val="100000"/>
              </a:lnSpc>
              <a:defRPr sz="900" b="0"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Tree>
    <p:extLst>
      <p:ext uri="{BB962C8B-B14F-4D97-AF65-F5344CB8AC3E}">
        <p14:creationId xmlns:p14="http://schemas.microsoft.com/office/powerpoint/2010/main" val="3123690741"/>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slide: Overall message">
    <p:spTree>
      <p:nvGrpSpPr>
        <p:cNvPr id="1" name=""/>
        <p:cNvGrpSpPr/>
        <p:nvPr/>
      </p:nvGrpSpPr>
      <p:grpSpPr>
        <a:xfrm>
          <a:off x="0" y="0"/>
          <a:ext cx="0" cy="0"/>
          <a:chOff x="0" y="0"/>
          <a:chExt cx="0" cy="0"/>
        </a:xfrm>
      </p:grpSpPr>
      <p:sp>
        <p:nvSpPr>
          <p:cNvPr id="2" name="Title 1"/>
          <p:cNvSpPr>
            <a:spLocks noGrp="1"/>
          </p:cNvSpPr>
          <p:nvPr>
            <p:ph type="title"/>
          </p:nvPr>
        </p:nvSpPr>
        <p:spPr>
          <a:xfrm>
            <a:off x="609601" y="861077"/>
            <a:ext cx="10762323" cy="434324"/>
          </a:xfrm>
          <a:prstGeom prst="rect">
            <a:avLst/>
          </a:prstGeom>
        </p:spPr>
        <p:txBody>
          <a:bodyPr>
            <a:noAutofit/>
          </a:bodyPr>
          <a:lstStyle>
            <a:lvl1pPr>
              <a:defRPr sz="3000">
                <a:solidFill>
                  <a:srgbClr val="002060"/>
                </a:solidFill>
              </a:defRPr>
            </a:lvl1pPr>
          </a:lstStyle>
          <a:p>
            <a:r>
              <a:rPr lang="en-US"/>
              <a:t>Click to edit Master title style</a:t>
            </a:r>
          </a:p>
        </p:txBody>
      </p:sp>
      <p:sp>
        <p:nvSpPr>
          <p:cNvPr id="19" name="Text Placeholder 18"/>
          <p:cNvSpPr>
            <a:spLocks noGrp="1"/>
          </p:cNvSpPr>
          <p:nvPr>
            <p:ph type="body" sz="quarter" idx="10"/>
          </p:nvPr>
        </p:nvSpPr>
        <p:spPr>
          <a:xfrm>
            <a:off x="609601" y="1600200"/>
            <a:ext cx="10972800" cy="4297680"/>
          </a:xfrm>
          <a:prstGeom prst="rect">
            <a:avLst/>
          </a:prstGeom>
        </p:spPr>
        <p:txBody>
          <a:bodyPr>
            <a:noAutofit/>
          </a:bodyPr>
          <a:lstStyle>
            <a:lvl1pPr>
              <a:spcAft>
                <a:spcPts val="600"/>
              </a:spcAft>
              <a:defRPr>
                <a:solidFill>
                  <a:schemeClr val="bg2">
                    <a:lumMod val="75000"/>
                  </a:schemeClr>
                </a:solidFill>
              </a:defRPr>
            </a:lvl1pPr>
            <a:lvl2pPr>
              <a:spcBef>
                <a:spcPts val="0"/>
              </a:spcBef>
              <a:spcAft>
                <a:spcPts val="600"/>
              </a:spcAft>
              <a:defRPr>
                <a:solidFill>
                  <a:schemeClr val="bg2">
                    <a:lumMod val="75000"/>
                  </a:schemeClr>
                </a:solidFill>
              </a:defRPr>
            </a:lvl2pPr>
            <a:lvl3pPr>
              <a:spcBef>
                <a:spcPts val="0"/>
              </a:spcBef>
              <a:spcAft>
                <a:spcPts val="300"/>
              </a:spcAft>
              <a:defRPr>
                <a:solidFill>
                  <a:schemeClr val="bg2">
                    <a:lumMod val="75000"/>
                  </a:schemeClr>
                </a:solidFill>
              </a:defRPr>
            </a:lvl3pPr>
            <a:lvl4pPr>
              <a:spcBef>
                <a:spcPts val="0"/>
              </a:spcBef>
              <a:spcAft>
                <a:spcPts val="300"/>
              </a:spcAft>
              <a:defRPr>
                <a:solidFill>
                  <a:schemeClr val="bg2">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3"/>
          </p:nvPr>
        </p:nvSpPr>
        <p:spPr>
          <a:xfrm>
            <a:off x="609601" y="338115"/>
            <a:ext cx="5172484" cy="265412"/>
          </a:xfrm>
          <a:prstGeom prst="rect">
            <a:avLst/>
          </a:prstGeom>
        </p:spPr>
        <p:txBody>
          <a:bodyPr>
            <a:noAutofit/>
          </a:bodyPr>
          <a:lstStyle>
            <a:lvl1pPr marL="0" indent="0">
              <a:buNone/>
              <a:defRPr sz="1000" b="0" i="0" baseline="0">
                <a:solidFill>
                  <a:schemeClr val="bg1">
                    <a:lumMod val="50000"/>
                  </a:schemeClr>
                </a:solidFill>
                <a:latin typeface="Arial"/>
                <a:cs typeface="Arial"/>
              </a:defRPr>
            </a:lvl1pPr>
            <a:lvl2pPr marL="274277" indent="0">
              <a:buNone/>
              <a:defRPr sz="1000" b="1" i="0">
                <a:latin typeface="Arial"/>
                <a:cs typeface="Arial"/>
              </a:defRPr>
            </a:lvl2pPr>
            <a:lvl3pPr marL="548555" indent="0">
              <a:buNone/>
              <a:defRPr sz="1000" b="1" i="0">
                <a:latin typeface="Arial"/>
                <a:cs typeface="Arial"/>
              </a:defRPr>
            </a:lvl3pPr>
            <a:lvl4pPr marL="850260" indent="0">
              <a:buNone/>
              <a:defRPr sz="1000" b="1" i="0">
                <a:latin typeface="Arial"/>
                <a:cs typeface="Arial"/>
              </a:defRPr>
            </a:lvl4pPr>
            <a:lvl5pPr marL="1828515" indent="0">
              <a:buNone/>
              <a:defRPr sz="1000" b="1" i="0">
                <a:latin typeface="Arial"/>
                <a:cs typeface="Arial"/>
              </a:defRPr>
            </a:lvl5pPr>
          </a:lstStyle>
          <a:p>
            <a:endParaRPr lang="en-US"/>
          </a:p>
        </p:txBody>
      </p:sp>
      <p:cxnSp>
        <p:nvCxnSpPr>
          <p:cNvPr id="5" name="Straight Connector 4">
            <a:extLst>
              <a:ext uri="{FF2B5EF4-FFF2-40B4-BE49-F238E27FC236}">
                <a16:creationId xmlns:a16="http://schemas.microsoft.com/office/drawing/2014/main" id="{97DBD9CF-04BC-4922-A216-DB6777288016}"/>
              </a:ext>
            </a:extLst>
          </p:cNvPr>
          <p:cNvCxnSpPr/>
          <p:nvPr userDrawn="1"/>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E748B3E-4B9C-4C18-924D-72389DC2CC8F}"/>
              </a:ext>
            </a:extLst>
          </p:cNvPr>
          <p:cNvSpPr txBox="1"/>
          <p:nvPr userDrawn="1"/>
        </p:nvSpPr>
        <p:spPr>
          <a:xfrm>
            <a:off x="6859676" y="338976"/>
            <a:ext cx="4789103" cy="246221"/>
          </a:xfrm>
          <a:prstGeom prst="rect">
            <a:avLst/>
          </a:prstGeom>
          <a:noFill/>
        </p:spPr>
        <p:txBody>
          <a:bodyPr wrap="square" rtlCol="0">
            <a:spAutoFit/>
          </a:bodyPr>
          <a:lstStyle/>
          <a:p>
            <a:pPr algn="r"/>
            <a:r>
              <a:rPr lang="en-US" sz="1000" b="1">
                <a:solidFill>
                  <a:schemeClr val="tx2"/>
                </a:solidFill>
                <a:latin typeface="Arial"/>
                <a:cs typeface="Arial"/>
              </a:rPr>
              <a:t>A BETTER WAY </a:t>
            </a:r>
            <a:r>
              <a:rPr lang="en-US" sz="1000">
                <a:solidFill>
                  <a:schemeClr val="accent4"/>
                </a:solidFill>
                <a:latin typeface="Arial"/>
                <a:cs typeface="Arial"/>
              </a:rPr>
              <a:t>TO </a:t>
            </a:r>
            <a:r>
              <a:rPr lang="en-US" sz="1000">
                <a:solidFill>
                  <a:schemeClr val="accent4"/>
                </a:solidFill>
                <a:latin typeface="+mn-lt"/>
                <a:cs typeface="Arial"/>
              </a:rPr>
              <a:t>TAKE CARE OF BUSINESS</a:t>
            </a:r>
            <a:endParaRPr lang="en-US" sz="1000">
              <a:solidFill>
                <a:schemeClr val="accent4"/>
              </a:solidFill>
              <a:latin typeface="Arial"/>
              <a:cs typeface="Arial"/>
            </a:endParaRPr>
          </a:p>
        </p:txBody>
      </p:sp>
    </p:spTree>
    <p:extLst>
      <p:ext uri="{BB962C8B-B14F-4D97-AF65-F5344CB8AC3E}">
        <p14:creationId xmlns:p14="http://schemas.microsoft.com/office/powerpoint/2010/main" val="3283427144"/>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BB24B-08EE-364D-B69C-71D589A9D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FD0B5-8F90-B246-91E6-1E0D6459AA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EF225-CD3E-B94F-A03E-B9C2447C5B2F}"/>
              </a:ext>
            </a:extLst>
          </p:cNvPr>
          <p:cNvSpPr>
            <a:spLocks noGrp="1"/>
          </p:cNvSpPr>
          <p:nvPr>
            <p:ph type="dt" sz="half" idx="10"/>
          </p:nvPr>
        </p:nvSpPr>
        <p:spPr/>
        <p:txBody>
          <a:bodyPr/>
          <a:lstStyle/>
          <a:p>
            <a:fld id="{64F8855F-C03C-304E-8448-F9EB6569FA59}" type="datetimeFigureOut">
              <a:rPr lang="en-US" smtClean="0"/>
              <a:t>4/25/2024</a:t>
            </a:fld>
            <a:endParaRPr lang="en-US"/>
          </a:p>
        </p:txBody>
      </p:sp>
      <p:sp>
        <p:nvSpPr>
          <p:cNvPr id="5" name="Footer Placeholder 4">
            <a:extLst>
              <a:ext uri="{FF2B5EF4-FFF2-40B4-BE49-F238E27FC236}">
                <a16:creationId xmlns:a16="http://schemas.microsoft.com/office/drawing/2014/main" id="{C5279DCC-8DE8-AF41-844D-0E6A0FC36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15201-7008-C942-BB5B-637B995BCC14}"/>
              </a:ext>
            </a:extLst>
          </p:cNvPr>
          <p:cNvSpPr>
            <a:spLocks noGrp="1"/>
          </p:cNvSpPr>
          <p:nvPr>
            <p:ph type="sldNum" sz="quarter" idx="12"/>
          </p:nvPr>
        </p:nvSpPr>
        <p:spPr/>
        <p:txBody>
          <a:bodyPr/>
          <a:lstStyle/>
          <a:p>
            <a:fld id="{F22514C8-DCE2-964E-AD1B-DDFEA19E0459}" type="slidenum">
              <a:rPr lang="en-US" smtClean="0"/>
              <a:t>‹#›</a:t>
            </a:fld>
            <a:endParaRPr lang="en-US"/>
          </a:p>
        </p:txBody>
      </p:sp>
    </p:spTree>
    <p:extLst>
      <p:ext uri="{BB962C8B-B14F-4D97-AF65-F5344CB8AC3E}">
        <p14:creationId xmlns:p14="http://schemas.microsoft.com/office/powerpoint/2010/main" val="1283603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BG (dark blue)">
            <a:extLst>
              <a:ext uri="{FF2B5EF4-FFF2-40B4-BE49-F238E27FC236}">
                <a16:creationId xmlns:a16="http://schemas.microsoft.com/office/drawing/2014/main" id="{F5460B43-45A2-994D-AA13-C858FD4AE448}"/>
              </a:ext>
            </a:extLst>
          </p:cNvPr>
          <p:cNvSpPr/>
          <p:nvPr userDrawn="1"/>
        </p:nvSpPr>
        <p:spPr>
          <a:xfrm>
            <a:off x="1588" y="0"/>
            <a:ext cx="12192000" cy="6858000"/>
          </a:xfrm>
          <a:prstGeom prst="rect">
            <a:avLst/>
          </a:prstGeom>
          <a:solidFill>
            <a:srgbClr val="003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9">
              <a:solidFill>
                <a:srgbClr val="003A71"/>
              </a:solidFill>
            </a:endParaRPr>
          </a:p>
        </p:txBody>
      </p:sp>
      <p:sp>
        <p:nvSpPr>
          <p:cNvPr id="19" name="Title Placeholder 1">
            <a:extLst>
              <a:ext uri="{FF2B5EF4-FFF2-40B4-BE49-F238E27FC236}">
                <a16:creationId xmlns:a16="http://schemas.microsoft.com/office/drawing/2014/main" id="{58AE5ED2-C1F5-FC44-AA8A-46A0DD3BDCF1}"/>
              </a:ext>
            </a:extLst>
          </p:cNvPr>
          <p:cNvSpPr>
            <a:spLocks noGrp="1"/>
          </p:cNvSpPr>
          <p:nvPr>
            <p:ph type="title" hasCustomPrompt="1"/>
          </p:nvPr>
        </p:nvSpPr>
        <p:spPr>
          <a:xfrm>
            <a:off x="990603" y="990600"/>
            <a:ext cx="11109960" cy="1641158"/>
          </a:xfrm>
          <a:prstGeom prst="rect">
            <a:avLst/>
          </a:prstGeom>
        </p:spPr>
        <p:txBody>
          <a:bodyPr vert="horz" lIns="91440" tIns="45720" rIns="91440" bIns="45720" rtlCol="0" anchor="t">
            <a:normAutofit/>
          </a:bodyPr>
          <a:lstStyle>
            <a:lvl1pPr>
              <a:lnSpc>
                <a:spcPts val="5998"/>
              </a:lnSpc>
              <a:defRPr/>
            </a:lvl1pPr>
          </a:lstStyle>
          <a:p>
            <a:r>
              <a:rPr lang="en-US"/>
              <a:t>Title</a:t>
            </a:r>
          </a:p>
        </p:txBody>
      </p:sp>
      <p:sp>
        <p:nvSpPr>
          <p:cNvPr id="15" name="Content Placeholder 18">
            <a:extLst>
              <a:ext uri="{FF2B5EF4-FFF2-40B4-BE49-F238E27FC236}">
                <a16:creationId xmlns:a16="http://schemas.microsoft.com/office/drawing/2014/main" id="{F85DA74A-AB07-FB49-8B0E-5371FF172209}"/>
              </a:ext>
            </a:extLst>
          </p:cNvPr>
          <p:cNvSpPr>
            <a:spLocks noGrp="1"/>
          </p:cNvSpPr>
          <p:nvPr>
            <p:ph sz="quarter" idx="13" hasCustomPrompt="1"/>
          </p:nvPr>
        </p:nvSpPr>
        <p:spPr>
          <a:xfrm>
            <a:off x="992188" y="4495800"/>
            <a:ext cx="6932612" cy="1447800"/>
          </a:xfrm>
          <a:prstGeom prst="rect">
            <a:avLst/>
          </a:prstGeom>
        </p:spPr>
        <p:txBody>
          <a:bodyPr/>
          <a:lstStyle>
            <a:lvl1pPr>
              <a:lnSpc>
                <a:spcPts val="2200"/>
              </a:lnSpc>
              <a:spcBef>
                <a:spcPts val="1100"/>
              </a:spcBef>
              <a:defRPr sz="1500" b="0" i="0">
                <a:solidFill>
                  <a:srgbClr val="E8F5FC"/>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pic>
        <p:nvPicPr>
          <p:cNvPr id="9" name="Graphic 8">
            <a:extLst>
              <a:ext uri="{FF2B5EF4-FFF2-40B4-BE49-F238E27FC236}">
                <a16:creationId xmlns:a16="http://schemas.microsoft.com/office/drawing/2014/main" id="{B5922041-6F26-A040-8F53-78554AF26F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301" y="6251379"/>
            <a:ext cx="2074989" cy="228600"/>
          </a:xfrm>
          <a:prstGeom prst="rect">
            <a:avLst/>
          </a:prstGeom>
        </p:spPr>
      </p:pic>
    </p:spTree>
    <p:extLst>
      <p:ext uri="{BB962C8B-B14F-4D97-AF65-F5344CB8AC3E}">
        <p14:creationId xmlns:p14="http://schemas.microsoft.com/office/powerpoint/2010/main" val="302100943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BG (pale blue)">
            <a:extLst>
              <a:ext uri="{FF2B5EF4-FFF2-40B4-BE49-F238E27FC236}">
                <a16:creationId xmlns:a16="http://schemas.microsoft.com/office/drawing/2014/main" id="{A61D04CF-57B8-FB45-9EB6-B77BD458D0E9}"/>
              </a:ext>
            </a:extLst>
          </p:cNvPr>
          <p:cNvSpPr/>
          <p:nvPr userDrawn="1"/>
        </p:nvSpPr>
        <p:spPr>
          <a:xfrm>
            <a:off x="0" y="0"/>
            <a:ext cx="12192000" cy="6858000"/>
          </a:xfrm>
          <a:prstGeom prst="rect">
            <a:avLst/>
          </a:prstGeom>
          <a:solidFill>
            <a:srgbClr val="E8F5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9">
              <a:solidFill>
                <a:srgbClr val="E8F5FC"/>
              </a:solidFill>
            </a:endParaRPr>
          </a:p>
        </p:txBody>
      </p:sp>
      <p:sp>
        <p:nvSpPr>
          <p:cNvPr id="14" name="HEADER">
            <a:extLst>
              <a:ext uri="{FF2B5EF4-FFF2-40B4-BE49-F238E27FC236}">
                <a16:creationId xmlns:a16="http://schemas.microsoft.com/office/drawing/2014/main" id="{148F46D9-00DB-9C47-9F2F-BF30FCBFE957}"/>
              </a:ext>
            </a:extLst>
          </p:cNvPr>
          <p:cNvSpPr>
            <a:spLocks noGrp="1"/>
          </p:cNvSpPr>
          <p:nvPr>
            <p:ph idx="1" hasCustomPrompt="1"/>
          </p:nvPr>
        </p:nvSpPr>
        <p:spPr>
          <a:xfrm>
            <a:off x="952500" y="1211262"/>
            <a:ext cx="5145088" cy="4503738"/>
          </a:xfrm>
          <a:prstGeom prst="rect">
            <a:avLst/>
          </a:prstGeom>
        </p:spPr>
        <p:txBody>
          <a:bodyPr vert="horz" lIns="91440" tIns="45720" rIns="91440" bIns="45720" rtlCol="0">
            <a:normAutofit/>
          </a:bodyPr>
          <a:lstStyle>
            <a:lvl1pPr marL="0" indent="0">
              <a:buNone/>
              <a:defRPr/>
            </a:lvl1pPr>
            <a:lvl2pPr marL="457178" indent="0">
              <a:buNone/>
              <a:defRPr/>
            </a:lvl2pPr>
          </a:lstStyle>
          <a:p>
            <a:pPr lvl="0"/>
            <a:r>
              <a:rPr lang="en-US"/>
              <a:t>Header</a:t>
            </a:r>
          </a:p>
        </p:txBody>
      </p:sp>
      <p:sp>
        <p:nvSpPr>
          <p:cNvPr id="19" name="Content Placeholder 18">
            <a:extLst>
              <a:ext uri="{FF2B5EF4-FFF2-40B4-BE49-F238E27FC236}">
                <a16:creationId xmlns:a16="http://schemas.microsoft.com/office/drawing/2014/main" id="{08E47B91-4617-CF42-B7D6-2BA8AA8EBF5A}"/>
              </a:ext>
            </a:extLst>
          </p:cNvPr>
          <p:cNvSpPr>
            <a:spLocks noGrp="1"/>
          </p:cNvSpPr>
          <p:nvPr>
            <p:ph sz="quarter" idx="11" hasCustomPrompt="1"/>
          </p:nvPr>
        </p:nvSpPr>
        <p:spPr>
          <a:xfrm>
            <a:off x="6477000" y="1295400"/>
            <a:ext cx="5105400" cy="35814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pic>
        <p:nvPicPr>
          <p:cNvPr id="8" name="Graphic 7">
            <a:extLst>
              <a:ext uri="{FF2B5EF4-FFF2-40B4-BE49-F238E27FC236}">
                <a16:creationId xmlns:a16="http://schemas.microsoft.com/office/drawing/2014/main" id="{0E9EEFFD-312D-5B44-AD57-2E0B95FFE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1948764228"/>
      </p:ext>
    </p:extLst>
  </p:cSld>
  <p:clrMapOvr>
    <a:masterClrMapping/>
  </p:clrMapOvr>
  <p:extLst>
    <p:ext uri="{DCECCB84-F9BA-43D5-87BE-67443E8EF086}">
      <p15:sldGuideLst xmlns:p15="http://schemas.microsoft.com/office/powerpoint/2012/main">
        <p15:guide id="1" pos="41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7" name="Text Placeholder 6">
            <a:extLst>
              <a:ext uri="{FF2B5EF4-FFF2-40B4-BE49-F238E27FC236}">
                <a16:creationId xmlns:a16="http://schemas.microsoft.com/office/drawing/2014/main" id="{65D623CB-4F2F-AA42-976A-551D132FBD96}"/>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9" name="Text Placeholder 18">
            <a:extLst>
              <a:ext uri="{FF2B5EF4-FFF2-40B4-BE49-F238E27FC236}">
                <a16:creationId xmlns:a16="http://schemas.microsoft.com/office/drawing/2014/main" id="{0F393D80-0D45-0345-9459-AC0E67355927}"/>
              </a:ext>
            </a:extLst>
          </p:cNvPr>
          <p:cNvSpPr>
            <a:spLocks noGrp="1"/>
          </p:cNvSpPr>
          <p:nvPr>
            <p:ph type="body" sz="quarter" idx="15" hasCustomPrompt="1"/>
          </p:nvPr>
        </p:nvSpPr>
        <p:spPr>
          <a:xfrm>
            <a:off x="9553537" y="3308684"/>
            <a:ext cx="2206663" cy="835587"/>
          </a:xfrm>
          <a:prstGeom prst="rect">
            <a:avLst/>
          </a:prstGeom>
        </p:spPr>
        <p:txBody>
          <a:bodyPr/>
          <a:lstStyle>
            <a:lvl1pPr>
              <a:lnSpc>
                <a:spcPct val="100000"/>
              </a:lnSpc>
              <a:defRPr sz="1300">
                <a:solidFill>
                  <a:srgbClr val="D0491A"/>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21" name="Text Placeholder 18">
            <a:extLst>
              <a:ext uri="{FF2B5EF4-FFF2-40B4-BE49-F238E27FC236}">
                <a16:creationId xmlns:a16="http://schemas.microsoft.com/office/drawing/2014/main" id="{58D752BF-BC25-D144-A189-5DD5C090D064}"/>
              </a:ext>
            </a:extLst>
          </p:cNvPr>
          <p:cNvSpPr>
            <a:spLocks noGrp="1"/>
          </p:cNvSpPr>
          <p:nvPr>
            <p:ph type="body" sz="quarter" idx="16" hasCustomPrompt="1"/>
          </p:nvPr>
        </p:nvSpPr>
        <p:spPr>
          <a:xfrm>
            <a:off x="9553537" y="4296671"/>
            <a:ext cx="2206663" cy="1447800"/>
          </a:xfrm>
          <a:prstGeom prst="rect">
            <a:avLst/>
          </a:prstGeom>
        </p:spPr>
        <p:txBody>
          <a:bodyPr/>
          <a:lstStyle>
            <a:lvl1pPr>
              <a:lnSpc>
                <a:spcPct val="100000"/>
              </a:lnSpc>
              <a:defRPr sz="1200" b="0" i="0">
                <a:solidFill>
                  <a:srgbClr val="D0491A"/>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sp>
        <p:nvSpPr>
          <p:cNvPr id="18" name="Text Placeholder 18">
            <a:extLst>
              <a:ext uri="{FF2B5EF4-FFF2-40B4-BE49-F238E27FC236}">
                <a16:creationId xmlns:a16="http://schemas.microsoft.com/office/drawing/2014/main" id="{E47A2AC9-517A-0340-B170-F524EA09BD60}"/>
              </a:ext>
            </a:extLst>
          </p:cNvPr>
          <p:cNvSpPr>
            <a:spLocks noGrp="1"/>
          </p:cNvSpPr>
          <p:nvPr>
            <p:ph type="body" sz="quarter" idx="17" hasCustomPrompt="1"/>
          </p:nvPr>
        </p:nvSpPr>
        <p:spPr>
          <a:xfrm>
            <a:off x="1014655" y="3308684"/>
            <a:ext cx="2206663" cy="835587"/>
          </a:xfrm>
          <a:prstGeom prst="rect">
            <a:avLst/>
          </a:prstGeom>
        </p:spPr>
        <p:txBody>
          <a:bodyPr/>
          <a:lstStyle>
            <a:lvl1pPr>
              <a:lnSpc>
                <a:spcPct val="100000"/>
              </a:lnSpc>
              <a:defRPr sz="1300">
                <a:solidFill>
                  <a:srgbClr val="003B70"/>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20" name="Text Placeholder 18">
            <a:extLst>
              <a:ext uri="{FF2B5EF4-FFF2-40B4-BE49-F238E27FC236}">
                <a16:creationId xmlns:a16="http://schemas.microsoft.com/office/drawing/2014/main" id="{AA3FF1D9-063B-CB4B-B1EB-D0FC19A97A6D}"/>
              </a:ext>
            </a:extLst>
          </p:cNvPr>
          <p:cNvSpPr>
            <a:spLocks noGrp="1"/>
          </p:cNvSpPr>
          <p:nvPr>
            <p:ph type="body" sz="quarter" idx="18" hasCustomPrompt="1"/>
          </p:nvPr>
        </p:nvSpPr>
        <p:spPr>
          <a:xfrm>
            <a:off x="1014655" y="4296671"/>
            <a:ext cx="2206663" cy="1447800"/>
          </a:xfrm>
          <a:prstGeom prst="rect">
            <a:avLst/>
          </a:prstGeom>
        </p:spPr>
        <p:txBody>
          <a:bodyPr/>
          <a:lstStyle>
            <a:lvl1pPr>
              <a:lnSpc>
                <a:spcPct val="100000"/>
              </a:lnSpc>
              <a:defRPr sz="1200" b="0" i="0">
                <a:solidFill>
                  <a:srgbClr val="003B70"/>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11" name="Graphic 10">
            <a:extLst>
              <a:ext uri="{FF2B5EF4-FFF2-40B4-BE49-F238E27FC236}">
                <a16:creationId xmlns:a16="http://schemas.microsoft.com/office/drawing/2014/main" id="{28A169D8-4C29-0543-A91F-B98A58C845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4041816928"/>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10" name="Text Placeholder 6">
            <a:extLst>
              <a:ext uri="{FF2B5EF4-FFF2-40B4-BE49-F238E27FC236}">
                <a16:creationId xmlns:a16="http://schemas.microsoft.com/office/drawing/2014/main" id="{D40A2BA4-1A44-8C46-80D0-31F0C0854E53}"/>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6" name="Text Placeholder 18">
            <a:extLst>
              <a:ext uri="{FF2B5EF4-FFF2-40B4-BE49-F238E27FC236}">
                <a16:creationId xmlns:a16="http://schemas.microsoft.com/office/drawing/2014/main" id="{09014C13-CDC8-CE46-AE1A-DA7367C55A45}"/>
              </a:ext>
            </a:extLst>
          </p:cNvPr>
          <p:cNvSpPr>
            <a:spLocks noGrp="1"/>
          </p:cNvSpPr>
          <p:nvPr>
            <p:ph type="body" sz="quarter" idx="15" hasCustomPrompt="1"/>
          </p:nvPr>
        </p:nvSpPr>
        <p:spPr>
          <a:xfrm>
            <a:off x="9553537" y="3308684"/>
            <a:ext cx="2206663" cy="835587"/>
          </a:xfrm>
          <a:prstGeom prst="rect">
            <a:avLst/>
          </a:prstGeom>
        </p:spPr>
        <p:txBody>
          <a:bodyPr/>
          <a:lstStyle>
            <a:lvl1pPr>
              <a:lnSpc>
                <a:spcPct val="100000"/>
              </a:lnSpc>
              <a:defRPr sz="1300">
                <a:solidFill>
                  <a:srgbClr val="D0491A"/>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17" name="Text Placeholder 18">
            <a:extLst>
              <a:ext uri="{FF2B5EF4-FFF2-40B4-BE49-F238E27FC236}">
                <a16:creationId xmlns:a16="http://schemas.microsoft.com/office/drawing/2014/main" id="{C0ABD934-F18E-604F-A27F-E7B3E17D44A9}"/>
              </a:ext>
            </a:extLst>
          </p:cNvPr>
          <p:cNvSpPr>
            <a:spLocks noGrp="1"/>
          </p:cNvSpPr>
          <p:nvPr>
            <p:ph type="body" sz="quarter" idx="16" hasCustomPrompt="1"/>
          </p:nvPr>
        </p:nvSpPr>
        <p:spPr>
          <a:xfrm>
            <a:off x="9553537" y="4296671"/>
            <a:ext cx="2206663" cy="1447800"/>
          </a:xfrm>
          <a:prstGeom prst="rect">
            <a:avLst/>
          </a:prstGeom>
        </p:spPr>
        <p:txBody>
          <a:bodyPr/>
          <a:lstStyle>
            <a:lvl1pPr>
              <a:lnSpc>
                <a:spcPct val="100000"/>
              </a:lnSpc>
              <a:defRPr sz="1200" b="0" i="0">
                <a:solidFill>
                  <a:srgbClr val="D0491A"/>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9" name="Graphic 8">
            <a:extLst>
              <a:ext uri="{FF2B5EF4-FFF2-40B4-BE49-F238E27FC236}">
                <a16:creationId xmlns:a16="http://schemas.microsoft.com/office/drawing/2014/main" id="{2166B8B6-B063-BD44-BD47-9C2B6D0F0B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949220109"/>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10" name="Text Placeholder 6">
            <a:extLst>
              <a:ext uri="{FF2B5EF4-FFF2-40B4-BE49-F238E27FC236}">
                <a16:creationId xmlns:a16="http://schemas.microsoft.com/office/drawing/2014/main" id="{A92A4FDC-FA6B-FD43-AEB8-989E1BC0CB24}"/>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6" name="Text Placeholder 18">
            <a:extLst>
              <a:ext uri="{FF2B5EF4-FFF2-40B4-BE49-F238E27FC236}">
                <a16:creationId xmlns:a16="http://schemas.microsoft.com/office/drawing/2014/main" id="{7000D95A-F22A-AD41-B768-52B9C68EFF89}"/>
              </a:ext>
            </a:extLst>
          </p:cNvPr>
          <p:cNvSpPr>
            <a:spLocks noGrp="1"/>
          </p:cNvSpPr>
          <p:nvPr>
            <p:ph type="body" sz="quarter" idx="15" hasCustomPrompt="1"/>
          </p:nvPr>
        </p:nvSpPr>
        <p:spPr>
          <a:xfrm>
            <a:off x="9553537" y="3308684"/>
            <a:ext cx="2206663" cy="835587"/>
          </a:xfrm>
          <a:prstGeom prst="rect">
            <a:avLst/>
          </a:prstGeom>
        </p:spPr>
        <p:txBody>
          <a:bodyPr/>
          <a:lstStyle>
            <a:lvl1pPr>
              <a:lnSpc>
                <a:spcPct val="100000"/>
              </a:lnSpc>
              <a:defRPr sz="1300">
                <a:solidFill>
                  <a:srgbClr val="D0491A"/>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17" name="Text Placeholder 18">
            <a:extLst>
              <a:ext uri="{FF2B5EF4-FFF2-40B4-BE49-F238E27FC236}">
                <a16:creationId xmlns:a16="http://schemas.microsoft.com/office/drawing/2014/main" id="{785179A2-1395-2147-9C54-D701B3253769}"/>
              </a:ext>
            </a:extLst>
          </p:cNvPr>
          <p:cNvSpPr>
            <a:spLocks noGrp="1"/>
          </p:cNvSpPr>
          <p:nvPr>
            <p:ph type="body" sz="quarter" idx="16" hasCustomPrompt="1"/>
          </p:nvPr>
        </p:nvSpPr>
        <p:spPr>
          <a:xfrm>
            <a:off x="9553537" y="4296671"/>
            <a:ext cx="2206663" cy="1447800"/>
          </a:xfrm>
          <a:prstGeom prst="rect">
            <a:avLst/>
          </a:prstGeom>
        </p:spPr>
        <p:txBody>
          <a:bodyPr/>
          <a:lstStyle>
            <a:lvl1pPr>
              <a:lnSpc>
                <a:spcPct val="100000"/>
              </a:lnSpc>
              <a:defRPr sz="1200" b="0" i="0">
                <a:solidFill>
                  <a:srgbClr val="D0491A"/>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9" name="Graphic 8">
            <a:extLst>
              <a:ext uri="{FF2B5EF4-FFF2-40B4-BE49-F238E27FC236}">
                <a16:creationId xmlns:a16="http://schemas.microsoft.com/office/drawing/2014/main" id="{14B4D91E-D96A-3548-92D5-EF2A429EF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4217220645"/>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4A37-7796-A13F-EBA7-150E47A344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DD8B64-C7BC-29B3-2954-C204682C41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A2EA25-041D-E123-CD46-D0D4BA6E2E54}"/>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5" name="Footer Placeholder 4">
            <a:extLst>
              <a:ext uri="{FF2B5EF4-FFF2-40B4-BE49-F238E27FC236}">
                <a16:creationId xmlns:a16="http://schemas.microsoft.com/office/drawing/2014/main" id="{EE28AB6F-5C9D-FC40-F815-071108585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CCFDA-4953-CE74-B409-529B0F90F6EA}"/>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1897302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305ADC-3F11-6D43-BC4E-F47478FD98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01203" y="6096000"/>
            <a:ext cx="2006600" cy="228600"/>
          </a:xfrm>
          <a:prstGeom prst="rect">
            <a:avLst/>
          </a:prstGeom>
        </p:spPr>
      </p:pic>
      <p:sp>
        <p:nvSpPr>
          <p:cNvPr id="11" name="Rectangle 10">
            <a:extLst>
              <a:ext uri="{FF2B5EF4-FFF2-40B4-BE49-F238E27FC236}">
                <a16:creationId xmlns:a16="http://schemas.microsoft.com/office/drawing/2014/main" id="{534C7CCD-03B7-2240-B327-FDE6F0564DDE}"/>
              </a:ext>
            </a:extLst>
          </p:cNvPr>
          <p:cNvSpPr/>
          <p:nvPr userDrawn="1"/>
        </p:nvSpPr>
        <p:spPr>
          <a:xfrm>
            <a:off x="0" y="0"/>
            <a:ext cx="5181600" cy="6858000"/>
          </a:xfrm>
          <a:prstGeom prst="rect">
            <a:avLst/>
          </a:prstGeom>
          <a:solidFill>
            <a:srgbClr val="003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9">
              <a:solidFill>
                <a:srgbClr val="003A71"/>
              </a:solidFill>
            </a:endParaRPr>
          </a:p>
        </p:txBody>
      </p:sp>
      <p:pic>
        <p:nvPicPr>
          <p:cNvPr id="17" name="KP LOGO (white)">
            <a:extLst>
              <a:ext uri="{FF2B5EF4-FFF2-40B4-BE49-F238E27FC236}">
                <a16:creationId xmlns:a16="http://schemas.microsoft.com/office/drawing/2014/main" id="{93DE5165-6210-524E-8357-57B7721967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01203" y="6096000"/>
            <a:ext cx="2006600" cy="228600"/>
          </a:xfrm>
          <a:prstGeom prst="rect">
            <a:avLst/>
          </a:prstGeom>
        </p:spPr>
      </p:pic>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1219200"/>
            <a:ext cx="3581400" cy="4343400"/>
          </a:xfrm>
          <a:prstGeom prst="rect">
            <a:avLst/>
          </a:prstGeom>
        </p:spPr>
        <p:txBody>
          <a:bodyPr anchor="t"/>
          <a:lstStyle>
            <a:lvl1pPr>
              <a:defRPr>
                <a:solidFill>
                  <a:srgbClr val="90CDF1"/>
                </a:solidFill>
              </a:defRPr>
            </a:lvl1pPr>
          </a:lstStyle>
          <a:p>
            <a:pPr lvl="0"/>
            <a:r>
              <a:rPr lang="en-US"/>
              <a:t>Case Study:</a:t>
            </a:r>
          </a:p>
        </p:txBody>
      </p:sp>
      <p:sp>
        <p:nvSpPr>
          <p:cNvPr id="12" name="Content Placeholder 18">
            <a:extLst>
              <a:ext uri="{FF2B5EF4-FFF2-40B4-BE49-F238E27FC236}">
                <a16:creationId xmlns:a16="http://schemas.microsoft.com/office/drawing/2014/main" id="{245F9D47-883E-5A4F-9E2B-32CB319B5883}"/>
              </a:ext>
            </a:extLst>
          </p:cNvPr>
          <p:cNvSpPr>
            <a:spLocks noGrp="1"/>
          </p:cNvSpPr>
          <p:nvPr>
            <p:ph sz="quarter" idx="13" hasCustomPrompt="1"/>
          </p:nvPr>
        </p:nvSpPr>
        <p:spPr>
          <a:xfrm>
            <a:off x="6019800" y="1790700"/>
            <a:ext cx="5562600" cy="44577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pic>
        <p:nvPicPr>
          <p:cNvPr id="9" name="Graphic 8">
            <a:extLst>
              <a:ext uri="{FF2B5EF4-FFF2-40B4-BE49-F238E27FC236}">
                <a16:creationId xmlns:a16="http://schemas.microsoft.com/office/drawing/2014/main" id="{CAF23CC7-4C3F-DC4B-8ECA-BB5E908D1B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2242601715"/>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78470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19" name="Text Placeholder 6">
            <a:extLst>
              <a:ext uri="{FF2B5EF4-FFF2-40B4-BE49-F238E27FC236}">
                <a16:creationId xmlns:a16="http://schemas.microsoft.com/office/drawing/2014/main" id="{20C1CC71-BBCF-B043-BEDB-1D26576E2C8E}"/>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pic>
        <p:nvPicPr>
          <p:cNvPr id="7" name="Graphic 6">
            <a:extLst>
              <a:ext uri="{FF2B5EF4-FFF2-40B4-BE49-F238E27FC236}">
                <a16:creationId xmlns:a16="http://schemas.microsoft.com/office/drawing/2014/main" id="{D4E0FF9A-694C-214B-A301-B07375D47C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322433414"/>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83168" y="1106485"/>
            <a:ext cx="5032466" cy="680357"/>
          </a:xfrm>
          <a:prstGeom prst="rect">
            <a:avLst/>
          </a:prstGeom>
        </p:spPr>
        <p:txBody>
          <a:bodyPr lIns="0" tIns="0" rIns="0" bIns="0"/>
          <a:lstStyle>
            <a:lvl1pPr>
              <a:defRPr sz="4286" b="1" i="0">
                <a:solidFill>
                  <a:srgbClr val="0083BB"/>
                </a:solidFill>
                <a:latin typeface="Arial Black"/>
                <a:cs typeface="Arial Black"/>
              </a:defRPr>
            </a:lvl1pPr>
          </a:lstStyle>
          <a:p>
            <a:endParaRPr/>
          </a:p>
        </p:txBody>
      </p:sp>
      <p:sp>
        <p:nvSpPr>
          <p:cNvPr id="3" name="Holder 3"/>
          <p:cNvSpPr>
            <a:spLocks noGrp="1"/>
          </p:cNvSpPr>
          <p:nvPr>
            <p:ph type="body" idx="1"/>
          </p:nvPr>
        </p:nvSpPr>
        <p:spPr>
          <a:xfrm>
            <a:off x="609941" y="1577340"/>
            <a:ext cx="10978923" cy="452628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4147593" y="6377940"/>
            <a:ext cx="3903617"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40" y="6377940"/>
            <a:ext cx="2805724"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4/25/2024</a:t>
            </a:fld>
            <a:endParaRPr lang="en-US"/>
          </a:p>
        </p:txBody>
      </p:sp>
      <p:sp>
        <p:nvSpPr>
          <p:cNvPr id="6" name="Holder 6"/>
          <p:cNvSpPr>
            <a:spLocks noGrp="1"/>
          </p:cNvSpPr>
          <p:nvPr>
            <p:ph type="sldNum" sz="quarter" idx="7"/>
          </p:nvPr>
        </p:nvSpPr>
        <p:spPr>
          <a:xfrm>
            <a:off x="8783139" y="6377940"/>
            <a:ext cx="2805724"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2199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03_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p>
        </p:txBody>
      </p:sp>
      <p:cxnSp>
        <p:nvCxnSpPr>
          <p:cNvPr id="8" name="Straight Connector 7"/>
          <p:cNvCxnSpPr/>
          <p:nvPr/>
        </p:nvCxnSpPr>
        <p:spPr>
          <a:xfrm>
            <a:off x="0" y="623455"/>
            <a:ext cx="12192000" cy="0"/>
          </a:xfrm>
          <a:prstGeom prst="line">
            <a:avLst/>
          </a:prstGeom>
          <a:ln w="63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0"/>
          </p:nvPr>
        </p:nvSpPr>
        <p:spPr>
          <a:xfrm>
            <a:off x="703071" y="1399032"/>
            <a:ext cx="10972800" cy="4297680"/>
          </a:xfrm>
        </p:spPr>
        <p:txBody>
          <a:bodyPr>
            <a:noAutofit/>
          </a:bodyPr>
          <a:lstStyle>
            <a:lvl1pPr>
              <a:spcAft>
                <a:spcPts val="600"/>
              </a:spcAft>
              <a:defRPr sz="2200"/>
            </a:lvl1pPr>
            <a:lvl2pPr>
              <a:spcBef>
                <a:spcPts val="0"/>
              </a:spcBef>
              <a:spcAft>
                <a:spcPts val="600"/>
              </a:spcAft>
              <a:defRPr sz="1800"/>
            </a:lvl2pPr>
            <a:lvl3pPr>
              <a:spcBef>
                <a:spcPts val="0"/>
              </a:spcBef>
              <a:spcAft>
                <a:spcPts val="300"/>
              </a:spcAft>
              <a:defRPr/>
            </a:lvl3pPr>
            <a:lvl4pPr>
              <a:spcBef>
                <a:spcPts val="0"/>
              </a:spcBef>
              <a:spcAft>
                <a:spcPts val="300"/>
              </a:spcAft>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hasCustomPrompt="1"/>
          </p:nvPr>
        </p:nvSpPr>
        <p:spPr>
          <a:xfrm>
            <a:off x="665559" y="338115"/>
            <a:ext cx="5172483" cy="265412"/>
          </a:xfrm>
        </p:spPr>
        <p:txBody>
          <a:bodyPr>
            <a:noAutofit/>
          </a:bodyPr>
          <a:lstStyle>
            <a:lvl1pPr marL="0" indent="0">
              <a:buNone/>
              <a:defRPr sz="1000" b="0" i="0" baseline="0">
                <a:solidFill>
                  <a:schemeClr val="bg1">
                    <a:lumMod val="50000"/>
                  </a:schemeClr>
                </a:solidFill>
                <a:latin typeface="Arial"/>
                <a:cs typeface="Arial"/>
              </a:defRPr>
            </a:lvl1pPr>
            <a:lvl2pPr marL="274320" indent="0">
              <a:buNone/>
              <a:defRPr sz="1000" b="1" i="0">
                <a:latin typeface="Arial"/>
                <a:cs typeface="Arial"/>
              </a:defRPr>
            </a:lvl2pPr>
            <a:lvl3pPr marL="548640" indent="0">
              <a:buNone/>
              <a:defRPr sz="1000" b="1" i="0">
                <a:latin typeface="Arial"/>
                <a:cs typeface="Arial"/>
              </a:defRPr>
            </a:lvl3pPr>
            <a:lvl4pPr marL="850392" indent="0">
              <a:buNone/>
              <a:defRPr sz="1000" b="1" i="0">
                <a:latin typeface="Arial"/>
                <a:cs typeface="Arial"/>
              </a:defRPr>
            </a:lvl4pPr>
            <a:lvl5pPr marL="1828800" indent="0">
              <a:buNone/>
              <a:defRPr sz="1000" b="1" i="0">
                <a:latin typeface="Arial"/>
                <a:cs typeface="Arial"/>
              </a:defRPr>
            </a:lvl5pPr>
          </a:lstStyle>
          <a:p>
            <a:pPr lvl="0"/>
            <a:r>
              <a:rPr lang="en-US"/>
              <a:t>CLICK HERE TO ADD SLIDESHOW TITLE</a:t>
            </a:r>
          </a:p>
        </p:txBody>
      </p:sp>
      <p:sp>
        <p:nvSpPr>
          <p:cNvPr id="9" name="TextBox 8"/>
          <p:cNvSpPr txBox="1"/>
          <p:nvPr/>
        </p:nvSpPr>
        <p:spPr>
          <a:xfrm>
            <a:off x="7640321" y="338975"/>
            <a:ext cx="4008457" cy="246221"/>
          </a:xfrm>
          <a:prstGeom prst="rect">
            <a:avLst/>
          </a:prstGeom>
          <a:noFill/>
        </p:spPr>
        <p:txBody>
          <a:bodyPr wrap="square" rtlCol="0">
            <a:spAutoFit/>
          </a:bodyPr>
          <a:lstStyle/>
          <a:p>
            <a:pPr algn="r"/>
            <a:r>
              <a:rPr lang="en-US" sz="1000" b="1">
                <a:solidFill>
                  <a:schemeClr val="tx2"/>
                </a:solidFill>
                <a:latin typeface="Arial"/>
                <a:cs typeface="Arial"/>
              </a:rPr>
              <a:t>A BETTER WAY </a:t>
            </a:r>
            <a:r>
              <a:rPr lang="en-US" sz="1000">
                <a:solidFill>
                  <a:schemeClr val="accent4"/>
                </a:solidFill>
                <a:latin typeface="Arial"/>
                <a:cs typeface="Arial"/>
              </a:rPr>
              <a:t>TO TAKE CARE OF BUSINESS</a:t>
            </a:r>
          </a:p>
        </p:txBody>
      </p:sp>
    </p:spTree>
    <p:extLst>
      <p:ext uri="{BB962C8B-B14F-4D97-AF65-F5344CB8AC3E}">
        <p14:creationId xmlns:p14="http://schemas.microsoft.com/office/powerpoint/2010/main" val="3775724008"/>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616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C0C9-583A-19AC-F8DC-C2C5A35C6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C2824-98A9-B036-E7A2-12851EDEA6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E34CBF-C3C1-A707-4A7C-7360F6B3C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B15D61-C887-26D7-78DF-DD93529C051E}"/>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6" name="Footer Placeholder 5">
            <a:extLst>
              <a:ext uri="{FF2B5EF4-FFF2-40B4-BE49-F238E27FC236}">
                <a16:creationId xmlns:a16="http://schemas.microsoft.com/office/drawing/2014/main" id="{E9D0A86A-0971-ACF5-8A6D-9A3CFF1FA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BBC9D-90A8-1A22-02D5-44E17C7CC320}"/>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285954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B142-F5E1-8371-7B8D-7EECC28D78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A221D-481C-A4D6-6FC6-CC9E7EB85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8EB3B-F7A7-21F4-CD7A-765B1D9FD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E64B77-5CF7-88C4-5A38-E583197A7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BFF282-6B76-8462-405A-89977BA0DD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9186D7-0807-2F11-A4B4-7AB03E1A0146}"/>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8" name="Footer Placeholder 7">
            <a:extLst>
              <a:ext uri="{FF2B5EF4-FFF2-40B4-BE49-F238E27FC236}">
                <a16:creationId xmlns:a16="http://schemas.microsoft.com/office/drawing/2014/main" id="{27619AC2-70AC-3247-ADE6-0CB7A6E94E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060CA4-959E-D42D-5012-F790A7CD6EE0}"/>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26006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D787-6F86-5973-6D70-F43B4370E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771829-08D8-2DDD-037E-2A9727E353C7}"/>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4" name="Footer Placeholder 3">
            <a:extLst>
              <a:ext uri="{FF2B5EF4-FFF2-40B4-BE49-F238E27FC236}">
                <a16:creationId xmlns:a16="http://schemas.microsoft.com/office/drawing/2014/main" id="{F99B2C3B-65C9-86A6-F3E7-039E1DDD8F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5789EF-0810-422D-1514-C7347E32ED4B}"/>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139658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7B3A8-85E7-33D9-DB89-0A19DB48C563}"/>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3" name="Footer Placeholder 2">
            <a:extLst>
              <a:ext uri="{FF2B5EF4-FFF2-40B4-BE49-F238E27FC236}">
                <a16:creationId xmlns:a16="http://schemas.microsoft.com/office/drawing/2014/main" id="{60F387C2-6304-BCE8-6A1A-50B22956C1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F2ADFB-F4EF-976E-3B10-B0E89C7D830C}"/>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152454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FFF5-A952-E650-99F1-FD201F97C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5731A9-69D8-1197-5971-F38C76CFD7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E47B01-5060-3303-3AB1-224BA3D51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C8A00-5E6C-49C7-74C9-4C10305556E2}"/>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6" name="Footer Placeholder 5">
            <a:extLst>
              <a:ext uri="{FF2B5EF4-FFF2-40B4-BE49-F238E27FC236}">
                <a16:creationId xmlns:a16="http://schemas.microsoft.com/office/drawing/2014/main" id="{37532647-5F7A-617F-CCBF-5F56F0F9B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B99F2-7CC5-2497-8A06-08962976D05A}"/>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229633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D25C-1788-B108-6ED7-3B28365B3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8A226D-3010-07AB-0C74-1C7ABC870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9B0525-1524-C232-9AE1-EDC0DBD41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117B6-9A44-22E6-EB5C-B8E9CF14525B}"/>
              </a:ext>
            </a:extLst>
          </p:cNvPr>
          <p:cNvSpPr>
            <a:spLocks noGrp="1"/>
          </p:cNvSpPr>
          <p:nvPr>
            <p:ph type="dt" sz="half" idx="10"/>
          </p:nvPr>
        </p:nvSpPr>
        <p:spPr/>
        <p:txBody>
          <a:bodyPr/>
          <a:lstStyle/>
          <a:p>
            <a:fld id="{36D944A0-F315-7241-B912-937506A709C6}" type="datetimeFigureOut">
              <a:rPr lang="en-US" smtClean="0"/>
              <a:t>4/25/2024</a:t>
            </a:fld>
            <a:endParaRPr lang="en-US"/>
          </a:p>
        </p:txBody>
      </p:sp>
      <p:sp>
        <p:nvSpPr>
          <p:cNvPr id="6" name="Footer Placeholder 5">
            <a:extLst>
              <a:ext uri="{FF2B5EF4-FFF2-40B4-BE49-F238E27FC236}">
                <a16:creationId xmlns:a16="http://schemas.microsoft.com/office/drawing/2014/main" id="{A5F35864-F676-7533-B987-E215347EB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CFC25-065A-9C6C-20BE-DC2A54F33F5F}"/>
              </a:ext>
            </a:extLst>
          </p:cNvPr>
          <p:cNvSpPr>
            <a:spLocks noGrp="1"/>
          </p:cNvSpPr>
          <p:nvPr>
            <p:ph type="sldNum" sz="quarter" idx="12"/>
          </p:nvPr>
        </p:nvSpPr>
        <p:spPr/>
        <p:txBody>
          <a:bodyPr/>
          <a:lstStyle/>
          <a:p>
            <a:fld id="{E24AC039-D513-A745-9606-9228722DC2B9}" type="slidenum">
              <a:rPr lang="en-US" smtClean="0"/>
              <a:t>‹#›</a:t>
            </a:fld>
            <a:endParaRPr lang="en-US"/>
          </a:p>
        </p:txBody>
      </p:sp>
    </p:spTree>
    <p:extLst>
      <p:ext uri="{BB962C8B-B14F-4D97-AF65-F5344CB8AC3E}">
        <p14:creationId xmlns:p14="http://schemas.microsoft.com/office/powerpoint/2010/main" val="66326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F93E1-0260-6306-2D14-0C1BBE5F2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36EC8A-5564-CA01-F1FA-188D8E790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9AD1D-6F27-621B-3256-F8B959994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944A0-F315-7241-B912-937506A709C6}" type="datetimeFigureOut">
              <a:rPr lang="en-US" smtClean="0"/>
              <a:t>4/25/2024</a:t>
            </a:fld>
            <a:endParaRPr lang="en-US"/>
          </a:p>
        </p:txBody>
      </p:sp>
      <p:sp>
        <p:nvSpPr>
          <p:cNvPr id="5" name="Footer Placeholder 4">
            <a:extLst>
              <a:ext uri="{FF2B5EF4-FFF2-40B4-BE49-F238E27FC236}">
                <a16:creationId xmlns:a16="http://schemas.microsoft.com/office/drawing/2014/main" id="{CE0FE5BB-E7E2-DADE-2498-B3FA736C37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FD839-4E21-9520-815A-606CA25BF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AC039-D513-A745-9606-9228722DC2B9}" type="slidenum">
              <a:rPr lang="en-US" smtClean="0"/>
              <a:t>‹#›</a:t>
            </a:fld>
            <a:endParaRPr lang="en-US"/>
          </a:p>
        </p:txBody>
      </p:sp>
    </p:spTree>
    <p:extLst>
      <p:ext uri="{BB962C8B-B14F-4D97-AF65-F5344CB8AC3E}">
        <p14:creationId xmlns:p14="http://schemas.microsoft.com/office/powerpoint/2010/main" val="243299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CD980-7AC8-2B48-AFD4-97C6B69C2D6A}"/>
              </a:ext>
            </a:extLst>
          </p:cNvPr>
          <p:cNvSpPr>
            <a:spLocks noGrp="1"/>
          </p:cNvSpPr>
          <p:nvPr>
            <p:ph type="title"/>
          </p:nvPr>
        </p:nvSpPr>
        <p:spPr>
          <a:xfrm>
            <a:off x="990600" y="187642"/>
            <a:ext cx="11109960" cy="1641158"/>
          </a:xfrm>
          <a:prstGeom prst="rect">
            <a:avLst/>
          </a:prstGeom>
        </p:spPr>
        <p:txBody>
          <a:bodyPr vert="horz" lIns="91440" tIns="45720" rIns="91440" bIns="45720" rtlCol="0" anchor="b">
            <a:normAutofit/>
          </a:bodyPr>
          <a:lstStyle/>
          <a:p>
            <a:r>
              <a:rPr lang="en-US"/>
              <a:t>Title</a:t>
            </a:r>
          </a:p>
        </p:txBody>
      </p:sp>
    </p:spTree>
    <p:extLst>
      <p:ext uri="{BB962C8B-B14F-4D97-AF65-F5344CB8AC3E}">
        <p14:creationId xmlns:p14="http://schemas.microsoft.com/office/powerpoint/2010/main" val="12687552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2" r:id="rId8"/>
    <p:sldLayoutId id="2147483673" r:id="rId9"/>
    <p:sldLayoutId id="2147483674" r:id="rId10"/>
  </p:sldLayoutIdLst>
  <p:txStyles>
    <p:titleStyle>
      <a:lvl1pPr algn="l" defTabSz="914355" rtl="0" eaLnBrk="1" latinLnBrk="0" hangingPunct="1">
        <a:lnSpc>
          <a:spcPct val="90000"/>
        </a:lnSpc>
        <a:spcBef>
          <a:spcPct val="0"/>
        </a:spcBef>
        <a:buNone/>
        <a:defRPr sz="5998" b="1" i="0" kern="1200">
          <a:solidFill>
            <a:srgbClr val="90CDF1"/>
          </a:solidFill>
          <a:latin typeface="Arial Black" panose="020B0604020202020204" pitchFamily="34" charset="0"/>
          <a:ea typeface="+mj-ea"/>
          <a:cs typeface="Arial Black" panose="020B0604020202020204" pitchFamily="34" charset="0"/>
        </a:defRPr>
      </a:lvl1pPr>
    </p:titleStyle>
    <p:bodyStyle>
      <a:lvl1pPr marL="0" indent="0" algn="l" defTabSz="914355" rtl="0" eaLnBrk="1" latinLnBrk="0" hangingPunct="1">
        <a:lnSpc>
          <a:spcPts val="3599"/>
        </a:lnSpc>
        <a:spcBef>
          <a:spcPts val="1000"/>
        </a:spcBef>
        <a:buFont typeface="Arial" panose="020B0604020202020204" pitchFamily="34" charset="0"/>
        <a:buNone/>
        <a:defRPr sz="3000" b="1" i="0" kern="1200">
          <a:solidFill>
            <a:srgbClr val="003A71"/>
          </a:solidFill>
          <a:latin typeface="Arial Black" panose="020B0604020202020204" pitchFamily="34" charset="0"/>
          <a:ea typeface="+mn-ea"/>
          <a:cs typeface="Arial Black"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4" algn="l" defTabSz="914355" rtl="0" eaLnBrk="1" latinLnBrk="0" hangingPunct="1">
        <a:defRPr sz="1800" kern="1200">
          <a:solidFill>
            <a:schemeClr val="tx1"/>
          </a:solidFill>
          <a:latin typeface="+mn-lt"/>
          <a:ea typeface="+mn-ea"/>
          <a:cs typeface="+mn-cs"/>
        </a:defRPr>
      </a:lvl4pPr>
      <a:lvl5pPr marL="1828711"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2" algn="l" defTabSz="914355" rtl="0" eaLnBrk="1" latinLnBrk="0" hangingPunct="1">
        <a:defRPr sz="1800" kern="1200">
          <a:solidFill>
            <a:schemeClr val="tx1"/>
          </a:solidFill>
          <a:latin typeface="+mn-lt"/>
          <a:ea typeface="+mn-ea"/>
          <a:cs typeface="+mn-cs"/>
        </a:defRPr>
      </a:lvl8pPr>
      <a:lvl9pPr marL="3657420"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3024">
          <p15:clr>
            <a:srgbClr val="F26B43"/>
          </p15:clr>
        </p15:guide>
        <p15:guide id="3" orient="horz" pos="3888">
          <p15:clr>
            <a:srgbClr val="F26B43"/>
          </p15:clr>
        </p15:guide>
        <p15:guide id="4" pos="1512">
          <p15:clr>
            <a:srgbClr val="F26B43"/>
          </p15:clr>
        </p15:guide>
        <p15:guide id="5" pos="5568">
          <p15:clr>
            <a:srgbClr val="F26B43"/>
          </p15:clr>
        </p15:guide>
        <p15:guide id="6" pos="672">
          <p15:clr>
            <a:srgbClr val="F26B43"/>
          </p15:clr>
        </p15:guide>
        <p15:guide id="7" pos="7296">
          <p15:clr>
            <a:srgbClr val="F26B43"/>
          </p15:clr>
        </p15:guide>
        <p15:guide id="8" pos="2112">
          <p15:clr>
            <a:srgbClr val="F26B43"/>
          </p15:clr>
        </p15:guide>
        <p15:guide id="9" orient="horz" pos="2160">
          <p15:clr>
            <a:srgbClr val="F26B43"/>
          </p15:clr>
        </p15:guide>
        <p15:guide id="10" orient="horz" pos="1296">
          <p15:clr>
            <a:srgbClr val="F26B43"/>
          </p15:clr>
        </p15:guide>
        <p15:guide id="11" orient="horz" pos="3600">
          <p15:clr>
            <a:srgbClr val="F26B43"/>
          </p15:clr>
        </p15:guide>
        <p15:guide id="12" pos="3264">
          <p15:clr>
            <a:srgbClr val="F26B43"/>
          </p15:clr>
        </p15:guide>
        <p15:guide id="13" orient="horz" pos="1728">
          <p15:clr>
            <a:srgbClr val="F26B43"/>
          </p15:clr>
        </p15:guide>
        <p15:guide id="14" orient="horz" pos="3984">
          <p15:clr>
            <a:srgbClr val="F26B43"/>
          </p15:clr>
        </p15:guide>
        <p15:guide id="15"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CD980-7AC8-2B48-AFD4-97C6B69C2D6A}"/>
              </a:ext>
            </a:extLst>
          </p:cNvPr>
          <p:cNvSpPr>
            <a:spLocks noGrp="1"/>
          </p:cNvSpPr>
          <p:nvPr>
            <p:ph type="title"/>
          </p:nvPr>
        </p:nvSpPr>
        <p:spPr>
          <a:xfrm>
            <a:off x="990600" y="187642"/>
            <a:ext cx="11109960" cy="1641158"/>
          </a:xfrm>
          <a:prstGeom prst="rect">
            <a:avLst/>
          </a:prstGeom>
        </p:spPr>
        <p:txBody>
          <a:bodyPr vert="horz" lIns="91440" tIns="45720" rIns="91440" bIns="45720" rtlCol="0" anchor="b">
            <a:normAutofit/>
          </a:bodyPr>
          <a:lstStyle/>
          <a:p>
            <a:r>
              <a:rPr lang="en-US"/>
              <a:t>Title</a:t>
            </a:r>
          </a:p>
        </p:txBody>
      </p:sp>
    </p:spTree>
    <p:extLst>
      <p:ext uri="{BB962C8B-B14F-4D97-AF65-F5344CB8AC3E}">
        <p14:creationId xmlns:p14="http://schemas.microsoft.com/office/powerpoint/2010/main" val="33665389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5" r:id="rId8"/>
    <p:sldLayoutId id="2147483696" r:id="rId9"/>
    <p:sldLayoutId id="2147483697" r:id="rId10"/>
  </p:sldLayoutIdLst>
  <p:txStyles>
    <p:titleStyle>
      <a:lvl1pPr algn="l" defTabSz="914355" rtl="0" eaLnBrk="1" latinLnBrk="0" hangingPunct="1">
        <a:lnSpc>
          <a:spcPct val="90000"/>
        </a:lnSpc>
        <a:spcBef>
          <a:spcPct val="0"/>
        </a:spcBef>
        <a:buNone/>
        <a:defRPr sz="5998" b="1" i="0" kern="1200">
          <a:solidFill>
            <a:srgbClr val="90CDF1"/>
          </a:solidFill>
          <a:latin typeface="Arial Black" panose="020B0604020202020204" pitchFamily="34" charset="0"/>
          <a:ea typeface="+mj-ea"/>
          <a:cs typeface="Arial Black" panose="020B0604020202020204" pitchFamily="34" charset="0"/>
        </a:defRPr>
      </a:lvl1pPr>
    </p:titleStyle>
    <p:bodyStyle>
      <a:lvl1pPr marL="0" indent="0" algn="l" defTabSz="914355" rtl="0" eaLnBrk="1" latinLnBrk="0" hangingPunct="1">
        <a:lnSpc>
          <a:spcPts val="3599"/>
        </a:lnSpc>
        <a:spcBef>
          <a:spcPts val="1000"/>
        </a:spcBef>
        <a:buFont typeface="Arial" panose="020B0604020202020204" pitchFamily="34" charset="0"/>
        <a:buNone/>
        <a:defRPr sz="3000" b="1" i="0" kern="1200">
          <a:solidFill>
            <a:srgbClr val="003A71"/>
          </a:solidFill>
          <a:latin typeface="Arial Black" panose="020B0604020202020204" pitchFamily="34" charset="0"/>
          <a:ea typeface="+mn-ea"/>
          <a:cs typeface="Arial Black"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4" algn="l" defTabSz="914355" rtl="0" eaLnBrk="1" latinLnBrk="0" hangingPunct="1">
        <a:defRPr sz="1800" kern="1200">
          <a:solidFill>
            <a:schemeClr val="tx1"/>
          </a:solidFill>
          <a:latin typeface="+mn-lt"/>
          <a:ea typeface="+mn-ea"/>
          <a:cs typeface="+mn-cs"/>
        </a:defRPr>
      </a:lvl4pPr>
      <a:lvl5pPr marL="1828711"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2" algn="l" defTabSz="914355" rtl="0" eaLnBrk="1" latinLnBrk="0" hangingPunct="1">
        <a:defRPr sz="1800" kern="1200">
          <a:solidFill>
            <a:schemeClr val="tx1"/>
          </a:solidFill>
          <a:latin typeface="+mn-lt"/>
          <a:ea typeface="+mn-ea"/>
          <a:cs typeface="+mn-cs"/>
        </a:defRPr>
      </a:lvl8pPr>
      <a:lvl9pPr marL="3657420"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3024">
          <p15:clr>
            <a:srgbClr val="F26B43"/>
          </p15:clr>
        </p15:guide>
        <p15:guide id="3" orient="horz" pos="3888">
          <p15:clr>
            <a:srgbClr val="F26B43"/>
          </p15:clr>
        </p15:guide>
        <p15:guide id="4" pos="1512">
          <p15:clr>
            <a:srgbClr val="F26B43"/>
          </p15:clr>
        </p15:guide>
        <p15:guide id="5" pos="5568">
          <p15:clr>
            <a:srgbClr val="F26B43"/>
          </p15:clr>
        </p15:guide>
        <p15:guide id="6" pos="672">
          <p15:clr>
            <a:srgbClr val="F26B43"/>
          </p15:clr>
        </p15:guide>
        <p15:guide id="7" pos="7296">
          <p15:clr>
            <a:srgbClr val="F26B43"/>
          </p15:clr>
        </p15:guide>
        <p15:guide id="8" pos="2112">
          <p15:clr>
            <a:srgbClr val="F26B43"/>
          </p15:clr>
        </p15:guide>
        <p15:guide id="9" orient="horz" pos="2160">
          <p15:clr>
            <a:srgbClr val="F26B43"/>
          </p15:clr>
        </p15:guide>
        <p15:guide id="10" orient="horz" pos="1296">
          <p15:clr>
            <a:srgbClr val="F26B43"/>
          </p15:clr>
        </p15:guide>
        <p15:guide id="11" orient="horz" pos="3600">
          <p15:clr>
            <a:srgbClr val="F26B43"/>
          </p15:clr>
        </p15:guide>
        <p15:guide id="12" pos="3264">
          <p15:clr>
            <a:srgbClr val="F26B43"/>
          </p15:clr>
        </p15:guide>
        <p15:guide id="13" orient="horz" pos="1728">
          <p15:clr>
            <a:srgbClr val="F26B43"/>
          </p15:clr>
        </p15:guide>
        <p15:guide id="14" orient="horz" pos="3984">
          <p15:clr>
            <a:srgbClr val="F26B43"/>
          </p15:clr>
        </p15:guide>
        <p15:guide id="15"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7.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0.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3E11-710D-8E86-A835-B5A374CAF1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24D13E-3406-AA91-4C85-9E29EC55A5C6}"/>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Title 3">
            <a:extLst>
              <a:ext uri="{FF2B5EF4-FFF2-40B4-BE49-F238E27FC236}">
                <a16:creationId xmlns:a16="http://schemas.microsoft.com/office/drawing/2014/main" id="{41DAA810-F11A-AE60-E2DB-4E1FCBBF5C61}"/>
              </a:ext>
            </a:extLst>
          </p:cNvPr>
          <p:cNvSpPr>
            <a:spLocks noGrp="1"/>
          </p:cNvSpPr>
          <p:nvPr>
            <p:ph type="title"/>
          </p:nvPr>
        </p:nvSpPr>
        <p:spPr>
          <a:xfrm>
            <a:off x="948403" y="1572394"/>
            <a:ext cx="7504481" cy="3129644"/>
          </a:xfrm>
        </p:spPr>
        <p:txBody>
          <a:bodyPr>
            <a:noAutofit/>
          </a:bodyPr>
          <a:lstStyle/>
          <a:p>
            <a:pPr>
              <a:lnSpc>
                <a:spcPts val="5300"/>
              </a:lnSpc>
            </a:pPr>
            <a:r>
              <a:rPr lang="en-US" sz="4800">
                <a:solidFill>
                  <a:srgbClr val="1A3D70"/>
                </a:solidFill>
                <a:latin typeface="Arial Black"/>
              </a:rPr>
              <a:t> </a:t>
            </a:r>
            <a:br>
              <a:rPr lang="en-US" sz="4800"/>
            </a:br>
            <a:endParaRPr lang="en-US" sz="4800">
              <a:solidFill>
                <a:srgbClr val="1A3D70"/>
              </a:solidFill>
              <a:latin typeface="Arial Black"/>
            </a:endParaRPr>
          </a:p>
        </p:txBody>
      </p:sp>
      <p:sp>
        <p:nvSpPr>
          <p:cNvPr id="5" name="Title 3">
            <a:extLst>
              <a:ext uri="{FF2B5EF4-FFF2-40B4-BE49-F238E27FC236}">
                <a16:creationId xmlns:a16="http://schemas.microsoft.com/office/drawing/2014/main" id="{0235F758-B019-26F8-F6B5-044E62EEB0E7}"/>
              </a:ext>
            </a:extLst>
          </p:cNvPr>
          <p:cNvSpPr txBox="1">
            <a:spLocks/>
          </p:cNvSpPr>
          <p:nvPr/>
        </p:nvSpPr>
        <p:spPr>
          <a:xfrm>
            <a:off x="967024" y="2163672"/>
            <a:ext cx="7039838" cy="1994432"/>
          </a:xfrm>
          <a:prstGeom prst="rect">
            <a:avLst/>
          </a:prstGeom>
        </p:spPr>
        <p:txBody>
          <a:bodyPr vert="horz" lIns="91440" tIns="45720" rIns="91440" bIns="45720" rtlCol="0" anchor="t">
            <a:noAutofit/>
          </a:bodyPr>
          <a:lstStyle>
            <a:lvl1pPr algn="l" defTabSz="914355" rtl="0" eaLnBrk="1" latinLnBrk="0" hangingPunct="1">
              <a:lnSpc>
                <a:spcPts val="5998"/>
              </a:lnSpc>
              <a:spcBef>
                <a:spcPct val="0"/>
              </a:spcBef>
              <a:buNone/>
              <a:defRPr sz="5998" b="1" i="0" kern="1200">
                <a:solidFill>
                  <a:srgbClr val="90CDF1"/>
                </a:solidFill>
                <a:latin typeface="Arial Black" panose="020B0604020202020204" pitchFamily="34" charset="0"/>
                <a:ea typeface="+mj-ea"/>
                <a:cs typeface="Arial Black" panose="020B0604020202020204" pitchFamily="34" charset="0"/>
              </a:defRPr>
            </a:lvl1pPr>
          </a:lstStyle>
          <a:p>
            <a:pPr marL="0" marR="0" lvl="0" indent="0" algn="l" defTabSz="914355"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a:ln>
                <a:noFill/>
              </a:ln>
              <a:solidFill>
                <a:srgbClr val="90CDF1"/>
              </a:solidFill>
              <a:effectLst/>
              <a:uLnTx/>
              <a:uFillTx/>
              <a:latin typeface="Arial Black" panose="020B0604020202020204" pitchFamily="34" charset="0"/>
              <a:ea typeface="+mj-ea"/>
            </a:endParaRPr>
          </a:p>
        </p:txBody>
      </p:sp>
      <p:sp>
        <p:nvSpPr>
          <p:cNvPr id="20" name="TextBox 19">
            <a:extLst>
              <a:ext uri="{FF2B5EF4-FFF2-40B4-BE49-F238E27FC236}">
                <a16:creationId xmlns:a16="http://schemas.microsoft.com/office/drawing/2014/main" id="{8C53AED0-CC82-B6E0-B525-8EECBE6096B0}"/>
              </a:ext>
            </a:extLst>
          </p:cNvPr>
          <p:cNvSpPr txBox="1">
            <a:spLocks noGrp="1" noRot="1" noMove="1" noResize="1" noEditPoints="1" noAdjustHandles="1" noChangeArrowheads="1" noChangeShapeType="1"/>
          </p:cNvSpPr>
          <p:nvPr/>
        </p:nvSpPr>
        <p:spPr>
          <a:xfrm>
            <a:off x="709180" y="6414967"/>
            <a:ext cx="6019801" cy="261610"/>
          </a:xfrm>
          <a:prstGeom prst="rect">
            <a:avLst/>
          </a:prstGeom>
          <a:noFill/>
        </p:spPr>
        <p:txBody>
          <a:bodyPr wrap="square" rtlCol="0">
            <a:spAutoFit/>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©2024 Kaiser </a:t>
            </a:r>
            <a:r>
              <a:rPr kumimoji="0" lang="en-US" sz="1050" i="0" u="none" strike="noStrike" kern="1200" cap="none" spc="-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Foundation </a:t>
            </a:r>
            <a:r>
              <a:rPr kumimoji="0" lang="en-US" sz="1050" i="0" u="none" strike="noStrike" kern="1200" cap="none" spc="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Health </a:t>
            </a:r>
            <a:r>
              <a:rPr kumimoji="0" lang="en-US" sz="1050" i="0" u="none" strike="noStrike" kern="1200" cap="none" spc="-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Plan,</a:t>
            </a:r>
            <a:r>
              <a:rPr kumimoji="0" lang="en-US" sz="1050" i="0" u="none" strike="noStrike" kern="1200" cap="none" spc="-4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105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Inc.</a:t>
            </a:r>
          </a:p>
        </p:txBody>
      </p:sp>
      <p:sp>
        <p:nvSpPr>
          <p:cNvPr id="8" name="TextBox 7">
            <a:extLst>
              <a:ext uri="{FF2B5EF4-FFF2-40B4-BE49-F238E27FC236}">
                <a16:creationId xmlns:a16="http://schemas.microsoft.com/office/drawing/2014/main" id="{E8BE1098-2BF0-DA49-FEF0-523827A6214D}"/>
              </a:ext>
            </a:extLst>
          </p:cNvPr>
          <p:cNvSpPr txBox="1">
            <a:spLocks noGrp="1" noRot="1" noMove="1" noResize="1" noEditPoints="1" noAdjustHandles="1" noChangeArrowheads="1" noChangeShapeType="1"/>
          </p:cNvSpPr>
          <p:nvPr/>
        </p:nvSpPr>
        <p:spPr>
          <a:xfrm>
            <a:off x="936880" y="1964182"/>
            <a:ext cx="5504114" cy="2913618"/>
          </a:xfrm>
          <a:prstGeom prst="rect">
            <a:avLst/>
          </a:prstGeom>
          <a:noFill/>
        </p:spPr>
        <p:txBody>
          <a:bodyPr wrap="square" lIns="91440" tIns="45720" rIns="91440" bIns="45720" anchor="t">
            <a:noAutofit/>
          </a:bodyPr>
          <a:lstStyle/>
          <a:p>
            <a:pPr defTabSz="914115">
              <a:lnSpc>
                <a:spcPts val="5500"/>
              </a:lnSpc>
              <a:defRPr/>
            </a:pPr>
            <a:r>
              <a:rPr lang="en-US" sz="5400" b="1" dirty="0">
                <a:solidFill>
                  <a:schemeClr val="bg1"/>
                </a:solidFill>
                <a:latin typeface="Arial"/>
                <a:cs typeface="Arial"/>
              </a:rPr>
              <a:t>Value-based health care that does more for your members</a:t>
            </a:r>
          </a:p>
        </p:txBody>
      </p:sp>
      <p:sp>
        <p:nvSpPr>
          <p:cNvPr id="2" name="Rectangle 1">
            <a:extLst>
              <a:ext uri="{FF2B5EF4-FFF2-40B4-BE49-F238E27FC236}">
                <a16:creationId xmlns:a16="http://schemas.microsoft.com/office/drawing/2014/main" id="{CA0EDE87-8DDD-7378-54EC-A0D773A9B0F2}"/>
              </a:ext>
            </a:extLst>
          </p:cNvPr>
          <p:cNvSpPr>
            <a:spLocks noGrp="1" noRot="1" noMove="1" noResize="1" noEditPoints="1" noAdjustHandles="1" noChangeArrowheads="1" noChangeShapeType="1"/>
          </p:cNvSpPr>
          <p:nvPr/>
        </p:nvSpPr>
        <p:spPr>
          <a:xfrm rot="5400000">
            <a:off x="-1243787" y="3295982"/>
            <a:ext cx="2743200" cy="266035"/>
          </a:xfrm>
          <a:prstGeom prst="rect">
            <a:avLst/>
          </a:prstGeom>
          <a:solidFill>
            <a:srgbClr val="90C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51C3784D-FCF7-936F-7F54-D2650D672710}"/>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71970" y="770665"/>
            <a:ext cx="3540045" cy="390005"/>
          </a:xfrm>
          <a:prstGeom prst="rect">
            <a:avLst/>
          </a:prstGeom>
        </p:spPr>
      </p:pic>
    </p:spTree>
    <p:extLst>
      <p:ext uri="{BB962C8B-B14F-4D97-AF65-F5344CB8AC3E}">
        <p14:creationId xmlns:p14="http://schemas.microsoft.com/office/powerpoint/2010/main" val="266952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5E5"/>
        </a:solidFill>
        <a:effectLst/>
      </p:bgPr>
    </p:bg>
    <p:spTree>
      <p:nvGrpSpPr>
        <p:cNvPr id="1" name="">
          <a:extLst>
            <a:ext uri="{FF2B5EF4-FFF2-40B4-BE49-F238E27FC236}">
              <a16:creationId xmlns:a16="http://schemas.microsoft.com/office/drawing/2014/main" id="{3BF9F148-035B-835D-CE44-664891CCD1A7}"/>
            </a:ext>
          </a:extLst>
        </p:cNvPr>
        <p:cNvGrpSpPr/>
        <p:nvPr/>
      </p:nvGrpSpPr>
      <p:grpSpPr>
        <a:xfrm>
          <a:off x="0" y="0"/>
          <a:ext cx="0" cy="0"/>
          <a:chOff x="0" y="0"/>
          <a:chExt cx="0" cy="0"/>
        </a:xfrm>
      </p:grpSpPr>
      <p:pic>
        <p:nvPicPr>
          <p:cNvPr id="11" name="Graphic 10">
            <a:extLst>
              <a:ext uri="{FF2B5EF4-FFF2-40B4-BE49-F238E27FC236}">
                <a16:creationId xmlns:a16="http://schemas.microsoft.com/office/drawing/2014/main" id="{B50AF0B1-4CC7-732F-1F5E-9B7F0C41C8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800" y="3111538"/>
            <a:ext cx="294925" cy="286251"/>
          </a:xfrm>
          <a:prstGeom prst="rect">
            <a:avLst/>
          </a:prstGeom>
        </p:spPr>
      </p:pic>
      <p:sp>
        <p:nvSpPr>
          <p:cNvPr id="6" name="Text Placeholder 34">
            <a:extLst>
              <a:ext uri="{FF2B5EF4-FFF2-40B4-BE49-F238E27FC236}">
                <a16:creationId xmlns:a16="http://schemas.microsoft.com/office/drawing/2014/main" id="{4DB9E126-447C-ED88-B9F6-EEBA20156F63}"/>
              </a:ext>
            </a:extLst>
          </p:cNvPr>
          <p:cNvSpPr txBox="1">
            <a:spLocks noGrp="1" noRot="1" noMove="1" noResize="1" noEditPoints="1" noAdjustHandles="1" noChangeArrowheads="1" noChangeShapeType="1"/>
          </p:cNvSpPr>
          <p:nvPr/>
        </p:nvSpPr>
        <p:spPr>
          <a:xfrm>
            <a:off x="988727" y="880927"/>
            <a:ext cx="10441267" cy="141953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003A70"/>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500"/>
              </a:lnSpc>
              <a:spcBef>
                <a:spcPts val="0"/>
              </a:spcBef>
            </a:pPr>
            <a:r>
              <a:rPr lang="en-US" sz="4000" dirty="0">
                <a:latin typeface="Arial" panose="020B0604020202020204" pitchFamily="34" charset="0"/>
                <a:cs typeface="Arial" panose="020B0604020202020204" pitchFamily="34" charset="0"/>
              </a:rPr>
              <a:t>Timely access is essential to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value-based care — and to good health</a:t>
            </a:r>
          </a:p>
        </p:txBody>
      </p:sp>
      <p:sp>
        <p:nvSpPr>
          <p:cNvPr id="9" name="TextBox 8">
            <a:extLst>
              <a:ext uri="{FF2B5EF4-FFF2-40B4-BE49-F238E27FC236}">
                <a16:creationId xmlns:a16="http://schemas.microsoft.com/office/drawing/2014/main" id="{ECDE0033-C96E-40E9-D2E7-E48816264AF2}"/>
              </a:ext>
            </a:extLst>
          </p:cNvPr>
          <p:cNvSpPr txBox="1">
            <a:spLocks noGrp="1" noRot="1" noMove="1" noResize="1" noEditPoints="1" noAdjustHandles="1" noChangeArrowheads="1" noChangeShapeType="1"/>
          </p:cNvSpPr>
          <p:nvPr/>
        </p:nvSpPr>
        <p:spPr>
          <a:xfrm>
            <a:off x="980737" y="2472404"/>
            <a:ext cx="7673254" cy="338554"/>
          </a:xfrm>
          <a:prstGeom prst="rect">
            <a:avLst/>
          </a:prstGeom>
          <a:noFill/>
        </p:spPr>
        <p:txBody>
          <a:bodyPr wrap="square" rtlCol="0">
            <a:spAutoFit/>
          </a:bodyPr>
          <a:lstStyle/>
          <a:p>
            <a:pPr algn="l"/>
            <a:r>
              <a:rPr lang="en-US" sz="1600" dirty="0">
                <a:solidFill>
                  <a:srgbClr val="003A70"/>
                </a:solidFill>
                <a:latin typeface="Arial" panose="020B0604020202020204" pitchFamily="34" charset="0"/>
                <a:cs typeface="Arial" panose="020B0604020202020204" pitchFamily="34" charset="0"/>
              </a:rPr>
              <a:t>We’re actively working to shorten wait times by:​</a:t>
            </a:r>
          </a:p>
        </p:txBody>
      </p:sp>
      <p:sp>
        <p:nvSpPr>
          <p:cNvPr id="20" name="TextBox 19">
            <a:extLst>
              <a:ext uri="{FF2B5EF4-FFF2-40B4-BE49-F238E27FC236}">
                <a16:creationId xmlns:a16="http://schemas.microsoft.com/office/drawing/2014/main" id="{98921E0A-BDA6-DD93-B16A-BAC480AAD6BB}"/>
              </a:ext>
            </a:extLst>
          </p:cNvPr>
          <p:cNvSpPr txBox="1">
            <a:spLocks noGrp="1" noRot="1" noMove="1" noResize="1" noEditPoints="1" noAdjustHandles="1" noChangeArrowheads="1" noChangeShapeType="1"/>
          </p:cNvSpPr>
          <p:nvPr/>
        </p:nvSpPr>
        <p:spPr>
          <a:xfrm>
            <a:off x="1407648" y="3083582"/>
            <a:ext cx="3018880" cy="784895"/>
          </a:xfrm>
          <a:prstGeom prst="rect">
            <a:avLst/>
          </a:prstGeom>
          <a:noFill/>
        </p:spPr>
        <p:txBody>
          <a:bodyPr wrap="square" rtlCol="0">
            <a:spAutoFit/>
          </a:bodyPr>
          <a:lstStyle/>
          <a:p>
            <a:pPr algn="l">
              <a:lnSpc>
                <a:spcPct val="110000"/>
              </a:lnSpc>
            </a:pPr>
            <a:r>
              <a:rPr lang="en-US" sz="1400" spc="-20" dirty="0">
                <a:solidFill>
                  <a:srgbClr val="003A70"/>
                </a:solidFill>
                <a:latin typeface="Arial" panose="020B0604020202020204" pitchFamily="34" charset="0"/>
                <a:cs typeface="Arial" panose="020B0604020202020204" pitchFamily="34" charset="0"/>
              </a:rPr>
              <a:t>Adding more physicians through accelerated recruitment in primary and specialty care</a:t>
            </a:r>
          </a:p>
        </p:txBody>
      </p:sp>
      <p:sp>
        <p:nvSpPr>
          <p:cNvPr id="21" name="TextBox 20">
            <a:extLst>
              <a:ext uri="{FF2B5EF4-FFF2-40B4-BE49-F238E27FC236}">
                <a16:creationId xmlns:a16="http://schemas.microsoft.com/office/drawing/2014/main" id="{CB59CD18-10A1-16A3-1B20-22AE9901857E}"/>
              </a:ext>
            </a:extLst>
          </p:cNvPr>
          <p:cNvSpPr txBox="1">
            <a:spLocks noGrp="1" noRot="1" noMove="1" noResize="1" noEditPoints="1" noAdjustHandles="1" noChangeArrowheads="1" noChangeShapeType="1"/>
          </p:cNvSpPr>
          <p:nvPr/>
        </p:nvSpPr>
        <p:spPr>
          <a:xfrm>
            <a:off x="1407647" y="4107792"/>
            <a:ext cx="3680788" cy="547907"/>
          </a:xfrm>
          <a:prstGeom prst="rect">
            <a:avLst/>
          </a:prstGeom>
          <a:noFill/>
        </p:spPr>
        <p:txBody>
          <a:bodyPr wrap="square" rtlCol="0">
            <a:spAutoFit/>
          </a:bodyPr>
          <a:lstStyle/>
          <a:p>
            <a:pPr algn="l">
              <a:lnSpc>
                <a:spcPct val="110000"/>
              </a:lnSpc>
            </a:pPr>
            <a:r>
              <a:rPr lang="en-US" sz="1400" spc="-20">
                <a:solidFill>
                  <a:srgbClr val="003A70"/>
                </a:solidFill>
                <a:latin typeface="Arial" panose="020B0604020202020204" pitchFamily="34" charset="0"/>
                <a:cs typeface="Arial" panose="020B0604020202020204" pitchFamily="34" charset="0"/>
              </a:rPr>
              <a:t>Maximizing available appointments through more efficient scheduling in primary care​</a:t>
            </a:r>
          </a:p>
        </p:txBody>
      </p:sp>
      <p:sp>
        <p:nvSpPr>
          <p:cNvPr id="22" name="TextBox 21">
            <a:extLst>
              <a:ext uri="{FF2B5EF4-FFF2-40B4-BE49-F238E27FC236}">
                <a16:creationId xmlns:a16="http://schemas.microsoft.com/office/drawing/2014/main" id="{012A5FDD-9E0A-C266-B421-D949EF963E57}"/>
              </a:ext>
            </a:extLst>
          </p:cNvPr>
          <p:cNvSpPr txBox="1">
            <a:spLocks noGrp="1" noRot="1" noMove="1" noResize="1" noEditPoints="1" noAdjustHandles="1" noChangeArrowheads="1" noChangeShapeType="1"/>
          </p:cNvSpPr>
          <p:nvPr/>
        </p:nvSpPr>
        <p:spPr>
          <a:xfrm>
            <a:off x="1407646" y="4935361"/>
            <a:ext cx="3403341" cy="547907"/>
          </a:xfrm>
          <a:prstGeom prst="rect">
            <a:avLst/>
          </a:prstGeom>
          <a:noFill/>
        </p:spPr>
        <p:txBody>
          <a:bodyPr wrap="square" rtlCol="0">
            <a:spAutoFit/>
          </a:bodyPr>
          <a:lstStyle/>
          <a:p>
            <a:pPr algn="l">
              <a:lnSpc>
                <a:spcPct val="110000"/>
              </a:lnSpc>
            </a:pPr>
            <a:r>
              <a:rPr lang="en-US" sz="1400" spc="-20">
                <a:solidFill>
                  <a:srgbClr val="003A70"/>
                </a:solidFill>
                <a:latin typeface="Arial" panose="020B0604020202020204" pitchFamily="34" charset="0"/>
                <a:cs typeface="Arial" panose="020B0604020202020204" pitchFamily="34" charset="0"/>
              </a:rPr>
              <a:t>Expanding availability of services through contracted services such as imaging​</a:t>
            </a:r>
          </a:p>
        </p:txBody>
      </p:sp>
      <p:sp>
        <p:nvSpPr>
          <p:cNvPr id="23" name="TextBox 22">
            <a:extLst>
              <a:ext uri="{FF2B5EF4-FFF2-40B4-BE49-F238E27FC236}">
                <a16:creationId xmlns:a16="http://schemas.microsoft.com/office/drawing/2014/main" id="{D1FCE099-3502-B2D8-A28C-30805FE0AD8E}"/>
              </a:ext>
            </a:extLst>
          </p:cNvPr>
          <p:cNvSpPr txBox="1">
            <a:spLocks noGrp="1" noRot="1" noMove="1" noResize="1" noEditPoints="1" noAdjustHandles="1" noChangeArrowheads="1" noChangeShapeType="1"/>
          </p:cNvSpPr>
          <p:nvPr/>
        </p:nvSpPr>
        <p:spPr>
          <a:xfrm>
            <a:off x="5664075" y="3083582"/>
            <a:ext cx="3197508" cy="784895"/>
          </a:xfrm>
          <a:prstGeom prst="rect">
            <a:avLst/>
          </a:prstGeom>
          <a:noFill/>
        </p:spPr>
        <p:txBody>
          <a:bodyPr wrap="square" rtlCol="0">
            <a:spAutoFit/>
          </a:bodyPr>
          <a:lstStyle/>
          <a:p>
            <a:pPr algn="l">
              <a:lnSpc>
                <a:spcPct val="110000"/>
              </a:lnSpc>
            </a:pPr>
            <a:r>
              <a:rPr lang="en-US" sz="1400" spc="-20" dirty="0">
                <a:solidFill>
                  <a:srgbClr val="003A70"/>
                </a:solidFill>
                <a:latin typeface="Arial" panose="020B0604020202020204" pitchFamily="34" charset="0"/>
                <a:cs typeface="Arial" panose="020B0604020202020204" pitchFamily="34" charset="0"/>
              </a:rPr>
              <a:t>Expediting communication </a:t>
            </a:r>
            <a:br>
              <a:rPr lang="en-US" sz="1400" spc="-20" dirty="0">
                <a:solidFill>
                  <a:srgbClr val="003A70"/>
                </a:solidFill>
                <a:latin typeface="Arial" panose="020B0604020202020204" pitchFamily="34" charset="0"/>
                <a:cs typeface="Arial" panose="020B0604020202020204" pitchFamily="34" charset="0"/>
              </a:rPr>
            </a:br>
            <a:r>
              <a:rPr lang="en-US" sz="1400" spc="-20" dirty="0">
                <a:solidFill>
                  <a:srgbClr val="003A70"/>
                </a:solidFill>
                <a:latin typeface="Arial" panose="020B0604020202020204" pitchFamily="34" charset="0"/>
                <a:cs typeface="Arial" panose="020B0604020202020204" pitchFamily="34" charset="0"/>
              </a:rPr>
              <a:t>about lab results so members </a:t>
            </a:r>
            <a:br>
              <a:rPr lang="en-US" sz="1400" spc="-20" dirty="0">
                <a:solidFill>
                  <a:srgbClr val="003A70"/>
                </a:solidFill>
                <a:latin typeface="Arial" panose="020B0604020202020204" pitchFamily="34" charset="0"/>
                <a:cs typeface="Arial" panose="020B0604020202020204" pitchFamily="34" charset="0"/>
              </a:rPr>
            </a:br>
            <a:r>
              <a:rPr lang="en-US" sz="1400" spc="-20" dirty="0">
                <a:solidFill>
                  <a:srgbClr val="003A70"/>
                </a:solidFill>
                <a:latin typeface="Arial" panose="020B0604020202020204" pitchFamily="34" charset="0"/>
                <a:cs typeface="Arial" panose="020B0604020202020204" pitchFamily="34" charset="0"/>
              </a:rPr>
              <a:t>know when to expect a follow-up​</a:t>
            </a:r>
          </a:p>
        </p:txBody>
      </p:sp>
      <p:sp>
        <p:nvSpPr>
          <p:cNvPr id="24" name="TextBox 23">
            <a:extLst>
              <a:ext uri="{FF2B5EF4-FFF2-40B4-BE49-F238E27FC236}">
                <a16:creationId xmlns:a16="http://schemas.microsoft.com/office/drawing/2014/main" id="{DB653B17-23E6-3246-533D-ED081B4B2838}"/>
              </a:ext>
            </a:extLst>
          </p:cNvPr>
          <p:cNvSpPr txBox="1">
            <a:spLocks noGrp="1" noRot="1" noMove="1" noResize="1" noEditPoints="1" noAdjustHandles="1" noChangeArrowheads="1" noChangeShapeType="1"/>
          </p:cNvSpPr>
          <p:nvPr/>
        </p:nvSpPr>
        <p:spPr>
          <a:xfrm>
            <a:off x="5664075" y="4107792"/>
            <a:ext cx="2846804" cy="784895"/>
          </a:xfrm>
          <a:prstGeom prst="rect">
            <a:avLst/>
          </a:prstGeom>
          <a:noFill/>
        </p:spPr>
        <p:txBody>
          <a:bodyPr wrap="square" rtlCol="0">
            <a:spAutoFit/>
          </a:bodyPr>
          <a:lstStyle/>
          <a:p>
            <a:pPr algn="l">
              <a:lnSpc>
                <a:spcPct val="110000"/>
              </a:lnSpc>
            </a:pPr>
            <a:r>
              <a:rPr lang="en-US" sz="1400" spc="-20" dirty="0">
                <a:solidFill>
                  <a:srgbClr val="003A70"/>
                </a:solidFill>
                <a:latin typeface="Arial" panose="020B0604020202020204" pitchFamily="34" charset="0"/>
                <a:cs typeface="Arial" panose="020B0604020202020204" pitchFamily="34" charset="0"/>
              </a:rPr>
              <a:t>Continuing to offer a robust array of virtual care options in tandem with in-person care​</a:t>
            </a:r>
          </a:p>
        </p:txBody>
      </p:sp>
      <p:pic>
        <p:nvPicPr>
          <p:cNvPr id="28" name="Graphic 27">
            <a:extLst>
              <a:ext uri="{FF2B5EF4-FFF2-40B4-BE49-F238E27FC236}">
                <a16:creationId xmlns:a16="http://schemas.microsoft.com/office/drawing/2014/main" id="{41E57EDD-A61D-D3D8-B4D9-E3703E763D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800" y="4132242"/>
            <a:ext cx="294925" cy="286251"/>
          </a:xfrm>
          <a:prstGeom prst="rect">
            <a:avLst/>
          </a:prstGeom>
        </p:spPr>
      </p:pic>
      <p:pic>
        <p:nvPicPr>
          <p:cNvPr id="29" name="Graphic 28">
            <a:extLst>
              <a:ext uri="{FF2B5EF4-FFF2-40B4-BE49-F238E27FC236}">
                <a16:creationId xmlns:a16="http://schemas.microsoft.com/office/drawing/2014/main" id="{B1DF979C-34A3-229A-578E-D4089F116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800" y="4943640"/>
            <a:ext cx="294925" cy="286251"/>
          </a:xfrm>
          <a:prstGeom prst="rect">
            <a:avLst/>
          </a:prstGeom>
        </p:spPr>
      </p:pic>
      <p:sp>
        <p:nvSpPr>
          <p:cNvPr id="4" name="TextBox 3">
            <a:extLst>
              <a:ext uri="{FF2B5EF4-FFF2-40B4-BE49-F238E27FC236}">
                <a16:creationId xmlns:a16="http://schemas.microsoft.com/office/drawing/2014/main" id="{CE7CBB3F-9C66-90D7-4ACC-B88B794E7F45}"/>
              </a:ext>
            </a:extLst>
          </p:cNvPr>
          <p:cNvSpPr txBox="1">
            <a:spLocks noGrp="1" noRot="1" noMove="1" noResize="1" noEditPoints="1" noAdjustHandles="1" noChangeArrowheads="1" noChangeShapeType="1"/>
          </p:cNvSpPr>
          <p:nvPr/>
        </p:nvSpPr>
        <p:spPr>
          <a:xfrm>
            <a:off x="9671540" y="3926827"/>
            <a:ext cx="1987060" cy="1695401"/>
          </a:xfrm>
          <a:prstGeom prst="rect">
            <a:avLst/>
          </a:prstGeom>
          <a:noFill/>
        </p:spPr>
        <p:txBody>
          <a:bodyPr wrap="square">
            <a:spAutoFit/>
          </a:bodyPr>
          <a:lstStyle/>
          <a:p>
            <a:pPr defTabSz="914115">
              <a:lnSpc>
                <a:spcPct val="110000"/>
              </a:lnSpc>
              <a:defRPr/>
            </a:pPr>
            <a:r>
              <a:rPr lang="en-US" sz="1600" dirty="0">
                <a:solidFill>
                  <a:srgbClr val="003A70"/>
                </a:solidFill>
                <a:latin typeface="Arial Narrow" panose="020B0604020202020204" pitchFamily="34" charset="0"/>
                <a:cs typeface="Arial Narrow" panose="020B0604020202020204" pitchFamily="34" charset="0"/>
              </a:rPr>
              <a:t>At Kaiser Permanente, most members report that they get primary care appointments as soon as — or sooner than — they expect.*</a:t>
            </a:r>
            <a:endParaRPr lang="en-US" sz="1600" u="none" strike="noStrike" kern="1200" cap="none" spc="0" normalizeH="0" baseline="30000" noProof="0" dirty="0">
              <a:ln>
                <a:noFill/>
              </a:ln>
              <a:solidFill>
                <a:srgbClr val="003A70"/>
              </a:solidFill>
              <a:effectLst/>
              <a:uLnTx/>
              <a:uFillTx/>
              <a:latin typeface="Arial Narrow" panose="020B0604020202020204" pitchFamily="34" charset="0"/>
              <a:cs typeface="Arial Narrow" panose="020B0604020202020204" pitchFamily="34" charset="0"/>
            </a:endParaRPr>
          </a:p>
        </p:txBody>
      </p:sp>
      <p:sp>
        <p:nvSpPr>
          <p:cNvPr id="2" name="TextBox 1">
            <a:extLst>
              <a:ext uri="{FF2B5EF4-FFF2-40B4-BE49-F238E27FC236}">
                <a16:creationId xmlns:a16="http://schemas.microsoft.com/office/drawing/2014/main" id="{CBC3710C-031C-5306-B84C-84395C5E46C3}"/>
              </a:ext>
            </a:extLst>
          </p:cNvPr>
          <p:cNvSpPr txBox="1">
            <a:spLocks noGrp="1" noRot="1" noMove="1" noResize="1" noEditPoints="1" noAdjustHandles="1" noChangeArrowheads="1" noChangeShapeType="1"/>
          </p:cNvSpPr>
          <p:nvPr/>
        </p:nvSpPr>
        <p:spPr>
          <a:xfrm>
            <a:off x="978359" y="6325997"/>
            <a:ext cx="10261141" cy="230832"/>
          </a:xfrm>
          <a:prstGeom prst="rect">
            <a:avLst/>
          </a:prstGeom>
          <a:noFill/>
        </p:spPr>
        <p:txBody>
          <a:bodyPr wrap="square" rtlCol="0">
            <a:spAutoFit/>
          </a:bodyPr>
          <a:lstStyle/>
          <a:p>
            <a:r>
              <a:rPr lang="en-US" sz="900" b="1" spc="-5" dirty="0">
                <a:solidFill>
                  <a:srgbClr val="003B70"/>
                </a:solidFill>
                <a:latin typeface="Arial"/>
                <a:cs typeface="Arial"/>
              </a:rPr>
              <a:t>*</a:t>
            </a:r>
            <a:r>
              <a:rPr lang="en-US" sz="900" spc="-5" dirty="0">
                <a:solidFill>
                  <a:srgbClr val="003B70"/>
                </a:solidFill>
                <a:latin typeface="Arial"/>
                <a:cs typeface="Arial"/>
              </a:rPr>
              <a:t>Kaiser Permanente National Market Research, November 2023.​</a:t>
            </a:r>
            <a:endParaRPr lang="en-US" sz="900" dirty="0"/>
          </a:p>
        </p:txBody>
      </p:sp>
      <p:cxnSp>
        <p:nvCxnSpPr>
          <p:cNvPr id="17" name="Straight Connector 16">
            <a:extLst>
              <a:ext uri="{FF2B5EF4-FFF2-40B4-BE49-F238E27FC236}">
                <a16:creationId xmlns:a16="http://schemas.microsoft.com/office/drawing/2014/main" id="{45824D1D-7A49-1FD1-98A5-EA566CDC2F11}"/>
              </a:ext>
            </a:extLst>
          </p:cNvPr>
          <p:cNvCxnSpPr>
            <a:cxnSpLocks noGrp="1" noRot="1" noMove="1" noResize="1" noEditPoints="1" noAdjustHandles="1" noChangeArrowheads="1" noChangeShapeType="1"/>
          </p:cNvCxnSpPr>
          <p:nvPr/>
        </p:nvCxnSpPr>
        <p:spPr>
          <a:xfrm>
            <a:off x="9246041" y="2552700"/>
            <a:ext cx="0" cy="3256429"/>
          </a:xfrm>
          <a:prstGeom prst="line">
            <a:avLst/>
          </a:prstGeom>
          <a:ln w="25400" cap="rnd">
            <a:solidFill>
              <a:srgbClr val="80C8EF"/>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6A000D1-CD11-161A-9FF4-505AC3441448}"/>
              </a:ext>
            </a:extLst>
          </p:cNvPr>
          <p:cNvSpPr>
            <a:spLocks noGrp="1" noRot="1" noMove="1" noResize="1" noEditPoints="1" noAdjustHandles="1" noChangeArrowheads="1" noChangeShapeType="1"/>
          </p:cNvSpPr>
          <p:nvPr/>
        </p:nvSpPr>
        <p:spPr>
          <a:xfrm rot="5400000">
            <a:off x="-342629" y="1551353"/>
            <a:ext cx="941105" cy="252666"/>
          </a:xfrm>
          <a:prstGeom prst="rect">
            <a:avLst/>
          </a:prstGeom>
          <a:solidFill>
            <a:srgbClr val="0B7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982B256-3755-912F-BE49-8DBE8470FBFD}"/>
              </a:ext>
            </a:extLst>
          </p:cNvPr>
          <p:cNvSpPr txBox="1">
            <a:spLocks noGrp="1" noRot="1" noMove="1" noResize="1" noEditPoints="1" noAdjustHandles="1" noChangeArrowheads="1" noChangeShapeType="1"/>
          </p:cNvSpPr>
          <p:nvPr/>
        </p:nvSpPr>
        <p:spPr>
          <a:xfrm>
            <a:off x="9692300" y="3236906"/>
            <a:ext cx="1850375" cy="656590"/>
          </a:xfrm>
          <a:prstGeom prst="rect">
            <a:avLst/>
          </a:prstGeom>
          <a:noFill/>
        </p:spPr>
        <p:txBody>
          <a:bodyPr wrap="square">
            <a:spAutoFit/>
          </a:bodyPr>
          <a:lstStyle/>
          <a:p>
            <a:pPr>
              <a:lnSpc>
                <a:spcPts val="2200"/>
              </a:lnSpc>
            </a:pPr>
            <a:r>
              <a:rPr lang="en-US" b="1" spc="-30">
                <a:solidFill>
                  <a:srgbClr val="003A70"/>
                </a:solidFill>
                <a:latin typeface="Arial Narrow" panose="020B0604020202020204" pitchFamily="34" charset="0"/>
                <a:cs typeface="Arial Narrow" panose="020B0604020202020204" pitchFamily="34" charset="0"/>
              </a:rPr>
              <a:t>Not all health care is created equal</a:t>
            </a:r>
          </a:p>
        </p:txBody>
      </p:sp>
      <p:grpSp>
        <p:nvGrpSpPr>
          <p:cNvPr id="15" name="Graphic 7">
            <a:extLst>
              <a:ext uri="{FF2B5EF4-FFF2-40B4-BE49-F238E27FC236}">
                <a16:creationId xmlns:a16="http://schemas.microsoft.com/office/drawing/2014/main" id="{E54BE0CF-163B-DAE1-714A-7E3F7E05D6D3}"/>
              </a:ext>
            </a:extLst>
          </p:cNvPr>
          <p:cNvGrpSpPr>
            <a:grpSpLocks noGrp="1" noUngrp="1" noRot="1" noMove="1" noResize="1"/>
          </p:cNvGrpSpPr>
          <p:nvPr/>
        </p:nvGrpSpPr>
        <p:grpSpPr>
          <a:xfrm>
            <a:off x="9763054" y="2551225"/>
            <a:ext cx="616129" cy="547575"/>
            <a:chOff x="10563330" y="4851071"/>
            <a:chExt cx="697051" cy="619493"/>
          </a:xfrm>
          <a:solidFill>
            <a:srgbClr val="003A70"/>
          </a:solidFill>
        </p:grpSpPr>
        <p:sp>
          <p:nvSpPr>
            <p:cNvPr id="26" name="Freeform 25">
              <a:extLst>
                <a:ext uri="{FF2B5EF4-FFF2-40B4-BE49-F238E27FC236}">
                  <a16:creationId xmlns:a16="http://schemas.microsoft.com/office/drawing/2014/main" id="{AAE2AB80-55E4-4D90-8F30-BF4AA3FCD4A3}"/>
                </a:ext>
              </a:extLst>
            </p:cNvPr>
            <p:cNvSpPr>
              <a:spLocks noGrp="1" noRot="1" noMove="1" noResize="1" noEditPoints="1" noAdjustHandles="1" noChangeArrowheads="1" noChangeShapeType="1"/>
            </p:cNvSpPr>
            <p:nvPr/>
          </p:nvSpPr>
          <p:spPr>
            <a:xfrm>
              <a:off x="10563330" y="4851071"/>
              <a:ext cx="697051" cy="562381"/>
            </a:xfrm>
            <a:custGeom>
              <a:avLst/>
              <a:gdLst>
                <a:gd name="connsiteX0" fmla="*/ 565799 w 697051"/>
                <a:gd name="connsiteY0" fmla="*/ 70786 h 562381"/>
                <a:gd name="connsiteX1" fmla="*/ 531747 w 697051"/>
                <a:gd name="connsiteY1" fmla="*/ 77757 h 562381"/>
                <a:gd name="connsiteX2" fmla="*/ 413234 w 697051"/>
                <a:gd name="connsiteY2" fmla="*/ 102156 h 562381"/>
                <a:gd name="connsiteX3" fmla="*/ 407872 w 697051"/>
                <a:gd name="connsiteY3" fmla="*/ 108323 h 562381"/>
                <a:gd name="connsiteX4" fmla="*/ 366312 w 697051"/>
                <a:gd name="connsiteY4" fmla="*/ 161949 h 562381"/>
                <a:gd name="connsiteX5" fmla="*/ 362022 w 697051"/>
                <a:gd name="connsiteY5" fmla="*/ 168384 h 562381"/>
                <a:gd name="connsiteX6" fmla="*/ 362022 w 697051"/>
                <a:gd name="connsiteY6" fmla="*/ 527406 h 562381"/>
                <a:gd name="connsiteX7" fmla="*/ 362290 w 697051"/>
                <a:gd name="connsiteY7" fmla="*/ 533037 h 562381"/>
                <a:gd name="connsiteX8" fmla="*/ 368993 w 697051"/>
                <a:gd name="connsiteY8" fmla="*/ 533037 h 562381"/>
                <a:gd name="connsiteX9" fmla="*/ 528797 w 697051"/>
                <a:gd name="connsiteY9" fmla="*/ 533037 h 562381"/>
                <a:gd name="connsiteX10" fmla="*/ 544617 w 697051"/>
                <a:gd name="connsiteY10" fmla="*/ 542958 h 562381"/>
                <a:gd name="connsiteX11" fmla="*/ 532283 w 697051"/>
                <a:gd name="connsiteY11" fmla="*/ 562263 h 562381"/>
                <a:gd name="connsiteX12" fmla="*/ 526116 w 697051"/>
                <a:gd name="connsiteY12" fmla="*/ 562263 h 562381"/>
                <a:gd name="connsiteX13" fmla="*/ 168702 w 697051"/>
                <a:gd name="connsiteY13" fmla="*/ 562263 h 562381"/>
                <a:gd name="connsiteX14" fmla="*/ 149397 w 697051"/>
                <a:gd name="connsiteY14" fmla="*/ 547516 h 562381"/>
                <a:gd name="connsiteX15" fmla="*/ 168434 w 697051"/>
                <a:gd name="connsiteY15" fmla="*/ 532769 h 562381"/>
                <a:gd name="connsiteX16" fmla="*/ 325289 w 697051"/>
                <a:gd name="connsiteY16" fmla="*/ 532769 h 562381"/>
                <a:gd name="connsiteX17" fmla="*/ 332260 w 697051"/>
                <a:gd name="connsiteY17" fmla="*/ 532769 h 562381"/>
                <a:gd name="connsiteX18" fmla="*/ 332528 w 697051"/>
                <a:gd name="connsiteY18" fmla="*/ 526066 h 562381"/>
                <a:gd name="connsiteX19" fmla="*/ 332528 w 697051"/>
                <a:gd name="connsiteY19" fmla="*/ 169188 h 562381"/>
                <a:gd name="connsiteX20" fmla="*/ 326897 w 697051"/>
                <a:gd name="connsiteY20" fmla="*/ 160876 h 562381"/>
                <a:gd name="connsiteX21" fmla="*/ 293113 w 697051"/>
                <a:gd name="connsiteY21" fmla="*/ 131382 h 562381"/>
                <a:gd name="connsiteX22" fmla="*/ 286678 w 697051"/>
                <a:gd name="connsiteY22" fmla="*/ 127897 h 562381"/>
                <a:gd name="connsiteX23" fmla="*/ 127679 w 697051"/>
                <a:gd name="connsiteY23" fmla="*/ 160876 h 562381"/>
                <a:gd name="connsiteX24" fmla="*/ 126338 w 697051"/>
                <a:gd name="connsiteY24" fmla="*/ 161681 h 562381"/>
                <a:gd name="connsiteX25" fmla="*/ 128483 w 697051"/>
                <a:gd name="connsiteY25" fmla="*/ 167848 h 562381"/>
                <a:gd name="connsiteX26" fmla="*/ 209994 w 697051"/>
                <a:gd name="connsiteY26" fmla="*/ 372161 h 562381"/>
                <a:gd name="connsiteX27" fmla="*/ 209458 w 697051"/>
                <a:gd name="connsiteY27" fmla="*/ 412112 h 562381"/>
                <a:gd name="connsiteX28" fmla="*/ 100598 w 697051"/>
                <a:gd name="connsiteY28" fmla="*/ 494427 h 562381"/>
                <a:gd name="connsiteX29" fmla="*/ 1391 w 697051"/>
                <a:gd name="connsiteY29" fmla="*/ 405676 h 562381"/>
                <a:gd name="connsiteX30" fmla="*/ 5681 w 697051"/>
                <a:gd name="connsiteY30" fmla="*/ 362776 h 562381"/>
                <a:gd name="connsiteX31" fmla="*/ 89873 w 697051"/>
                <a:gd name="connsiteY31" fmla="*/ 152296 h 562381"/>
                <a:gd name="connsiteX32" fmla="*/ 91482 w 697051"/>
                <a:gd name="connsiteY32" fmla="*/ 148006 h 562381"/>
                <a:gd name="connsiteX33" fmla="*/ 105961 w 697051"/>
                <a:gd name="connsiteY33" fmla="*/ 135404 h 562381"/>
                <a:gd name="connsiteX34" fmla="*/ 188812 w 697051"/>
                <a:gd name="connsiteY34" fmla="*/ 118512 h 562381"/>
                <a:gd name="connsiteX35" fmla="*/ 282120 w 697051"/>
                <a:gd name="connsiteY35" fmla="*/ 99207 h 562381"/>
                <a:gd name="connsiteX36" fmla="*/ 287483 w 697051"/>
                <a:gd name="connsiteY36" fmla="*/ 94113 h 562381"/>
                <a:gd name="connsiteX37" fmla="*/ 329310 w 697051"/>
                <a:gd name="connsiteY37" fmla="*/ 44777 h 562381"/>
                <a:gd name="connsiteX38" fmla="*/ 332528 w 697051"/>
                <a:gd name="connsiteY38" fmla="*/ 40219 h 562381"/>
                <a:gd name="connsiteX39" fmla="*/ 332796 w 697051"/>
                <a:gd name="connsiteY39" fmla="*/ 15820 h 562381"/>
                <a:gd name="connsiteX40" fmla="*/ 347543 w 697051"/>
                <a:gd name="connsiteY40" fmla="*/ 0 h 562381"/>
                <a:gd name="connsiteX41" fmla="*/ 362022 w 697051"/>
                <a:gd name="connsiteY41" fmla="*/ 15820 h 562381"/>
                <a:gd name="connsiteX42" fmla="*/ 362022 w 697051"/>
                <a:gd name="connsiteY42" fmla="*/ 38878 h 562381"/>
                <a:gd name="connsiteX43" fmla="*/ 366044 w 697051"/>
                <a:gd name="connsiteY43" fmla="*/ 45045 h 562381"/>
                <a:gd name="connsiteX44" fmla="*/ 398755 w 697051"/>
                <a:gd name="connsiteY44" fmla="*/ 70786 h 562381"/>
                <a:gd name="connsiteX45" fmla="*/ 405191 w 697051"/>
                <a:gd name="connsiteY45" fmla="*/ 73467 h 562381"/>
                <a:gd name="connsiteX46" fmla="*/ 578937 w 697051"/>
                <a:gd name="connsiteY46" fmla="*/ 37538 h 562381"/>
                <a:gd name="connsiteX47" fmla="*/ 583763 w 697051"/>
                <a:gd name="connsiteY47" fmla="*/ 35929 h 562381"/>
                <a:gd name="connsiteX48" fmla="*/ 604677 w 697051"/>
                <a:gd name="connsiteY48" fmla="*/ 44777 h 562381"/>
                <a:gd name="connsiteX49" fmla="*/ 693427 w 697051"/>
                <a:gd name="connsiteY49" fmla="*/ 267859 h 562381"/>
                <a:gd name="connsiteX50" fmla="*/ 692623 w 697051"/>
                <a:gd name="connsiteY50" fmla="*/ 314245 h 562381"/>
                <a:gd name="connsiteX51" fmla="*/ 582691 w 697051"/>
                <a:gd name="connsiteY51" fmla="*/ 392270 h 562381"/>
                <a:gd name="connsiteX52" fmla="*/ 485361 w 697051"/>
                <a:gd name="connsiteY52" fmla="*/ 302984 h 562381"/>
                <a:gd name="connsiteX53" fmla="*/ 489651 w 697051"/>
                <a:gd name="connsiteY53" fmla="*/ 261156 h 562381"/>
                <a:gd name="connsiteX54" fmla="*/ 563117 w 697051"/>
                <a:gd name="connsiteY54" fmla="*/ 77489 h 562381"/>
                <a:gd name="connsiteX55" fmla="*/ 565799 w 697051"/>
                <a:gd name="connsiteY55" fmla="*/ 70786 h 562381"/>
                <a:gd name="connsiteX56" fmla="*/ 591271 w 697051"/>
                <a:gd name="connsiteY56" fmla="*/ 90895 h 562381"/>
                <a:gd name="connsiteX57" fmla="*/ 589930 w 697051"/>
                <a:gd name="connsiteY57" fmla="*/ 90627 h 562381"/>
                <a:gd name="connsiteX58" fmla="*/ 520753 w 697051"/>
                <a:gd name="connsiteY58" fmla="*/ 264373 h 562381"/>
                <a:gd name="connsiteX59" fmla="*/ 660448 w 697051"/>
                <a:gd name="connsiteY59" fmla="*/ 264373 h 562381"/>
                <a:gd name="connsiteX60" fmla="*/ 591271 w 697051"/>
                <a:gd name="connsiteY60" fmla="*/ 90895 h 562381"/>
                <a:gd name="connsiteX61" fmla="*/ 107033 w 697051"/>
                <a:gd name="connsiteY61" fmla="*/ 192783 h 562381"/>
                <a:gd name="connsiteX62" fmla="*/ 105692 w 697051"/>
                <a:gd name="connsiteY62" fmla="*/ 192783 h 562381"/>
                <a:gd name="connsiteX63" fmla="*/ 36516 w 697051"/>
                <a:gd name="connsiteY63" fmla="*/ 366530 h 562381"/>
                <a:gd name="connsiteX64" fmla="*/ 176210 w 697051"/>
                <a:gd name="connsiteY64" fmla="*/ 366530 h 562381"/>
                <a:gd name="connsiteX65" fmla="*/ 107033 w 697051"/>
                <a:gd name="connsiteY65" fmla="*/ 192783 h 562381"/>
                <a:gd name="connsiteX66" fmla="*/ 30081 w 697051"/>
                <a:gd name="connsiteY66" fmla="*/ 396560 h 562381"/>
                <a:gd name="connsiteX67" fmla="*/ 110519 w 697051"/>
                <a:gd name="connsiteY67" fmla="*/ 465201 h 562381"/>
                <a:gd name="connsiteX68" fmla="*/ 181841 w 697051"/>
                <a:gd name="connsiteY68" fmla="*/ 396560 h 562381"/>
                <a:gd name="connsiteX69" fmla="*/ 30081 w 697051"/>
                <a:gd name="connsiteY69" fmla="*/ 396560 h 562381"/>
                <a:gd name="connsiteX70" fmla="*/ 514586 w 697051"/>
                <a:gd name="connsiteY70" fmla="*/ 294672 h 562381"/>
                <a:gd name="connsiteX71" fmla="*/ 593684 w 697051"/>
                <a:gd name="connsiteY71" fmla="*/ 363312 h 562381"/>
                <a:gd name="connsiteX72" fmla="*/ 666078 w 697051"/>
                <a:gd name="connsiteY72" fmla="*/ 294672 h 562381"/>
                <a:gd name="connsiteX73" fmla="*/ 514586 w 697051"/>
                <a:gd name="connsiteY73" fmla="*/ 294672 h 562381"/>
                <a:gd name="connsiteX74" fmla="*/ 347275 w 697051"/>
                <a:gd name="connsiteY74" fmla="*/ 135136 h 562381"/>
                <a:gd name="connsiteX75" fmla="*/ 378646 w 697051"/>
                <a:gd name="connsiteY75" fmla="*/ 103765 h 562381"/>
                <a:gd name="connsiteX76" fmla="*/ 347275 w 697051"/>
                <a:gd name="connsiteY76" fmla="*/ 71590 h 562381"/>
                <a:gd name="connsiteX77" fmla="*/ 315636 w 697051"/>
                <a:gd name="connsiteY77" fmla="*/ 103765 h 562381"/>
                <a:gd name="connsiteX78" fmla="*/ 347275 w 697051"/>
                <a:gd name="connsiteY78" fmla="*/ 135136 h 56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97051" h="562381">
                  <a:moveTo>
                    <a:pt x="565799" y="70786"/>
                  </a:moveTo>
                  <a:cubicBezTo>
                    <a:pt x="554001" y="73199"/>
                    <a:pt x="542740" y="75344"/>
                    <a:pt x="531747" y="77757"/>
                  </a:cubicBezTo>
                  <a:cubicBezTo>
                    <a:pt x="492332" y="85801"/>
                    <a:pt x="452917" y="94113"/>
                    <a:pt x="413234" y="102156"/>
                  </a:cubicBezTo>
                  <a:cubicBezTo>
                    <a:pt x="409481" y="102961"/>
                    <a:pt x="408140" y="104301"/>
                    <a:pt x="407872" y="108323"/>
                  </a:cubicBezTo>
                  <a:cubicBezTo>
                    <a:pt x="405191" y="134868"/>
                    <a:pt x="390980" y="152832"/>
                    <a:pt x="366312" y="161949"/>
                  </a:cubicBezTo>
                  <a:cubicBezTo>
                    <a:pt x="362826" y="163289"/>
                    <a:pt x="362022" y="164898"/>
                    <a:pt x="362022" y="168384"/>
                  </a:cubicBezTo>
                  <a:cubicBezTo>
                    <a:pt x="362022" y="287969"/>
                    <a:pt x="362022" y="407821"/>
                    <a:pt x="362022" y="527406"/>
                  </a:cubicBezTo>
                  <a:cubicBezTo>
                    <a:pt x="362022" y="529015"/>
                    <a:pt x="362290" y="530624"/>
                    <a:pt x="362290" y="533037"/>
                  </a:cubicBezTo>
                  <a:cubicBezTo>
                    <a:pt x="364703" y="533037"/>
                    <a:pt x="366848" y="533037"/>
                    <a:pt x="368993" y="533037"/>
                  </a:cubicBezTo>
                  <a:cubicBezTo>
                    <a:pt x="422351" y="533037"/>
                    <a:pt x="475440" y="533037"/>
                    <a:pt x="528797" y="533037"/>
                  </a:cubicBezTo>
                  <a:cubicBezTo>
                    <a:pt x="537109" y="533037"/>
                    <a:pt x="542203" y="536254"/>
                    <a:pt x="544617" y="542958"/>
                  </a:cubicBezTo>
                  <a:cubicBezTo>
                    <a:pt x="547566" y="552074"/>
                    <a:pt x="541667" y="561458"/>
                    <a:pt x="532283" y="562263"/>
                  </a:cubicBezTo>
                  <a:cubicBezTo>
                    <a:pt x="530138" y="562531"/>
                    <a:pt x="528261" y="562263"/>
                    <a:pt x="526116" y="562263"/>
                  </a:cubicBezTo>
                  <a:cubicBezTo>
                    <a:pt x="407067" y="562263"/>
                    <a:pt x="287751" y="562263"/>
                    <a:pt x="168702" y="562263"/>
                  </a:cubicBezTo>
                  <a:cubicBezTo>
                    <a:pt x="156368" y="562263"/>
                    <a:pt x="149665" y="557168"/>
                    <a:pt x="149397" y="547516"/>
                  </a:cubicBezTo>
                  <a:cubicBezTo>
                    <a:pt x="149397" y="538131"/>
                    <a:pt x="156100" y="532769"/>
                    <a:pt x="168434" y="532769"/>
                  </a:cubicBezTo>
                  <a:cubicBezTo>
                    <a:pt x="220719" y="532769"/>
                    <a:pt x="273004" y="532769"/>
                    <a:pt x="325289" y="532769"/>
                  </a:cubicBezTo>
                  <a:cubicBezTo>
                    <a:pt x="327434" y="532769"/>
                    <a:pt x="329579" y="532769"/>
                    <a:pt x="332260" y="532769"/>
                  </a:cubicBezTo>
                  <a:cubicBezTo>
                    <a:pt x="332260" y="530087"/>
                    <a:pt x="332528" y="528211"/>
                    <a:pt x="332528" y="526066"/>
                  </a:cubicBezTo>
                  <a:cubicBezTo>
                    <a:pt x="332528" y="407017"/>
                    <a:pt x="332528" y="288237"/>
                    <a:pt x="332528" y="169188"/>
                  </a:cubicBezTo>
                  <a:cubicBezTo>
                    <a:pt x="332528" y="164630"/>
                    <a:pt x="331724" y="162485"/>
                    <a:pt x="326897" y="160876"/>
                  </a:cubicBezTo>
                  <a:cubicBezTo>
                    <a:pt x="311614" y="155782"/>
                    <a:pt x="300353" y="145593"/>
                    <a:pt x="293113" y="131382"/>
                  </a:cubicBezTo>
                  <a:cubicBezTo>
                    <a:pt x="291505" y="128433"/>
                    <a:pt x="290164" y="127092"/>
                    <a:pt x="286678" y="127897"/>
                  </a:cubicBezTo>
                  <a:cubicBezTo>
                    <a:pt x="233589" y="138890"/>
                    <a:pt x="180768" y="149883"/>
                    <a:pt x="127679" y="160876"/>
                  </a:cubicBezTo>
                  <a:cubicBezTo>
                    <a:pt x="127411" y="160876"/>
                    <a:pt x="127143" y="161144"/>
                    <a:pt x="126338" y="161681"/>
                  </a:cubicBezTo>
                  <a:cubicBezTo>
                    <a:pt x="127143" y="163558"/>
                    <a:pt x="127679" y="165703"/>
                    <a:pt x="128483" y="167848"/>
                  </a:cubicBezTo>
                  <a:cubicBezTo>
                    <a:pt x="155564" y="235952"/>
                    <a:pt x="182913" y="304056"/>
                    <a:pt x="209994" y="372161"/>
                  </a:cubicBezTo>
                  <a:cubicBezTo>
                    <a:pt x="215356" y="385299"/>
                    <a:pt x="212675" y="398973"/>
                    <a:pt x="209458" y="412112"/>
                  </a:cubicBezTo>
                  <a:cubicBezTo>
                    <a:pt x="197392" y="463056"/>
                    <a:pt x="153419" y="496035"/>
                    <a:pt x="100598" y="494427"/>
                  </a:cubicBezTo>
                  <a:cubicBezTo>
                    <a:pt x="52067" y="492818"/>
                    <a:pt x="10239" y="455548"/>
                    <a:pt x="1391" y="405676"/>
                  </a:cubicBezTo>
                  <a:cubicBezTo>
                    <a:pt x="-1290" y="390929"/>
                    <a:pt x="-218" y="376987"/>
                    <a:pt x="5681" y="362776"/>
                  </a:cubicBezTo>
                  <a:cubicBezTo>
                    <a:pt x="34102" y="292795"/>
                    <a:pt x="61988" y="222546"/>
                    <a:pt x="89873" y="152296"/>
                  </a:cubicBezTo>
                  <a:cubicBezTo>
                    <a:pt x="90409" y="150956"/>
                    <a:pt x="91214" y="149615"/>
                    <a:pt x="91482" y="148006"/>
                  </a:cubicBezTo>
                  <a:cubicBezTo>
                    <a:pt x="93359" y="140499"/>
                    <a:pt x="98453" y="136745"/>
                    <a:pt x="105961" y="135404"/>
                  </a:cubicBezTo>
                  <a:cubicBezTo>
                    <a:pt x="133578" y="129774"/>
                    <a:pt x="161195" y="124143"/>
                    <a:pt x="188812" y="118512"/>
                  </a:cubicBezTo>
                  <a:cubicBezTo>
                    <a:pt x="219915" y="112077"/>
                    <a:pt x="251017" y="105642"/>
                    <a:pt x="282120" y="99207"/>
                  </a:cubicBezTo>
                  <a:cubicBezTo>
                    <a:pt x="285338" y="98671"/>
                    <a:pt x="286678" y="97598"/>
                    <a:pt x="287483" y="94113"/>
                  </a:cubicBezTo>
                  <a:cubicBezTo>
                    <a:pt x="292041" y="69445"/>
                    <a:pt x="306252" y="53357"/>
                    <a:pt x="329310" y="44777"/>
                  </a:cubicBezTo>
                  <a:cubicBezTo>
                    <a:pt x="330919" y="44241"/>
                    <a:pt x="332528" y="41828"/>
                    <a:pt x="332528" y="40219"/>
                  </a:cubicBezTo>
                  <a:cubicBezTo>
                    <a:pt x="332796" y="32175"/>
                    <a:pt x="332528" y="24131"/>
                    <a:pt x="332796" y="15820"/>
                  </a:cubicBezTo>
                  <a:cubicBezTo>
                    <a:pt x="332796" y="6435"/>
                    <a:pt x="338963" y="0"/>
                    <a:pt x="347543" y="0"/>
                  </a:cubicBezTo>
                  <a:cubicBezTo>
                    <a:pt x="356123" y="0"/>
                    <a:pt x="362022" y="6167"/>
                    <a:pt x="362022" y="15820"/>
                  </a:cubicBezTo>
                  <a:cubicBezTo>
                    <a:pt x="362022" y="23595"/>
                    <a:pt x="362022" y="31371"/>
                    <a:pt x="362022" y="38878"/>
                  </a:cubicBezTo>
                  <a:cubicBezTo>
                    <a:pt x="362022" y="42096"/>
                    <a:pt x="362558" y="43705"/>
                    <a:pt x="366044" y="45045"/>
                  </a:cubicBezTo>
                  <a:cubicBezTo>
                    <a:pt x="379987" y="49604"/>
                    <a:pt x="391248" y="58184"/>
                    <a:pt x="398755" y="70786"/>
                  </a:cubicBezTo>
                  <a:cubicBezTo>
                    <a:pt x="400364" y="73467"/>
                    <a:pt x="401973" y="74271"/>
                    <a:pt x="405191" y="73467"/>
                  </a:cubicBezTo>
                  <a:cubicBezTo>
                    <a:pt x="463106" y="61401"/>
                    <a:pt x="521021" y="49604"/>
                    <a:pt x="578937" y="37538"/>
                  </a:cubicBezTo>
                  <a:cubicBezTo>
                    <a:pt x="580546" y="37270"/>
                    <a:pt x="582154" y="36465"/>
                    <a:pt x="583763" y="35929"/>
                  </a:cubicBezTo>
                  <a:cubicBezTo>
                    <a:pt x="592880" y="32175"/>
                    <a:pt x="601191" y="35929"/>
                    <a:pt x="604677" y="44777"/>
                  </a:cubicBezTo>
                  <a:cubicBezTo>
                    <a:pt x="634171" y="119048"/>
                    <a:pt x="663665" y="193588"/>
                    <a:pt x="693427" y="267859"/>
                  </a:cubicBezTo>
                  <a:cubicBezTo>
                    <a:pt x="699594" y="283679"/>
                    <a:pt x="696913" y="299230"/>
                    <a:pt x="692623" y="314245"/>
                  </a:cubicBezTo>
                  <a:cubicBezTo>
                    <a:pt x="679216" y="363580"/>
                    <a:pt x="634171" y="395219"/>
                    <a:pt x="582691" y="392270"/>
                  </a:cubicBezTo>
                  <a:cubicBezTo>
                    <a:pt x="534696" y="389589"/>
                    <a:pt x="493672" y="352051"/>
                    <a:pt x="485361" y="302984"/>
                  </a:cubicBezTo>
                  <a:cubicBezTo>
                    <a:pt x="482947" y="288773"/>
                    <a:pt x="483752" y="275099"/>
                    <a:pt x="489651" y="261156"/>
                  </a:cubicBezTo>
                  <a:cubicBezTo>
                    <a:pt x="514586" y="200023"/>
                    <a:pt x="538718" y="138622"/>
                    <a:pt x="563117" y="77489"/>
                  </a:cubicBezTo>
                  <a:cubicBezTo>
                    <a:pt x="563922" y="75880"/>
                    <a:pt x="564726" y="73735"/>
                    <a:pt x="565799" y="70786"/>
                  </a:cubicBezTo>
                  <a:close/>
                  <a:moveTo>
                    <a:pt x="591271" y="90895"/>
                  </a:moveTo>
                  <a:cubicBezTo>
                    <a:pt x="590735" y="90895"/>
                    <a:pt x="590198" y="90895"/>
                    <a:pt x="589930" y="90627"/>
                  </a:cubicBezTo>
                  <a:cubicBezTo>
                    <a:pt x="566871" y="148274"/>
                    <a:pt x="543812" y="206190"/>
                    <a:pt x="520753" y="264373"/>
                  </a:cubicBezTo>
                  <a:cubicBezTo>
                    <a:pt x="567676" y="264373"/>
                    <a:pt x="613793" y="264373"/>
                    <a:pt x="660448" y="264373"/>
                  </a:cubicBezTo>
                  <a:cubicBezTo>
                    <a:pt x="637121" y="206190"/>
                    <a:pt x="614062" y="148542"/>
                    <a:pt x="591271" y="90895"/>
                  </a:cubicBezTo>
                  <a:close/>
                  <a:moveTo>
                    <a:pt x="107033" y="192783"/>
                  </a:moveTo>
                  <a:cubicBezTo>
                    <a:pt x="106497" y="192783"/>
                    <a:pt x="105961" y="192783"/>
                    <a:pt x="105692" y="192783"/>
                  </a:cubicBezTo>
                  <a:cubicBezTo>
                    <a:pt x="82633" y="250431"/>
                    <a:pt x="59575" y="308346"/>
                    <a:pt x="36516" y="366530"/>
                  </a:cubicBezTo>
                  <a:cubicBezTo>
                    <a:pt x="83438" y="366530"/>
                    <a:pt x="129556" y="366530"/>
                    <a:pt x="176210" y="366530"/>
                  </a:cubicBezTo>
                  <a:cubicBezTo>
                    <a:pt x="152883" y="308078"/>
                    <a:pt x="129824" y="250431"/>
                    <a:pt x="107033" y="192783"/>
                  </a:cubicBezTo>
                  <a:close/>
                  <a:moveTo>
                    <a:pt x="30081" y="396560"/>
                  </a:moveTo>
                  <a:cubicBezTo>
                    <a:pt x="32226" y="428735"/>
                    <a:pt x="62792" y="467614"/>
                    <a:pt x="110519" y="465201"/>
                  </a:cubicBezTo>
                  <a:cubicBezTo>
                    <a:pt x="147520" y="463324"/>
                    <a:pt x="184790" y="427395"/>
                    <a:pt x="181841" y="396560"/>
                  </a:cubicBezTo>
                  <a:cubicBezTo>
                    <a:pt x="131433" y="396560"/>
                    <a:pt x="81025" y="396560"/>
                    <a:pt x="30081" y="396560"/>
                  </a:cubicBezTo>
                  <a:close/>
                  <a:moveTo>
                    <a:pt x="514586" y="294672"/>
                  </a:moveTo>
                  <a:cubicBezTo>
                    <a:pt x="514050" y="330333"/>
                    <a:pt x="554269" y="365189"/>
                    <a:pt x="593684" y="363312"/>
                  </a:cubicBezTo>
                  <a:cubicBezTo>
                    <a:pt x="631222" y="361435"/>
                    <a:pt x="669564" y="325238"/>
                    <a:pt x="666078" y="294672"/>
                  </a:cubicBezTo>
                  <a:cubicBezTo>
                    <a:pt x="615670" y="294672"/>
                    <a:pt x="564994" y="294672"/>
                    <a:pt x="514586" y="294672"/>
                  </a:cubicBezTo>
                  <a:close/>
                  <a:moveTo>
                    <a:pt x="347275" y="135136"/>
                  </a:moveTo>
                  <a:cubicBezTo>
                    <a:pt x="364703" y="135136"/>
                    <a:pt x="378646" y="121194"/>
                    <a:pt x="378646" y="103765"/>
                  </a:cubicBezTo>
                  <a:cubicBezTo>
                    <a:pt x="378646" y="86069"/>
                    <a:pt x="364703" y="71590"/>
                    <a:pt x="347275" y="71590"/>
                  </a:cubicBezTo>
                  <a:cubicBezTo>
                    <a:pt x="329847" y="71590"/>
                    <a:pt x="315636" y="86069"/>
                    <a:pt x="315636" y="103765"/>
                  </a:cubicBezTo>
                  <a:cubicBezTo>
                    <a:pt x="315904" y="120925"/>
                    <a:pt x="330115" y="135136"/>
                    <a:pt x="347275" y="135136"/>
                  </a:cubicBezTo>
                  <a:close/>
                </a:path>
              </a:pathLst>
            </a:custGeom>
            <a:grpFill/>
            <a:ln w="26789" cap="flat">
              <a:noFill/>
              <a:prstDash val="solid"/>
              <a:miter/>
            </a:ln>
          </p:spPr>
          <p:txBody>
            <a:bodyPr rtlCol="0" anchor="ctr"/>
            <a:lstStyle/>
            <a:p>
              <a:endParaRPr lang="en-US">
                <a:solidFill>
                  <a:srgbClr val="002054"/>
                </a:solidFill>
              </a:endParaRPr>
            </a:p>
          </p:txBody>
        </p:sp>
        <p:sp>
          <p:nvSpPr>
            <p:cNvPr id="32" name="Freeform 31">
              <a:extLst>
                <a:ext uri="{FF2B5EF4-FFF2-40B4-BE49-F238E27FC236}">
                  <a16:creationId xmlns:a16="http://schemas.microsoft.com/office/drawing/2014/main" id="{6C3EA115-0D04-336C-DDFA-BE72949E4482}"/>
                </a:ext>
              </a:extLst>
            </p:cNvPr>
            <p:cNvSpPr>
              <a:spLocks noGrp="1" noRot="1" noMove="1" noResize="1" noEditPoints="1" noAdjustHandles="1" noChangeArrowheads="1" noChangeShapeType="1"/>
            </p:cNvSpPr>
            <p:nvPr/>
          </p:nvSpPr>
          <p:spPr>
            <a:xfrm>
              <a:off x="10639499" y="5440951"/>
              <a:ext cx="536356" cy="29613"/>
            </a:xfrm>
            <a:custGeom>
              <a:avLst/>
              <a:gdLst>
                <a:gd name="connsiteX0" fmla="*/ 268425 w 536356"/>
                <a:gd name="connsiteY0" fmla="*/ 0 h 29613"/>
                <a:gd name="connsiteX1" fmla="*/ 519660 w 536356"/>
                <a:gd name="connsiteY1" fmla="*/ 0 h 29613"/>
                <a:gd name="connsiteX2" fmla="*/ 535480 w 536356"/>
                <a:gd name="connsiteY2" fmla="*/ 19573 h 29613"/>
                <a:gd name="connsiteX3" fmla="*/ 522878 w 536356"/>
                <a:gd name="connsiteY3" fmla="*/ 29494 h 29613"/>
                <a:gd name="connsiteX4" fmla="*/ 517783 w 536356"/>
                <a:gd name="connsiteY4" fmla="*/ 29494 h 29613"/>
                <a:gd name="connsiteX5" fmla="*/ 18263 w 536356"/>
                <a:gd name="connsiteY5" fmla="*/ 29494 h 29613"/>
                <a:gd name="connsiteX6" fmla="*/ 30 w 536356"/>
                <a:gd name="connsiteY6" fmla="*/ 13943 h 29613"/>
                <a:gd name="connsiteX7" fmla="*/ 13168 w 536356"/>
                <a:gd name="connsiteY7" fmla="*/ 268 h 29613"/>
                <a:gd name="connsiteX8" fmla="*/ 19335 w 536356"/>
                <a:gd name="connsiteY8" fmla="*/ 268 h 29613"/>
                <a:gd name="connsiteX9" fmla="*/ 268425 w 536356"/>
                <a:gd name="connsiteY9" fmla="*/ 0 h 2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356" h="29613">
                  <a:moveTo>
                    <a:pt x="268425" y="0"/>
                  </a:moveTo>
                  <a:cubicBezTo>
                    <a:pt x="352081" y="0"/>
                    <a:pt x="436005" y="0"/>
                    <a:pt x="519660" y="0"/>
                  </a:cubicBezTo>
                  <a:cubicBezTo>
                    <a:pt x="531726" y="0"/>
                    <a:pt x="538966" y="9116"/>
                    <a:pt x="535480" y="19573"/>
                  </a:cubicBezTo>
                  <a:cubicBezTo>
                    <a:pt x="533335" y="25472"/>
                    <a:pt x="529313" y="28690"/>
                    <a:pt x="522878" y="29494"/>
                  </a:cubicBezTo>
                  <a:cubicBezTo>
                    <a:pt x="521269" y="29762"/>
                    <a:pt x="519392" y="29494"/>
                    <a:pt x="517783" y="29494"/>
                  </a:cubicBezTo>
                  <a:cubicBezTo>
                    <a:pt x="351277" y="29494"/>
                    <a:pt x="184770" y="29494"/>
                    <a:pt x="18263" y="29494"/>
                  </a:cubicBezTo>
                  <a:cubicBezTo>
                    <a:pt x="6197" y="29494"/>
                    <a:pt x="-506" y="23863"/>
                    <a:pt x="30" y="13943"/>
                  </a:cubicBezTo>
                  <a:cubicBezTo>
                    <a:pt x="298" y="6703"/>
                    <a:pt x="5929" y="804"/>
                    <a:pt x="13168" y="268"/>
                  </a:cubicBezTo>
                  <a:cubicBezTo>
                    <a:pt x="15313" y="0"/>
                    <a:pt x="17190" y="268"/>
                    <a:pt x="19335" y="268"/>
                  </a:cubicBezTo>
                  <a:cubicBezTo>
                    <a:pt x="102454" y="0"/>
                    <a:pt x="185574" y="0"/>
                    <a:pt x="268425" y="0"/>
                  </a:cubicBezTo>
                  <a:close/>
                </a:path>
              </a:pathLst>
            </a:custGeom>
            <a:grpFill/>
            <a:ln w="26789" cap="flat">
              <a:noFill/>
              <a:prstDash val="solid"/>
              <a:miter/>
            </a:ln>
          </p:spPr>
          <p:txBody>
            <a:bodyPr rtlCol="0" anchor="ctr"/>
            <a:lstStyle/>
            <a:p>
              <a:endParaRPr lang="en-US">
                <a:solidFill>
                  <a:srgbClr val="002054"/>
                </a:solidFill>
              </a:endParaRPr>
            </a:p>
          </p:txBody>
        </p:sp>
      </p:grpSp>
      <p:pic>
        <p:nvPicPr>
          <p:cNvPr id="3" name="Graphic 2">
            <a:extLst>
              <a:ext uri="{FF2B5EF4-FFF2-40B4-BE49-F238E27FC236}">
                <a16:creationId xmlns:a16="http://schemas.microsoft.com/office/drawing/2014/main" id="{3440F8F4-E253-BAE1-BFC6-99EB672018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9412" y="3111538"/>
            <a:ext cx="294925" cy="286251"/>
          </a:xfrm>
          <a:prstGeom prst="rect">
            <a:avLst/>
          </a:prstGeom>
        </p:spPr>
      </p:pic>
      <p:pic>
        <p:nvPicPr>
          <p:cNvPr id="5" name="Graphic 4">
            <a:extLst>
              <a:ext uri="{FF2B5EF4-FFF2-40B4-BE49-F238E27FC236}">
                <a16:creationId xmlns:a16="http://schemas.microsoft.com/office/drawing/2014/main" id="{327167EC-4737-AC96-14D8-94E70FE526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9412" y="4132242"/>
            <a:ext cx="294925" cy="286251"/>
          </a:xfrm>
          <a:prstGeom prst="rect">
            <a:avLst/>
          </a:prstGeom>
        </p:spPr>
      </p:pic>
    </p:spTree>
    <p:extLst>
      <p:ext uri="{BB962C8B-B14F-4D97-AF65-F5344CB8AC3E}">
        <p14:creationId xmlns:p14="http://schemas.microsoft.com/office/powerpoint/2010/main" val="45127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8ED2E-A234-32CF-B1F0-3595EF3CF24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29A32C6-60FE-905E-9C14-512EAF96D30C}"/>
              </a:ext>
            </a:extLst>
          </p:cNvPr>
          <p:cNvSpPr/>
          <p:nvPr/>
        </p:nvSpPr>
        <p:spPr>
          <a:xfrm rot="10800000">
            <a:off x="0" y="0"/>
            <a:ext cx="12191999" cy="6858000"/>
          </a:xfrm>
          <a:prstGeom prst="rect">
            <a:avLst/>
          </a:prstGeom>
          <a:solidFill>
            <a:srgbClr val="0B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970DEB-B1BB-AD54-38EB-84CBF2F20F4F}"/>
              </a:ext>
            </a:extLst>
          </p:cNvPr>
          <p:cNvSpPr/>
          <p:nvPr/>
        </p:nvSpPr>
        <p:spPr>
          <a:xfrm>
            <a:off x="1" y="0"/>
            <a:ext cx="12191999" cy="6858000"/>
          </a:xfrm>
          <a:prstGeom prst="rect">
            <a:avLst/>
          </a:prstGeom>
          <a:gradFill>
            <a:gsLst>
              <a:gs pos="0">
                <a:srgbClr val="003A70"/>
              </a:gs>
              <a:gs pos="67000">
                <a:srgbClr val="0B7AB4"/>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background with white text&#10;&#10;Description automatically generated">
            <a:extLst>
              <a:ext uri="{FF2B5EF4-FFF2-40B4-BE49-F238E27FC236}">
                <a16:creationId xmlns:a16="http://schemas.microsoft.com/office/drawing/2014/main" id="{5691BB9B-0F5A-A7FA-794F-1CB6F38D3754}"/>
              </a:ext>
            </a:extLst>
          </p:cNvPr>
          <p:cNvPicPr>
            <a:picLocks noGrp="1" noRot="1" noChangeAspect="1" noMove="1" noResize="1" noEditPoints="1" noAdjustHandles="1" noChangeArrowheads="1" noChangeShapeType="1" noCrop="1"/>
          </p:cNvPicPr>
          <p:nvPr/>
        </p:nvPicPr>
        <p:blipFill>
          <a:blip r:embed="rId3"/>
          <a:stretch>
            <a:fillRect/>
          </a:stretch>
        </p:blipFill>
        <p:spPr>
          <a:xfrm rot="10800000">
            <a:off x="0" y="0"/>
            <a:ext cx="12202364" cy="6863830"/>
          </a:xfrm>
          <a:prstGeom prst="rect">
            <a:avLst/>
          </a:prstGeom>
        </p:spPr>
      </p:pic>
      <p:pic>
        <p:nvPicPr>
          <p:cNvPr id="42" name="Picture 41" descr="A person taking a picture of a doctor&#10;&#10;Description automatically generated">
            <a:extLst>
              <a:ext uri="{FF2B5EF4-FFF2-40B4-BE49-F238E27FC236}">
                <a16:creationId xmlns:a16="http://schemas.microsoft.com/office/drawing/2014/main" id="{FE48B385-5534-6B91-887F-7F587CD6E378}"/>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p:blipFill>
        <p:spPr>
          <a:xfrm>
            <a:off x="6910639" y="1989393"/>
            <a:ext cx="3352800" cy="3352800"/>
          </a:xfrm>
          <a:prstGeom prst="ellipse">
            <a:avLst/>
          </a:prstGeom>
        </p:spPr>
      </p:pic>
      <p:sp>
        <p:nvSpPr>
          <p:cNvPr id="2" name="TextBox 1">
            <a:extLst>
              <a:ext uri="{FF2B5EF4-FFF2-40B4-BE49-F238E27FC236}">
                <a16:creationId xmlns:a16="http://schemas.microsoft.com/office/drawing/2014/main" id="{380DA5CE-46BF-6BC4-B1B9-9BCA3D0861DA}"/>
              </a:ext>
            </a:extLst>
          </p:cNvPr>
          <p:cNvSpPr txBox="1">
            <a:spLocks noGrp="1" noRot="1" noMove="1" noResize="1" noEditPoints="1" noAdjustHandles="1" noChangeArrowheads="1" noChangeShapeType="1"/>
          </p:cNvSpPr>
          <p:nvPr/>
        </p:nvSpPr>
        <p:spPr>
          <a:xfrm>
            <a:off x="970993" y="6323117"/>
            <a:ext cx="6154033" cy="230832"/>
          </a:xfrm>
          <a:prstGeom prst="rect">
            <a:avLst/>
          </a:prstGeom>
          <a:noFill/>
        </p:spPr>
        <p:txBody>
          <a:bodyPr wrap="square" rtlCol="0">
            <a:spAutoFit/>
          </a:bodyPr>
          <a:lstStyle/>
          <a:p>
            <a:pPr algn="l"/>
            <a:r>
              <a:rPr 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1. </a:t>
            </a:r>
            <a:r>
              <a:rPr lang="en-US" sz="900" dirty="0">
                <a:solidFill>
                  <a:schemeClr val="bg1"/>
                </a:solidFill>
                <a:effectLst/>
                <a:latin typeface="Arial" panose="020B0604020202020204" pitchFamily="34" charset="0"/>
                <a:ea typeface="Calibri" panose="020F0502020204030204" pitchFamily="34" charset="0"/>
                <a:cs typeface="Arial" panose="020B0604020202020204" pitchFamily="34" charset="0"/>
              </a:rPr>
              <a:t>Business Group on Health, 2023. </a:t>
            </a:r>
            <a:r>
              <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sz="900" dirty="0">
                <a:solidFill>
                  <a:schemeClr val="bg1"/>
                </a:solidFill>
                <a:effectLst/>
                <a:latin typeface="Arial" panose="020B0604020202020204" pitchFamily="34" charset="0"/>
                <a:ea typeface="Calibri" panose="020F0502020204030204" pitchFamily="34" charset="0"/>
                <a:cs typeface="Arial" panose="020B0604020202020204" pitchFamily="34" charset="0"/>
              </a:rPr>
              <a:t> Kaiser Permanente GCN Post-Visit Survey of 60,945 members, 2023.</a:t>
            </a:r>
            <a:endParaRPr lang="en-US" sz="900" dirty="0">
              <a:solidFill>
                <a:schemeClr val="bg1"/>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B9F21725-1C67-2048-59F8-3FF729AF0BD6}"/>
              </a:ext>
            </a:extLst>
          </p:cNvPr>
          <p:cNvSpPr txBox="1">
            <a:spLocks noGrp="1" noRot="1" noMove="1" noResize="1" noEditPoints="1" noAdjustHandles="1" noChangeArrowheads="1" noChangeShapeType="1"/>
          </p:cNvSpPr>
          <p:nvPr/>
        </p:nvSpPr>
        <p:spPr>
          <a:xfrm>
            <a:off x="966694" y="2460093"/>
            <a:ext cx="4399171" cy="1154162"/>
          </a:xfrm>
          <a:prstGeom prst="rect">
            <a:avLst/>
          </a:prstGeom>
          <a:noFill/>
        </p:spPr>
        <p:txBody>
          <a:bodyPr wrap="square">
            <a:spAutoFit/>
          </a:bodyPr>
          <a:lstStyle/>
          <a:p>
            <a:pPr>
              <a:spcAft>
                <a:spcPts val="600"/>
              </a:spcAft>
            </a:pPr>
            <a:r>
              <a:rPr lang="en-US" sz="1600" dirty="0">
                <a:solidFill>
                  <a:schemeClr val="bg1"/>
                </a:solidFill>
                <a:latin typeface="Arial" panose="020B0604020202020204" pitchFamily="34" charset="0"/>
                <a:cs typeface="Arial" panose="020B0604020202020204" pitchFamily="34" charset="0"/>
              </a:rPr>
              <a:t>Employers’ top telehealth concern is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lack of coordination with in-person visits.</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a:t>
            </a:r>
          </a:p>
          <a:p>
            <a:pPr>
              <a:spcAft>
                <a:spcPts val="600"/>
              </a:spcAft>
            </a:pPr>
            <a:r>
              <a:rPr lang="en-US" sz="1600" dirty="0">
                <a:solidFill>
                  <a:schemeClr val="bg1"/>
                </a:solidFill>
                <a:latin typeface="Arial" panose="020B0604020202020204" pitchFamily="34" charset="0"/>
                <a:cs typeface="Arial" panose="020B0604020202020204" pitchFamily="34" charset="0"/>
              </a:rPr>
              <a:t>At Kaiser Permanente, telehealth is seamlessly connected to overall care.  </a:t>
            </a:r>
          </a:p>
        </p:txBody>
      </p:sp>
      <p:sp>
        <p:nvSpPr>
          <p:cNvPr id="7" name="TextBox 6">
            <a:extLst>
              <a:ext uri="{FF2B5EF4-FFF2-40B4-BE49-F238E27FC236}">
                <a16:creationId xmlns:a16="http://schemas.microsoft.com/office/drawing/2014/main" id="{4EE84D0C-17DA-6956-836B-0D69A8058820}"/>
              </a:ext>
            </a:extLst>
          </p:cNvPr>
          <p:cNvSpPr txBox="1">
            <a:spLocks noGrp="1" noRot="1" noMove="1" noResize="1" noEditPoints="1" noAdjustHandles="1" noChangeArrowheads="1" noChangeShapeType="1"/>
          </p:cNvSpPr>
          <p:nvPr/>
        </p:nvSpPr>
        <p:spPr>
          <a:xfrm>
            <a:off x="966666" y="1125660"/>
            <a:ext cx="5129333" cy="1118255"/>
          </a:xfrm>
          <a:prstGeom prst="rect">
            <a:avLst/>
          </a:prstGeom>
          <a:noFill/>
        </p:spPr>
        <p:txBody>
          <a:bodyPr wrap="square" lIns="91440" tIns="45720" rIns="91440" bIns="45720" rtlCol="0" anchor="t">
            <a:noAutofit/>
          </a:bodyPr>
          <a:lstStyle/>
          <a:p>
            <a:pPr marL="0" marR="0" lvl="0" indent="0" algn="l" defTabSz="914115" rtl="0" eaLnBrk="1" fontAlgn="auto" latinLnBrk="0" hangingPunct="1">
              <a:lnSpc>
                <a:spcPts val="4000"/>
              </a:lnSpc>
              <a:spcBef>
                <a:spcPts val="0"/>
              </a:spcBef>
              <a:spcAft>
                <a:spcPts val="0"/>
              </a:spcAft>
              <a:buClrTx/>
              <a:buSzTx/>
              <a:buFontTx/>
              <a:buNone/>
              <a:tabLst/>
              <a:defRPr/>
            </a:pPr>
            <a:r>
              <a:rPr kumimoji="0" lang="en-US" sz="3600" b="1" u="none" strike="noStrike" kern="1200" cap="none" spc="0" normalizeH="0" baseline="0" noProof="1">
                <a:ln>
                  <a:noFill/>
                </a:ln>
                <a:solidFill>
                  <a:schemeClr val="bg1"/>
                </a:solidFill>
                <a:effectLst/>
                <a:uLnTx/>
                <a:uFillTx/>
                <a:latin typeface="Arial" panose="020B0604020202020204" pitchFamily="34" charset="0"/>
                <a:cs typeface="Arial" panose="020B0604020202020204" pitchFamily="34" charset="0"/>
              </a:rPr>
              <a:t>Fully integrated virtual and in-person care</a:t>
            </a:r>
          </a:p>
        </p:txBody>
      </p:sp>
      <p:sp>
        <p:nvSpPr>
          <p:cNvPr id="24" name="TextBox 23">
            <a:extLst>
              <a:ext uri="{FF2B5EF4-FFF2-40B4-BE49-F238E27FC236}">
                <a16:creationId xmlns:a16="http://schemas.microsoft.com/office/drawing/2014/main" id="{189B49E1-C517-95A5-0BDB-F854B1012FED}"/>
              </a:ext>
            </a:extLst>
          </p:cNvPr>
          <p:cNvSpPr txBox="1"/>
          <p:nvPr/>
        </p:nvSpPr>
        <p:spPr>
          <a:xfrm>
            <a:off x="1700108" y="4253337"/>
            <a:ext cx="1882776" cy="646331"/>
          </a:xfrm>
          <a:prstGeom prst="rect">
            <a:avLst/>
          </a:prstGeom>
          <a:noFill/>
        </p:spPr>
        <p:txBody>
          <a:bodyPr wrap="square">
            <a:spAutoFit/>
          </a:bodyPr>
          <a:lstStyle/>
          <a:p>
            <a:r>
              <a:rPr lang="en-US" b="1" dirty="0">
                <a:solidFill>
                  <a:schemeClr val="bg1"/>
                </a:solidFill>
                <a:latin typeface="Arial Narrow" panose="020B0604020202020204" pitchFamily="34" charset="0"/>
                <a:cs typeface="Arial Narrow" panose="020B0604020202020204" pitchFamily="34" charset="0"/>
              </a:rPr>
              <a:t>Not all health care is created equal</a:t>
            </a:r>
          </a:p>
        </p:txBody>
      </p:sp>
      <p:sp>
        <p:nvSpPr>
          <p:cNvPr id="28" name="TextBox 27">
            <a:extLst>
              <a:ext uri="{FF2B5EF4-FFF2-40B4-BE49-F238E27FC236}">
                <a16:creationId xmlns:a16="http://schemas.microsoft.com/office/drawing/2014/main" id="{EF94B56E-E822-24EB-5358-7A3E9C9F3E6E}"/>
              </a:ext>
            </a:extLst>
          </p:cNvPr>
          <p:cNvSpPr txBox="1">
            <a:spLocks noGrp="1" noRot="1" noMove="1" noResize="1" noEditPoints="1" noAdjustHandles="1" noChangeArrowheads="1" noChangeShapeType="1"/>
          </p:cNvSpPr>
          <p:nvPr/>
        </p:nvSpPr>
        <p:spPr>
          <a:xfrm>
            <a:off x="975361" y="5018469"/>
            <a:ext cx="4579092" cy="830997"/>
          </a:xfrm>
          <a:prstGeom prst="rect">
            <a:avLst/>
          </a:prstGeom>
          <a:noFill/>
        </p:spPr>
        <p:txBody>
          <a:bodyPr wrap="square">
            <a:spAutoFit/>
          </a:bodyPr>
          <a:lstStyle/>
          <a:p>
            <a:pPr defTabSz="914115">
              <a:spcAft>
                <a:spcPts val="500"/>
              </a:spcAft>
              <a:defRPr/>
            </a:pPr>
            <a:r>
              <a:rPr lang="en-US" sz="1600">
                <a:solidFill>
                  <a:schemeClr val="bg1"/>
                </a:solidFill>
                <a:latin typeface="Arial Narrow" panose="020B0604020202020204" pitchFamily="34" charset="0"/>
                <a:cs typeface="Arial Narrow" panose="020B0604020202020204" pitchFamily="34" charset="0"/>
              </a:rPr>
              <a:t>Integrated telehealth drives more efficient care access: More than 50% of members who used our 24/7 virtual care for a video visit avoided a trip to the ER or urgent care.</a:t>
            </a:r>
            <a:r>
              <a:rPr lang="en-US" sz="1600" baseline="30000">
                <a:solidFill>
                  <a:schemeClr val="bg1"/>
                </a:solidFill>
                <a:latin typeface="Arial Narrow" panose="020B0604020202020204" pitchFamily="34" charset="0"/>
                <a:cs typeface="Arial Narrow" panose="020B0604020202020204" pitchFamily="34" charset="0"/>
              </a:rPr>
              <a:t>2</a:t>
            </a:r>
            <a:endParaRPr lang="en-US" sz="1600" u="none" strike="noStrike" kern="1200" cap="none" spc="0" normalizeH="0" baseline="30000" noProof="0">
              <a:ln>
                <a:noFill/>
              </a:ln>
              <a:solidFill>
                <a:schemeClr val="bg1"/>
              </a:solidFill>
              <a:effectLst/>
              <a:uLnTx/>
              <a:uFillTx/>
              <a:latin typeface="Arial Narrow" panose="020B0604020202020204" pitchFamily="34" charset="0"/>
              <a:cs typeface="Arial Narrow" panose="020B0604020202020204" pitchFamily="34" charset="0"/>
            </a:endParaRPr>
          </a:p>
        </p:txBody>
      </p:sp>
      <p:grpSp>
        <p:nvGrpSpPr>
          <p:cNvPr id="14" name="Group 13">
            <a:extLst>
              <a:ext uri="{FF2B5EF4-FFF2-40B4-BE49-F238E27FC236}">
                <a16:creationId xmlns:a16="http://schemas.microsoft.com/office/drawing/2014/main" id="{AF5CE01F-FE48-BC86-3365-177297B2938D}"/>
              </a:ext>
            </a:extLst>
          </p:cNvPr>
          <p:cNvGrpSpPr>
            <a:grpSpLocks noGrp="1" noUngrp="1" noRot="1" noMove="1" noResize="1"/>
          </p:cNvGrpSpPr>
          <p:nvPr/>
        </p:nvGrpSpPr>
        <p:grpSpPr>
          <a:xfrm>
            <a:off x="5048820" y="1149914"/>
            <a:ext cx="7421890" cy="4991940"/>
            <a:chOff x="5025511" y="896332"/>
            <a:chExt cx="7421890" cy="4991940"/>
          </a:xfrm>
        </p:grpSpPr>
        <p:sp>
          <p:nvSpPr>
            <p:cNvPr id="35" name="Oval 34">
              <a:extLst>
                <a:ext uri="{FF2B5EF4-FFF2-40B4-BE49-F238E27FC236}">
                  <a16:creationId xmlns:a16="http://schemas.microsoft.com/office/drawing/2014/main" id="{27D7752B-B79C-624B-D07B-6DEE464CD076}"/>
                </a:ext>
              </a:extLst>
            </p:cNvPr>
            <p:cNvSpPr>
              <a:spLocks noGrp="1" noRot="1" noMove="1" noResize="1" noEditPoints="1" noAdjustHandles="1" noChangeArrowheads="1" noChangeShapeType="1"/>
            </p:cNvSpPr>
            <p:nvPr/>
          </p:nvSpPr>
          <p:spPr>
            <a:xfrm>
              <a:off x="6722267" y="1567987"/>
              <a:ext cx="3680305" cy="3680304"/>
            </a:xfrm>
            <a:prstGeom prst="ellipse">
              <a:avLst/>
            </a:prstGeom>
            <a:ln w="57150" cap="rnd">
              <a:solidFill>
                <a:srgbClr val="80C8E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11F3913-D2FC-CF6D-49D7-F6011A59D4F2}"/>
                </a:ext>
              </a:extLst>
            </p:cNvPr>
            <p:cNvSpPr txBox="1">
              <a:spLocks noGrp="1" noRot="1" noMove="1" noResize="1" noEditPoints="1" noAdjustHandles="1" noChangeArrowheads="1" noChangeShapeType="1"/>
            </p:cNvSpPr>
            <p:nvPr/>
          </p:nvSpPr>
          <p:spPr>
            <a:xfrm>
              <a:off x="7870534" y="5595884"/>
              <a:ext cx="1394493" cy="292388"/>
            </a:xfrm>
            <a:prstGeom prst="rect">
              <a:avLst/>
            </a:prstGeom>
            <a:noFill/>
          </p:spPr>
          <p:txBody>
            <a:bodyPr wrap="square">
              <a:spAutoFit/>
            </a:bodyPr>
            <a:lstStyle/>
            <a:p>
              <a:pPr algn="ctr"/>
              <a:r>
                <a:rPr lang="en-US" sz="1300" b="1" spc="-20">
                  <a:solidFill>
                    <a:schemeClr val="bg1"/>
                  </a:solidFill>
                  <a:latin typeface="Arial"/>
                  <a:cs typeface="Arial"/>
                </a:rPr>
                <a:t>Online chat </a:t>
              </a:r>
            </a:p>
          </p:txBody>
        </p:sp>
        <p:sp>
          <p:nvSpPr>
            <p:cNvPr id="15" name="TextBox 14">
              <a:extLst>
                <a:ext uri="{FF2B5EF4-FFF2-40B4-BE49-F238E27FC236}">
                  <a16:creationId xmlns:a16="http://schemas.microsoft.com/office/drawing/2014/main" id="{14E63A8A-FADD-3A8F-96A4-2C4E841E2D1A}"/>
                </a:ext>
              </a:extLst>
            </p:cNvPr>
            <p:cNvSpPr txBox="1">
              <a:spLocks noGrp="1" noRot="1" noMove="1" noResize="1" noEditPoints="1" noAdjustHandles="1" noChangeArrowheads="1" noChangeShapeType="1"/>
            </p:cNvSpPr>
            <p:nvPr/>
          </p:nvSpPr>
          <p:spPr>
            <a:xfrm>
              <a:off x="10670685" y="3234529"/>
              <a:ext cx="1776716" cy="492443"/>
            </a:xfrm>
            <a:prstGeom prst="rect">
              <a:avLst/>
            </a:prstGeom>
            <a:noFill/>
          </p:spPr>
          <p:txBody>
            <a:bodyPr wrap="square">
              <a:spAutoFit/>
            </a:bodyPr>
            <a:lstStyle/>
            <a:p>
              <a:r>
                <a:rPr lang="en-US" sz="1300" b="1" spc="-20">
                  <a:solidFill>
                    <a:schemeClr val="bg1"/>
                  </a:solidFill>
                  <a:latin typeface="Arial"/>
                  <a:cs typeface="Arial"/>
                </a:rPr>
                <a:t>Phone appointments</a:t>
              </a:r>
            </a:p>
          </p:txBody>
        </p:sp>
        <p:sp>
          <p:nvSpPr>
            <p:cNvPr id="16" name="TextBox 15">
              <a:extLst>
                <a:ext uri="{FF2B5EF4-FFF2-40B4-BE49-F238E27FC236}">
                  <a16:creationId xmlns:a16="http://schemas.microsoft.com/office/drawing/2014/main" id="{259EAA5E-6026-4799-7566-6DECFE65DC96}"/>
                </a:ext>
              </a:extLst>
            </p:cNvPr>
            <p:cNvSpPr txBox="1">
              <a:spLocks noGrp="1" noRot="1" noMove="1" noResize="1" noEditPoints="1" noAdjustHandles="1" noChangeArrowheads="1" noChangeShapeType="1"/>
            </p:cNvSpPr>
            <p:nvPr/>
          </p:nvSpPr>
          <p:spPr>
            <a:xfrm>
              <a:off x="7701954" y="896332"/>
              <a:ext cx="1651615" cy="292388"/>
            </a:xfrm>
            <a:prstGeom prst="rect">
              <a:avLst/>
            </a:prstGeom>
            <a:noFill/>
          </p:spPr>
          <p:txBody>
            <a:bodyPr wrap="square">
              <a:spAutoFit/>
            </a:bodyPr>
            <a:lstStyle/>
            <a:p>
              <a:pPr algn="ctr"/>
              <a:r>
                <a:rPr lang="en-US" sz="1300" b="1" spc="-20" dirty="0">
                  <a:solidFill>
                    <a:schemeClr val="bg1"/>
                  </a:solidFill>
                  <a:latin typeface="Arial"/>
                  <a:cs typeface="Arial"/>
                </a:rPr>
                <a:t>24/7 virtual care</a:t>
              </a:r>
            </a:p>
          </p:txBody>
        </p:sp>
        <p:sp>
          <p:nvSpPr>
            <p:cNvPr id="17" name="TextBox 16">
              <a:extLst>
                <a:ext uri="{FF2B5EF4-FFF2-40B4-BE49-F238E27FC236}">
                  <a16:creationId xmlns:a16="http://schemas.microsoft.com/office/drawing/2014/main" id="{DE9101DC-88F6-7CFC-0548-E895FF9FB282}"/>
                </a:ext>
              </a:extLst>
            </p:cNvPr>
            <p:cNvSpPr txBox="1">
              <a:spLocks noGrp="1" noRot="1" noMove="1" noResize="1" noEditPoints="1" noAdjustHandles="1" noChangeArrowheads="1" noChangeShapeType="1"/>
            </p:cNvSpPr>
            <p:nvPr/>
          </p:nvSpPr>
          <p:spPr>
            <a:xfrm>
              <a:off x="5875496" y="2004602"/>
              <a:ext cx="1162775" cy="292388"/>
            </a:xfrm>
            <a:prstGeom prst="rect">
              <a:avLst/>
            </a:prstGeom>
            <a:noFill/>
          </p:spPr>
          <p:txBody>
            <a:bodyPr wrap="square">
              <a:spAutoFit/>
            </a:bodyPr>
            <a:lstStyle/>
            <a:p>
              <a:r>
                <a:rPr lang="en-US" sz="1300" b="1" spc="-20">
                  <a:solidFill>
                    <a:schemeClr val="bg1"/>
                  </a:solidFill>
                  <a:latin typeface="Arial"/>
                  <a:cs typeface="Arial"/>
                </a:rPr>
                <a:t>24/7 advice</a:t>
              </a:r>
            </a:p>
          </p:txBody>
        </p:sp>
        <p:sp>
          <p:nvSpPr>
            <p:cNvPr id="18" name="TextBox 17">
              <a:extLst>
                <a:ext uri="{FF2B5EF4-FFF2-40B4-BE49-F238E27FC236}">
                  <a16:creationId xmlns:a16="http://schemas.microsoft.com/office/drawing/2014/main" id="{FA65C050-7E7D-174B-6B67-667DB0C603A7}"/>
                </a:ext>
              </a:extLst>
            </p:cNvPr>
            <p:cNvSpPr txBox="1">
              <a:spLocks noGrp="1" noRot="1" noMove="1" noResize="1" noEditPoints="1" noAdjustHandles="1" noChangeArrowheads="1" noChangeShapeType="1"/>
            </p:cNvSpPr>
            <p:nvPr/>
          </p:nvSpPr>
          <p:spPr>
            <a:xfrm>
              <a:off x="10239653" y="2035380"/>
              <a:ext cx="1181033" cy="292388"/>
            </a:xfrm>
            <a:prstGeom prst="rect">
              <a:avLst/>
            </a:prstGeom>
            <a:noFill/>
          </p:spPr>
          <p:txBody>
            <a:bodyPr wrap="square">
              <a:spAutoFit/>
            </a:bodyPr>
            <a:lstStyle/>
            <a:p>
              <a:r>
                <a:rPr lang="en-US" sz="1300" b="1" spc="-20" dirty="0">
                  <a:solidFill>
                    <a:schemeClr val="bg1"/>
                  </a:solidFill>
                  <a:latin typeface="Arial"/>
                  <a:cs typeface="Arial"/>
                </a:rPr>
                <a:t>Video visits</a:t>
              </a:r>
            </a:p>
          </p:txBody>
        </p:sp>
        <p:sp>
          <p:nvSpPr>
            <p:cNvPr id="19" name="TextBox 18">
              <a:extLst>
                <a:ext uri="{FF2B5EF4-FFF2-40B4-BE49-F238E27FC236}">
                  <a16:creationId xmlns:a16="http://schemas.microsoft.com/office/drawing/2014/main" id="{277C0150-88BD-3AED-F687-490530C8CB99}"/>
                </a:ext>
              </a:extLst>
            </p:cNvPr>
            <p:cNvSpPr txBox="1">
              <a:spLocks noGrp="1" noRot="1" noMove="1" noResize="1" noEditPoints="1" noAdjustHandles="1" noChangeArrowheads="1" noChangeShapeType="1"/>
            </p:cNvSpPr>
            <p:nvPr/>
          </p:nvSpPr>
          <p:spPr>
            <a:xfrm>
              <a:off x="10239653" y="4589802"/>
              <a:ext cx="1181322" cy="292388"/>
            </a:xfrm>
            <a:prstGeom prst="rect">
              <a:avLst/>
            </a:prstGeom>
            <a:noFill/>
          </p:spPr>
          <p:txBody>
            <a:bodyPr wrap="square">
              <a:spAutoFit/>
            </a:bodyPr>
            <a:lstStyle/>
            <a:p>
              <a:r>
                <a:rPr lang="en-US" sz="1300" b="1" spc="-20">
                  <a:solidFill>
                    <a:schemeClr val="bg1"/>
                  </a:solidFill>
                  <a:latin typeface="Arial"/>
                  <a:cs typeface="Arial"/>
                </a:rPr>
                <a:t>E-visits</a:t>
              </a:r>
            </a:p>
          </p:txBody>
        </p:sp>
        <p:sp>
          <p:nvSpPr>
            <p:cNvPr id="20" name="TextBox 19">
              <a:extLst>
                <a:ext uri="{FF2B5EF4-FFF2-40B4-BE49-F238E27FC236}">
                  <a16:creationId xmlns:a16="http://schemas.microsoft.com/office/drawing/2014/main" id="{963D1AE6-F2D9-F8CD-4492-FB8F8103682D}"/>
                </a:ext>
              </a:extLst>
            </p:cNvPr>
            <p:cNvSpPr txBox="1">
              <a:spLocks noGrp="1" noRot="1" noMove="1" noResize="1" noEditPoints="1" noAdjustHandles="1" noChangeArrowheads="1" noChangeShapeType="1"/>
            </p:cNvSpPr>
            <p:nvPr/>
          </p:nvSpPr>
          <p:spPr>
            <a:xfrm>
              <a:off x="5424407" y="3232229"/>
              <a:ext cx="969930" cy="492443"/>
            </a:xfrm>
            <a:prstGeom prst="rect">
              <a:avLst/>
            </a:prstGeom>
            <a:noFill/>
          </p:spPr>
          <p:txBody>
            <a:bodyPr wrap="square">
              <a:spAutoFit/>
            </a:bodyPr>
            <a:lstStyle/>
            <a:p>
              <a:pPr algn="r"/>
              <a:r>
                <a:rPr lang="en-US" sz="1300" b="1" spc="-20">
                  <a:solidFill>
                    <a:schemeClr val="bg1"/>
                  </a:solidFill>
                  <a:latin typeface="Arial"/>
                  <a:cs typeface="Arial"/>
                </a:rPr>
                <a:t>In-person care</a:t>
              </a:r>
            </a:p>
          </p:txBody>
        </p:sp>
        <p:sp>
          <p:nvSpPr>
            <p:cNvPr id="21" name="TextBox 20">
              <a:extLst>
                <a:ext uri="{FF2B5EF4-FFF2-40B4-BE49-F238E27FC236}">
                  <a16:creationId xmlns:a16="http://schemas.microsoft.com/office/drawing/2014/main" id="{3E64CE51-25E6-4B2B-C221-96362DE2A71A}"/>
                </a:ext>
              </a:extLst>
            </p:cNvPr>
            <p:cNvSpPr txBox="1">
              <a:spLocks noGrp="1" noRot="1" noMove="1" noResize="1" noEditPoints="1" noAdjustHandles="1" noChangeArrowheads="1" noChangeShapeType="1"/>
            </p:cNvSpPr>
            <p:nvPr/>
          </p:nvSpPr>
          <p:spPr>
            <a:xfrm>
              <a:off x="5025511" y="4595680"/>
              <a:ext cx="1789055" cy="492443"/>
            </a:xfrm>
            <a:prstGeom prst="rect">
              <a:avLst/>
            </a:prstGeom>
            <a:noFill/>
          </p:spPr>
          <p:txBody>
            <a:bodyPr wrap="square">
              <a:spAutoFit/>
            </a:bodyPr>
            <a:lstStyle/>
            <a:p>
              <a:pPr algn="r"/>
              <a:r>
                <a:rPr lang="en-US" sz="1300" b="1" spc="-20" dirty="0">
                  <a:solidFill>
                    <a:schemeClr val="bg1"/>
                  </a:solidFill>
                  <a:latin typeface="Arial"/>
                  <a:cs typeface="Arial"/>
                </a:rPr>
                <a:t>Remote patient</a:t>
              </a:r>
            </a:p>
            <a:p>
              <a:pPr algn="r"/>
              <a:r>
                <a:rPr lang="en-US" sz="1300" b="1" spc="-20" dirty="0">
                  <a:solidFill>
                    <a:schemeClr val="bg1"/>
                  </a:solidFill>
                  <a:latin typeface="Arial"/>
                  <a:cs typeface="Arial"/>
                </a:rPr>
                <a:t>monitoring</a:t>
              </a:r>
            </a:p>
          </p:txBody>
        </p:sp>
        <p:sp>
          <p:nvSpPr>
            <p:cNvPr id="71" name="Triangle 70">
              <a:extLst>
                <a:ext uri="{FF2B5EF4-FFF2-40B4-BE49-F238E27FC236}">
                  <a16:creationId xmlns:a16="http://schemas.microsoft.com/office/drawing/2014/main" id="{CA542E2E-E198-E94C-F4A5-7635C14DC00C}"/>
                </a:ext>
              </a:extLst>
            </p:cNvPr>
            <p:cNvSpPr>
              <a:spLocks noGrp="1" noRot="1" noMove="1" noResize="1" noEditPoints="1" noAdjustHandles="1" noChangeArrowheads="1" noChangeShapeType="1"/>
            </p:cNvSpPr>
            <p:nvPr/>
          </p:nvSpPr>
          <p:spPr>
            <a:xfrm rot="6758035">
              <a:off x="9240743" y="1652503"/>
              <a:ext cx="168270" cy="145060"/>
            </a:xfrm>
            <a:prstGeom prst="triangle">
              <a:avLst/>
            </a:prstGeom>
            <a:solidFill>
              <a:srgbClr val="90C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le 71">
              <a:extLst>
                <a:ext uri="{FF2B5EF4-FFF2-40B4-BE49-F238E27FC236}">
                  <a16:creationId xmlns:a16="http://schemas.microsoft.com/office/drawing/2014/main" id="{1086F24E-3BCB-DD79-86C0-277DC1F339A7}"/>
                </a:ext>
              </a:extLst>
            </p:cNvPr>
            <p:cNvSpPr>
              <a:spLocks noGrp="1" noRot="1" noMove="1" noResize="1" noEditPoints="1" noAdjustHandles="1" noChangeArrowheads="1" noChangeShapeType="1"/>
            </p:cNvSpPr>
            <p:nvPr/>
          </p:nvSpPr>
          <p:spPr>
            <a:xfrm rot="9522519">
              <a:off x="10223927" y="2748511"/>
              <a:ext cx="168270" cy="145060"/>
            </a:xfrm>
            <a:prstGeom prst="triangle">
              <a:avLst/>
            </a:prstGeom>
            <a:solidFill>
              <a:srgbClr val="90C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iangle 72">
              <a:extLst>
                <a:ext uri="{FF2B5EF4-FFF2-40B4-BE49-F238E27FC236}">
                  <a16:creationId xmlns:a16="http://schemas.microsoft.com/office/drawing/2014/main" id="{8E300B8B-63F2-B56B-64AD-B8AEFFEA4951}"/>
                </a:ext>
              </a:extLst>
            </p:cNvPr>
            <p:cNvSpPr>
              <a:spLocks noGrp="1" noRot="1" noMove="1" noResize="1" noEditPoints="1" noAdjustHandles="1" noChangeArrowheads="1" noChangeShapeType="1"/>
            </p:cNvSpPr>
            <p:nvPr/>
          </p:nvSpPr>
          <p:spPr>
            <a:xfrm rot="12164731">
              <a:off x="10155655" y="4102301"/>
              <a:ext cx="168270" cy="145060"/>
            </a:xfrm>
            <a:prstGeom prst="triangle">
              <a:avLst/>
            </a:prstGeom>
            <a:solidFill>
              <a:srgbClr val="90C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iangle 73">
              <a:extLst>
                <a:ext uri="{FF2B5EF4-FFF2-40B4-BE49-F238E27FC236}">
                  <a16:creationId xmlns:a16="http://schemas.microsoft.com/office/drawing/2014/main" id="{52AE2CFA-447D-692A-FF24-88DE4ED39861}"/>
                </a:ext>
              </a:extLst>
            </p:cNvPr>
            <p:cNvSpPr>
              <a:spLocks noGrp="1" noRot="1" noMove="1" noResize="1" noEditPoints="1" noAdjustHandles="1" noChangeArrowheads="1" noChangeShapeType="1"/>
            </p:cNvSpPr>
            <p:nvPr/>
          </p:nvSpPr>
          <p:spPr>
            <a:xfrm rot="14965348">
              <a:off x="9142449" y="5054975"/>
              <a:ext cx="168270" cy="145060"/>
            </a:xfrm>
            <a:prstGeom prst="triangle">
              <a:avLst/>
            </a:prstGeom>
            <a:solidFill>
              <a:srgbClr val="90C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iangle 76">
              <a:extLst>
                <a:ext uri="{FF2B5EF4-FFF2-40B4-BE49-F238E27FC236}">
                  <a16:creationId xmlns:a16="http://schemas.microsoft.com/office/drawing/2014/main" id="{66191F0D-2B83-6BBB-61BF-62F135D6AA51}"/>
                </a:ext>
              </a:extLst>
            </p:cNvPr>
            <p:cNvSpPr>
              <a:spLocks noGrp="1" noRot="1" noMove="1" noResize="1" noEditPoints="1" noAdjustHandles="1" noChangeArrowheads="1" noChangeShapeType="1"/>
            </p:cNvSpPr>
            <p:nvPr/>
          </p:nvSpPr>
          <p:spPr>
            <a:xfrm rot="17558035">
              <a:off x="7696050" y="4997477"/>
              <a:ext cx="168270" cy="145060"/>
            </a:xfrm>
            <a:prstGeom prst="triangle">
              <a:avLst/>
            </a:prstGeom>
            <a:solidFill>
              <a:srgbClr val="90C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iangle 77">
              <a:extLst>
                <a:ext uri="{FF2B5EF4-FFF2-40B4-BE49-F238E27FC236}">
                  <a16:creationId xmlns:a16="http://schemas.microsoft.com/office/drawing/2014/main" id="{3EED6B03-BC4D-1E3D-2474-7D57EDA22698}"/>
                </a:ext>
              </a:extLst>
            </p:cNvPr>
            <p:cNvSpPr>
              <a:spLocks noGrp="1" noRot="1" noMove="1" noResize="1" noEditPoints="1" noAdjustHandles="1" noChangeArrowheads="1" noChangeShapeType="1"/>
            </p:cNvSpPr>
            <p:nvPr/>
          </p:nvSpPr>
          <p:spPr>
            <a:xfrm rot="20322519">
              <a:off x="6767754" y="4026922"/>
              <a:ext cx="168270" cy="145060"/>
            </a:xfrm>
            <a:prstGeom prst="triangle">
              <a:avLst/>
            </a:prstGeom>
            <a:solidFill>
              <a:srgbClr val="90C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iangle 78">
              <a:extLst>
                <a:ext uri="{FF2B5EF4-FFF2-40B4-BE49-F238E27FC236}">
                  <a16:creationId xmlns:a16="http://schemas.microsoft.com/office/drawing/2014/main" id="{02465D7E-DB71-D333-4DC4-6F570994B3A1}"/>
                </a:ext>
              </a:extLst>
            </p:cNvPr>
            <p:cNvSpPr>
              <a:spLocks noGrp="1" noRot="1" noMove="1" noResize="1" noEditPoints="1" noAdjustHandles="1" noChangeArrowheads="1" noChangeShapeType="1"/>
            </p:cNvSpPr>
            <p:nvPr/>
          </p:nvSpPr>
          <p:spPr>
            <a:xfrm rot="1364731">
              <a:off x="6765458" y="2657451"/>
              <a:ext cx="168270" cy="145060"/>
            </a:xfrm>
            <a:prstGeom prst="triangle">
              <a:avLst/>
            </a:prstGeom>
            <a:solidFill>
              <a:srgbClr val="90C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iangle 79">
              <a:extLst>
                <a:ext uri="{FF2B5EF4-FFF2-40B4-BE49-F238E27FC236}">
                  <a16:creationId xmlns:a16="http://schemas.microsoft.com/office/drawing/2014/main" id="{8AF13E08-8949-A038-5C2F-00988359C2B4}"/>
                </a:ext>
              </a:extLst>
            </p:cNvPr>
            <p:cNvSpPr>
              <a:spLocks noGrp="1" noRot="1" noMove="1" noResize="1" noEditPoints="1" noAdjustHandles="1" noChangeArrowheads="1" noChangeShapeType="1"/>
            </p:cNvSpPr>
            <p:nvPr/>
          </p:nvSpPr>
          <p:spPr>
            <a:xfrm rot="4165348">
              <a:off x="7739458" y="1649888"/>
              <a:ext cx="168270" cy="145060"/>
            </a:xfrm>
            <a:prstGeom prst="triangle">
              <a:avLst/>
            </a:prstGeom>
            <a:solidFill>
              <a:srgbClr val="90C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C7476D8-67BA-4091-9CC1-AFA2F979FE3B}"/>
                </a:ext>
              </a:extLst>
            </p:cNvPr>
            <p:cNvSpPr>
              <a:spLocks noGrp="1" noRot="1" noMove="1" noResize="1" noEditPoints="1" noAdjustHandles="1" noChangeArrowheads="1" noChangeShapeType="1"/>
            </p:cNvSpPr>
            <p:nvPr/>
          </p:nvSpPr>
          <p:spPr>
            <a:xfrm>
              <a:off x="8258816" y="1245963"/>
              <a:ext cx="564485" cy="56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CA06690E-EA0C-243C-7458-BCC5793F8EE2}"/>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8299349" y="1303281"/>
              <a:ext cx="477283" cy="477283"/>
            </a:xfrm>
            <a:prstGeom prst="rect">
              <a:avLst/>
            </a:prstGeom>
          </p:spPr>
        </p:pic>
        <p:sp>
          <p:nvSpPr>
            <p:cNvPr id="60" name="Oval 59">
              <a:extLst>
                <a:ext uri="{FF2B5EF4-FFF2-40B4-BE49-F238E27FC236}">
                  <a16:creationId xmlns:a16="http://schemas.microsoft.com/office/drawing/2014/main" id="{77E2BF9B-B60F-7F26-2A22-0B508B943064}"/>
                </a:ext>
              </a:extLst>
            </p:cNvPr>
            <p:cNvSpPr>
              <a:spLocks noGrp="1" noRot="1" noMove="1" noResize="1" noEditPoints="1" noAdjustHandles="1" noChangeArrowheads="1" noChangeShapeType="1"/>
            </p:cNvSpPr>
            <p:nvPr/>
          </p:nvSpPr>
          <p:spPr>
            <a:xfrm>
              <a:off x="9655827" y="1897890"/>
              <a:ext cx="564485" cy="56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62D98709-F8BE-F737-F07C-24338AAF75ED}"/>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a:off x="9702001" y="1946023"/>
              <a:ext cx="472135" cy="472135"/>
            </a:xfrm>
            <a:prstGeom prst="rect">
              <a:avLst/>
            </a:prstGeom>
          </p:spPr>
        </p:pic>
        <p:sp>
          <p:nvSpPr>
            <p:cNvPr id="62" name="Oval 61">
              <a:extLst>
                <a:ext uri="{FF2B5EF4-FFF2-40B4-BE49-F238E27FC236}">
                  <a16:creationId xmlns:a16="http://schemas.microsoft.com/office/drawing/2014/main" id="{6695E123-3070-A6C7-25C9-ED7D8E685BE5}"/>
                </a:ext>
              </a:extLst>
            </p:cNvPr>
            <p:cNvSpPr>
              <a:spLocks noGrp="1" noRot="1" noMove="1" noResize="1" noEditPoints="1" noAdjustHandles="1" noChangeArrowheads="1" noChangeShapeType="1"/>
            </p:cNvSpPr>
            <p:nvPr/>
          </p:nvSpPr>
          <p:spPr>
            <a:xfrm>
              <a:off x="6917830" y="1877787"/>
              <a:ext cx="564485" cy="56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a:extLst>
                <a:ext uri="{FF2B5EF4-FFF2-40B4-BE49-F238E27FC236}">
                  <a16:creationId xmlns:a16="http://schemas.microsoft.com/office/drawing/2014/main" id="{F215305F-3CA0-3709-76AC-E8B0571DDE99}"/>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7005379" y="1958274"/>
              <a:ext cx="388702" cy="388702"/>
            </a:xfrm>
            <a:prstGeom prst="rect">
              <a:avLst/>
            </a:prstGeom>
          </p:spPr>
        </p:pic>
        <p:sp>
          <p:nvSpPr>
            <p:cNvPr id="81" name="Oval 80">
              <a:extLst>
                <a:ext uri="{FF2B5EF4-FFF2-40B4-BE49-F238E27FC236}">
                  <a16:creationId xmlns:a16="http://schemas.microsoft.com/office/drawing/2014/main" id="{10AEE777-53DA-051E-A217-E0C29E1B7504}"/>
                </a:ext>
              </a:extLst>
            </p:cNvPr>
            <p:cNvSpPr>
              <a:spLocks noGrp="1" noRot="1" noMove="1" noResize="1" noEditPoints="1" noAdjustHandles="1" noChangeArrowheads="1" noChangeShapeType="1"/>
            </p:cNvSpPr>
            <p:nvPr/>
          </p:nvSpPr>
          <p:spPr>
            <a:xfrm>
              <a:off x="6445120" y="3173466"/>
              <a:ext cx="564485" cy="56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a:extLst>
                <a:ext uri="{FF2B5EF4-FFF2-40B4-BE49-F238E27FC236}">
                  <a16:creationId xmlns:a16="http://schemas.microsoft.com/office/drawing/2014/main" id="{0151217E-2594-293E-722C-1D11442FCA3E}"/>
                </a:ext>
              </a:extLst>
            </p:cNvPr>
            <p:cNvPicPr>
              <a:picLocks noGrp="1" noRot="1" noChangeAspec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a:ext>
              </a:extLst>
            </a:blip>
            <a:stretch>
              <a:fillRect/>
            </a:stretch>
          </p:blipFill>
          <p:spPr>
            <a:xfrm>
              <a:off x="6501499" y="3205086"/>
              <a:ext cx="448581" cy="448581"/>
            </a:xfrm>
            <a:prstGeom prst="rect">
              <a:avLst/>
            </a:prstGeom>
          </p:spPr>
        </p:pic>
        <p:sp>
          <p:nvSpPr>
            <p:cNvPr id="87" name="Oval 86">
              <a:extLst>
                <a:ext uri="{FF2B5EF4-FFF2-40B4-BE49-F238E27FC236}">
                  <a16:creationId xmlns:a16="http://schemas.microsoft.com/office/drawing/2014/main" id="{5887D4FC-0B1A-7334-E7D0-3C24009F7A48}"/>
                </a:ext>
              </a:extLst>
            </p:cNvPr>
            <p:cNvSpPr>
              <a:spLocks noGrp="1" noRot="1" noMove="1" noResize="1" noEditPoints="1" noAdjustHandles="1" noChangeArrowheads="1" noChangeShapeType="1"/>
            </p:cNvSpPr>
            <p:nvPr/>
          </p:nvSpPr>
          <p:spPr>
            <a:xfrm>
              <a:off x="10095836" y="3186091"/>
              <a:ext cx="564485" cy="56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C16023C2-AA90-18E7-EB45-DC1F3448AD0F}"/>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tretch>
              <a:fillRect/>
            </a:stretch>
          </p:blipFill>
          <p:spPr>
            <a:xfrm>
              <a:off x="10177821" y="3267514"/>
              <a:ext cx="400514" cy="400514"/>
            </a:xfrm>
            <a:prstGeom prst="rect">
              <a:avLst/>
            </a:prstGeom>
          </p:spPr>
        </p:pic>
        <p:sp>
          <p:nvSpPr>
            <p:cNvPr id="89" name="Oval 88">
              <a:extLst>
                <a:ext uri="{FF2B5EF4-FFF2-40B4-BE49-F238E27FC236}">
                  <a16:creationId xmlns:a16="http://schemas.microsoft.com/office/drawing/2014/main" id="{22F3E736-C488-7995-B5F3-160AA04831EA}"/>
                </a:ext>
              </a:extLst>
            </p:cNvPr>
            <p:cNvSpPr>
              <a:spLocks noGrp="1" noRot="1" noMove="1" noResize="1" noEditPoints="1" noAdjustHandles="1" noChangeArrowheads="1" noChangeShapeType="1"/>
            </p:cNvSpPr>
            <p:nvPr/>
          </p:nvSpPr>
          <p:spPr>
            <a:xfrm>
              <a:off x="9660028" y="4443485"/>
              <a:ext cx="564485" cy="56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0CAB7C22-5079-0F7A-E003-B02E401057A5}"/>
                </a:ext>
              </a:extLst>
            </p:cNvPr>
            <p:cNvPicPr>
              <a:picLocks noGrp="1" noRot="1" noChangeAspect="1" noMove="1" noResize="1" noEditPoints="1" noAdjustHandles="1" noChangeArrowheads="1" noChangeShapeType="1" noCrop="1"/>
            </p:cNvPicPr>
            <p:nvPr/>
          </p:nvPicPr>
          <p:blipFill>
            <a:blip r:embed="rId10" cstate="screen">
              <a:extLst>
                <a:ext uri="{28A0092B-C50C-407E-A947-70E740481C1C}">
                  <a14:useLocalDpi xmlns:a14="http://schemas.microsoft.com/office/drawing/2010/main"/>
                </a:ext>
              </a:extLst>
            </a:blip>
            <a:stretch>
              <a:fillRect/>
            </a:stretch>
          </p:blipFill>
          <p:spPr>
            <a:xfrm>
              <a:off x="9712532" y="4507554"/>
              <a:ext cx="456885" cy="456885"/>
            </a:xfrm>
            <a:prstGeom prst="rect">
              <a:avLst/>
            </a:prstGeom>
          </p:spPr>
        </p:pic>
        <p:sp>
          <p:nvSpPr>
            <p:cNvPr id="91" name="Oval 90">
              <a:extLst>
                <a:ext uri="{FF2B5EF4-FFF2-40B4-BE49-F238E27FC236}">
                  <a16:creationId xmlns:a16="http://schemas.microsoft.com/office/drawing/2014/main" id="{AE59BF35-AEEF-DBA5-0480-9D1FC04F4525}"/>
                </a:ext>
              </a:extLst>
            </p:cNvPr>
            <p:cNvSpPr>
              <a:spLocks noGrp="1" noRot="1" noMove="1" noResize="1" noEditPoints="1" noAdjustHandles="1" noChangeArrowheads="1" noChangeShapeType="1"/>
            </p:cNvSpPr>
            <p:nvPr/>
          </p:nvSpPr>
          <p:spPr>
            <a:xfrm>
              <a:off x="8274345" y="4936354"/>
              <a:ext cx="564485" cy="56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a:extLst>
                <a:ext uri="{FF2B5EF4-FFF2-40B4-BE49-F238E27FC236}">
                  <a16:creationId xmlns:a16="http://schemas.microsoft.com/office/drawing/2014/main" id="{28A6C686-C72D-EE91-62BE-57CB539EA0A8}"/>
                </a:ext>
              </a:extLst>
            </p:cNvPr>
            <p:cNvPicPr>
              <a:picLocks noGrp="1" noRot="1" noChangeAspect="1" noMove="1" noResize="1" noEditPoints="1" noAdjustHandles="1" noChangeArrowheads="1" noChangeShapeType="1" noCrop="1"/>
            </p:cNvPicPr>
            <p:nvPr/>
          </p:nvPicPr>
          <p:blipFill>
            <a:blip r:embed="rId11" cstate="screen">
              <a:extLst>
                <a:ext uri="{28A0092B-C50C-407E-A947-70E740481C1C}">
                  <a14:useLocalDpi xmlns:a14="http://schemas.microsoft.com/office/drawing/2010/main"/>
                </a:ext>
              </a:extLst>
            </a:blip>
            <a:stretch>
              <a:fillRect/>
            </a:stretch>
          </p:blipFill>
          <p:spPr>
            <a:xfrm>
              <a:off x="8325414" y="4999230"/>
              <a:ext cx="461547" cy="461547"/>
            </a:xfrm>
            <a:prstGeom prst="rect">
              <a:avLst/>
            </a:prstGeom>
          </p:spPr>
        </p:pic>
        <p:sp>
          <p:nvSpPr>
            <p:cNvPr id="94" name="Oval 93">
              <a:extLst>
                <a:ext uri="{FF2B5EF4-FFF2-40B4-BE49-F238E27FC236}">
                  <a16:creationId xmlns:a16="http://schemas.microsoft.com/office/drawing/2014/main" id="{C101C44C-F882-ED71-58B6-59C942CE17ED}"/>
                </a:ext>
              </a:extLst>
            </p:cNvPr>
            <p:cNvSpPr>
              <a:spLocks noGrp="1" noRot="1" noMove="1" noResize="1" noEditPoints="1" noAdjustHandles="1" noChangeArrowheads="1" noChangeShapeType="1"/>
            </p:cNvSpPr>
            <p:nvPr/>
          </p:nvSpPr>
          <p:spPr>
            <a:xfrm>
              <a:off x="6925972" y="4443485"/>
              <a:ext cx="564485" cy="56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a:extLst>
                <a:ext uri="{FF2B5EF4-FFF2-40B4-BE49-F238E27FC236}">
                  <a16:creationId xmlns:a16="http://schemas.microsoft.com/office/drawing/2014/main" id="{DB6013B2-8E22-70D0-15C2-865D56369B14}"/>
                </a:ext>
              </a:extLst>
            </p:cNvPr>
            <p:cNvPicPr>
              <a:picLocks noGrp="1" noRot="1" noChangeAspect="1" noMove="1" noResize="1" noEditPoints="1" noAdjustHandles="1" noChangeArrowheads="1" noChangeShapeType="1" noCrop="1"/>
            </p:cNvPicPr>
            <p:nvPr/>
          </p:nvPicPr>
          <p:blipFill>
            <a:blip r:embed="rId12" cstate="screen">
              <a:extLst>
                <a:ext uri="{28A0092B-C50C-407E-A947-70E740481C1C}">
                  <a14:useLocalDpi xmlns:a14="http://schemas.microsoft.com/office/drawing/2010/main"/>
                </a:ext>
              </a:extLst>
            </a:blip>
            <a:stretch>
              <a:fillRect/>
            </a:stretch>
          </p:blipFill>
          <p:spPr>
            <a:xfrm>
              <a:off x="7003226" y="4529870"/>
              <a:ext cx="390287" cy="390287"/>
            </a:xfrm>
            <a:prstGeom prst="rect">
              <a:avLst/>
            </a:prstGeom>
          </p:spPr>
        </p:pic>
      </p:grpSp>
      <p:grpSp>
        <p:nvGrpSpPr>
          <p:cNvPr id="3" name="Graphic 7">
            <a:extLst>
              <a:ext uri="{FF2B5EF4-FFF2-40B4-BE49-F238E27FC236}">
                <a16:creationId xmlns:a16="http://schemas.microsoft.com/office/drawing/2014/main" id="{86F9FCB6-A9C5-1919-79DF-5FF1FBBE154B}"/>
              </a:ext>
            </a:extLst>
          </p:cNvPr>
          <p:cNvGrpSpPr>
            <a:grpSpLocks noGrp="1" noUngrp="1" noRot="1" noChangeAspect="1" noMove="1" noResize="1"/>
          </p:cNvGrpSpPr>
          <p:nvPr/>
        </p:nvGrpSpPr>
        <p:grpSpPr>
          <a:xfrm>
            <a:off x="1076960" y="4305594"/>
            <a:ext cx="555752" cy="493917"/>
            <a:chOff x="10563330" y="4851071"/>
            <a:chExt cx="697051" cy="619493"/>
          </a:xfrm>
          <a:solidFill>
            <a:schemeClr val="bg1"/>
          </a:solidFill>
        </p:grpSpPr>
        <p:sp>
          <p:nvSpPr>
            <p:cNvPr id="4" name="Freeform 3">
              <a:extLst>
                <a:ext uri="{FF2B5EF4-FFF2-40B4-BE49-F238E27FC236}">
                  <a16:creationId xmlns:a16="http://schemas.microsoft.com/office/drawing/2014/main" id="{0CB9D6EA-5916-244D-203B-4EFC17A884E7}"/>
                </a:ext>
              </a:extLst>
            </p:cNvPr>
            <p:cNvSpPr>
              <a:spLocks noGrp="1" noRot="1" noMove="1" noResize="1" noEditPoints="1" noAdjustHandles="1" noChangeArrowheads="1" noChangeShapeType="1"/>
            </p:cNvSpPr>
            <p:nvPr/>
          </p:nvSpPr>
          <p:spPr>
            <a:xfrm>
              <a:off x="10563330" y="4851071"/>
              <a:ext cx="697051" cy="562381"/>
            </a:xfrm>
            <a:custGeom>
              <a:avLst/>
              <a:gdLst>
                <a:gd name="connsiteX0" fmla="*/ 565799 w 697051"/>
                <a:gd name="connsiteY0" fmla="*/ 70786 h 562381"/>
                <a:gd name="connsiteX1" fmla="*/ 531747 w 697051"/>
                <a:gd name="connsiteY1" fmla="*/ 77757 h 562381"/>
                <a:gd name="connsiteX2" fmla="*/ 413234 w 697051"/>
                <a:gd name="connsiteY2" fmla="*/ 102156 h 562381"/>
                <a:gd name="connsiteX3" fmla="*/ 407872 w 697051"/>
                <a:gd name="connsiteY3" fmla="*/ 108323 h 562381"/>
                <a:gd name="connsiteX4" fmla="*/ 366312 w 697051"/>
                <a:gd name="connsiteY4" fmla="*/ 161949 h 562381"/>
                <a:gd name="connsiteX5" fmla="*/ 362022 w 697051"/>
                <a:gd name="connsiteY5" fmla="*/ 168384 h 562381"/>
                <a:gd name="connsiteX6" fmla="*/ 362022 w 697051"/>
                <a:gd name="connsiteY6" fmla="*/ 527406 h 562381"/>
                <a:gd name="connsiteX7" fmla="*/ 362290 w 697051"/>
                <a:gd name="connsiteY7" fmla="*/ 533037 h 562381"/>
                <a:gd name="connsiteX8" fmla="*/ 368993 w 697051"/>
                <a:gd name="connsiteY8" fmla="*/ 533037 h 562381"/>
                <a:gd name="connsiteX9" fmla="*/ 528797 w 697051"/>
                <a:gd name="connsiteY9" fmla="*/ 533037 h 562381"/>
                <a:gd name="connsiteX10" fmla="*/ 544617 w 697051"/>
                <a:gd name="connsiteY10" fmla="*/ 542958 h 562381"/>
                <a:gd name="connsiteX11" fmla="*/ 532283 w 697051"/>
                <a:gd name="connsiteY11" fmla="*/ 562263 h 562381"/>
                <a:gd name="connsiteX12" fmla="*/ 526116 w 697051"/>
                <a:gd name="connsiteY12" fmla="*/ 562263 h 562381"/>
                <a:gd name="connsiteX13" fmla="*/ 168702 w 697051"/>
                <a:gd name="connsiteY13" fmla="*/ 562263 h 562381"/>
                <a:gd name="connsiteX14" fmla="*/ 149397 w 697051"/>
                <a:gd name="connsiteY14" fmla="*/ 547516 h 562381"/>
                <a:gd name="connsiteX15" fmla="*/ 168434 w 697051"/>
                <a:gd name="connsiteY15" fmla="*/ 532769 h 562381"/>
                <a:gd name="connsiteX16" fmla="*/ 325289 w 697051"/>
                <a:gd name="connsiteY16" fmla="*/ 532769 h 562381"/>
                <a:gd name="connsiteX17" fmla="*/ 332260 w 697051"/>
                <a:gd name="connsiteY17" fmla="*/ 532769 h 562381"/>
                <a:gd name="connsiteX18" fmla="*/ 332528 w 697051"/>
                <a:gd name="connsiteY18" fmla="*/ 526066 h 562381"/>
                <a:gd name="connsiteX19" fmla="*/ 332528 w 697051"/>
                <a:gd name="connsiteY19" fmla="*/ 169188 h 562381"/>
                <a:gd name="connsiteX20" fmla="*/ 326897 w 697051"/>
                <a:gd name="connsiteY20" fmla="*/ 160876 h 562381"/>
                <a:gd name="connsiteX21" fmla="*/ 293113 w 697051"/>
                <a:gd name="connsiteY21" fmla="*/ 131382 h 562381"/>
                <a:gd name="connsiteX22" fmla="*/ 286678 w 697051"/>
                <a:gd name="connsiteY22" fmla="*/ 127897 h 562381"/>
                <a:gd name="connsiteX23" fmla="*/ 127679 w 697051"/>
                <a:gd name="connsiteY23" fmla="*/ 160876 h 562381"/>
                <a:gd name="connsiteX24" fmla="*/ 126338 w 697051"/>
                <a:gd name="connsiteY24" fmla="*/ 161681 h 562381"/>
                <a:gd name="connsiteX25" fmla="*/ 128483 w 697051"/>
                <a:gd name="connsiteY25" fmla="*/ 167848 h 562381"/>
                <a:gd name="connsiteX26" fmla="*/ 209994 w 697051"/>
                <a:gd name="connsiteY26" fmla="*/ 372161 h 562381"/>
                <a:gd name="connsiteX27" fmla="*/ 209458 w 697051"/>
                <a:gd name="connsiteY27" fmla="*/ 412112 h 562381"/>
                <a:gd name="connsiteX28" fmla="*/ 100598 w 697051"/>
                <a:gd name="connsiteY28" fmla="*/ 494427 h 562381"/>
                <a:gd name="connsiteX29" fmla="*/ 1391 w 697051"/>
                <a:gd name="connsiteY29" fmla="*/ 405676 h 562381"/>
                <a:gd name="connsiteX30" fmla="*/ 5681 w 697051"/>
                <a:gd name="connsiteY30" fmla="*/ 362776 h 562381"/>
                <a:gd name="connsiteX31" fmla="*/ 89873 w 697051"/>
                <a:gd name="connsiteY31" fmla="*/ 152296 h 562381"/>
                <a:gd name="connsiteX32" fmla="*/ 91482 w 697051"/>
                <a:gd name="connsiteY32" fmla="*/ 148006 h 562381"/>
                <a:gd name="connsiteX33" fmla="*/ 105961 w 697051"/>
                <a:gd name="connsiteY33" fmla="*/ 135404 h 562381"/>
                <a:gd name="connsiteX34" fmla="*/ 188812 w 697051"/>
                <a:gd name="connsiteY34" fmla="*/ 118512 h 562381"/>
                <a:gd name="connsiteX35" fmla="*/ 282120 w 697051"/>
                <a:gd name="connsiteY35" fmla="*/ 99207 h 562381"/>
                <a:gd name="connsiteX36" fmla="*/ 287483 w 697051"/>
                <a:gd name="connsiteY36" fmla="*/ 94113 h 562381"/>
                <a:gd name="connsiteX37" fmla="*/ 329310 w 697051"/>
                <a:gd name="connsiteY37" fmla="*/ 44777 h 562381"/>
                <a:gd name="connsiteX38" fmla="*/ 332528 w 697051"/>
                <a:gd name="connsiteY38" fmla="*/ 40219 h 562381"/>
                <a:gd name="connsiteX39" fmla="*/ 332796 w 697051"/>
                <a:gd name="connsiteY39" fmla="*/ 15820 h 562381"/>
                <a:gd name="connsiteX40" fmla="*/ 347543 w 697051"/>
                <a:gd name="connsiteY40" fmla="*/ 0 h 562381"/>
                <a:gd name="connsiteX41" fmla="*/ 362022 w 697051"/>
                <a:gd name="connsiteY41" fmla="*/ 15820 h 562381"/>
                <a:gd name="connsiteX42" fmla="*/ 362022 w 697051"/>
                <a:gd name="connsiteY42" fmla="*/ 38878 h 562381"/>
                <a:gd name="connsiteX43" fmla="*/ 366044 w 697051"/>
                <a:gd name="connsiteY43" fmla="*/ 45045 h 562381"/>
                <a:gd name="connsiteX44" fmla="*/ 398755 w 697051"/>
                <a:gd name="connsiteY44" fmla="*/ 70786 h 562381"/>
                <a:gd name="connsiteX45" fmla="*/ 405191 w 697051"/>
                <a:gd name="connsiteY45" fmla="*/ 73467 h 562381"/>
                <a:gd name="connsiteX46" fmla="*/ 578937 w 697051"/>
                <a:gd name="connsiteY46" fmla="*/ 37538 h 562381"/>
                <a:gd name="connsiteX47" fmla="*/ 583763 w 697051"/>
                <a:gd name="connsiteY47" fmla="*/ 35929 h 562381"/>
                <a:gd name="connsiteX48" fmla="*/ 604677 w 697051"/>
                <a:gd name="connsiteY48" fmla="*/ 44777 h 562381"/>
                <a:gd name="connsiteX49" fmla="*/ 693427 w 697051"/>
                <a:gd name="connsiteY49" fmla="*/ 267859 h 562381"/>
                <a:gd name="connsiteX50" fmla="*/ 692623 w 697051"/>
                <a:gd name="connsiteY50" fmla="*/ 314245 h 562381"/>
                <a:gd name="connsiteX51" fmla="*/ 582691 w 697051"/>
                <a:gd name="connsiteY51" fmla="*/ 392270 h 562381"/>
                <a:gd name="connsiteX52" fmla="*/ 485361 w 697051"/>
                <a:gd name="connsiteY52" fmla="*/ 302984 h 562381"/>
                <a:gd name="connsiteX53" fmla="*/ 489651 w 697051"/>
                <a:gd name="connsiteY53" fmla="*/ 261156 h 562381"/>
                <a:gd name="connsiteX54" fmla="*/ 563117 w 697051"/>
                <a:gd name="connsiteY54" fmla="*/ 77489 h 562381"/>
                <a:gd name="connsiteX55" fmla="*/ 565799 w 697051"/>
                <a:gd name="connsiteY55" fmla="*/ 70786 h 562381"/>
                <a:gd name="connsiteX56" fmla="*/ 591271 w 697051"/>
                <a:gd name="connsiteY56" fmla="*/ 90895 h 562381"/>
                <a:gd name="connsiteX57" fmla="*/ 589930 w 697051"/>
                <a:gd name="connsiteY57" fmla="*/ 90627 h 562381"/>
                <a:gd name="connsiteX58" fmla="*/ 520753 w 697051"/>
                <a:gd name="connsiteY58" fmla="*/ 264373 h 562381"/>
                <a:gd name="connsiteX59" fmla="*/ 660448 w 697051"/>
                <a:gd name="connsiteY59" fmla="*/ 264373 h 562381"/>
                <a:gd name="connsiteX60" fmla="*/ 591271 w 697051"/>
                <a:gd name="connsiteY60" fmla="*/ 90895 h 562381"/>
                <a:gd name="connsiteX61" fmla="*/ 107033 w 697051"/>
                <a:gd name="connsiteY61" fmla="*/ 192783 h 562381"/>
                <a:gd name="connsiteX62" fmla="*/ 105692 w 697051"/>
                <a:gd name="connsiteY62" fmla="*/ 192783 h 562381"/>
                <a:gd name="connsiteX63" fmla="*/ 36516 w 697051"/>
                <a:gd name="connsiteY63" fmla="*/ 366530 h 562381"/>
                <a:gd name="connsiteX64" fmla="*/ 176210 w 697051"/>
                <a:gd name="connsiteY64" fmla="*/ 366530 h 562381"/>
                <a:gd name="connsiteX65" fmla="*/ 107033 w 697051"/>
                <a:gd name="connsiteY65" fmla="*/ 192783 h 562381"/>
                <a:gd name="connsiteX66" fmla="*/ 30081 w 697051"/>
                <a:gd name="connsiteY66" fmla="*/ 396560 h 562381"/>
                <a:gd name="connsiteX67" fmla="*/ 110519 w 697051"/>
                <a:gd name="connsiteY67" fmla="*/ 465201 h 562381"/>
                <a:gd name="connsiteX68" fmla="*/ 181841 w 697051"/>
                <a:gd name="connsiteY68" fmla="*/ 396560 h 562381"/>
                <a:gd name="connsiteX69" fmla="*/ 30081 w 697051"/>
                <a:gd name="connsiteY69" fmla="*/ 396560 h 562381"/>
                <a:gd name="connsiteX70" fmla="*/ 514586 w 697051"/>
                <a:gd name="connsiteY70" fmla="*/ 294672 h 562381"/>
                <a:gd name="connsiteX71" fmla="*/ 593684 w 697051"/>
                <a:gd name="connsiteY71" fmla="*/ 363312 h 562381"/>
                <a:gd name="connsiteX72" fmla="*/ 666078 w 697051"/>
                <a:gd name="connsiteY72" fmla="*/ 294672 h 562381"/>
                <a:gd name="connsiteX73" fmla="*/ 514586 w 697051"/>
                <a:gd name="connsiteY73" fmla="*/ 294672 h 562381"/>
                <a:gd name="connsiteX74" fmla="*/ 347275 w 697051"/>
                <a:gd name="connsiteY74" fmla="*/ 135136 h 562381"/>
                <a:gd name="connsiteX75" fmla="*/ 378646 w 697051"/>
                <a:gd name="connsiteY75" fmla="*/ 103765 h 562381"/>
                <a:gd name="connsiteX76" fmla="*/ 347275 w 697051"/>
                <a:gd name="connsiteY76" fmla="*/ 71590 h 562381"/>
                <a:gd name="connsiteX77" fmla="*/ 315636 w 697051"/>
                <a:gd name="connsiteY77" fmla="*/ 103765 h 562381"/>
                <a:gd name="connsiteX78" fmla="*/ 347275 w 697051"/>
                <a:gd name="connsiteY78" fmla="*/ 135136 h 56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97051" h="562381">
                  <a:moveTo>
                    <a:pt x="565799" y="70786"/>
                  </a:moveTo>
                  <a:cubicBezTo>
                    <a:pt x="554001" y="73199"/>
                    <a:pt x="542740" y="75344"/>
                    <a:pt x="531747" y="77757"/>
                  </a:cubicBezTo>
                  <a:cubicBezTo>
                    <a:pt x="492332" y="85801"/>
                    <a:pt x="452917" y="94113"/>
                    <a:pt x="413234" y="102156"/>
                  </a:cubicBezTo>
                  <a:cubicBezTo>
                    <a:pt x="409481" y="102961"/>
                    <a:pt x="408140" y="104301"/>
                    <a:pt x="407872" y="108323"/>
                  </a:cubicBezTo>
                  <a:cubicBezTo>
                    <a:pt x="405191" y="134868"/>
                    <a:pt x="390980" y="152832"/>
                    <a:pt x="366312" y="161949"/>
                  </a:cubicBezTo>
                  <a:cubicBezTo>
                    <a:pt x="362826" y="163289"/>
                    <a:pt x="362022" y="164898"/>
                    <a:pt x="362022" y="168384"/>
                  </a:cubicBezTo>
                  <a:cubicBezTo>
                    <a:pt x="362022" y="287969"/>
                    <a:pt x="362022" y="407821"/>
                    <a:pt x="362022" y="527406"/>
                  </a:cubicBezTo>
                  <a:cubicBezTo>
                    <a:pt x="362022" y="529015"/>
                    <a:pt x="362290" y="530624"/>
                    <a:pt x="362290" y="533037"/>
                  </a:cubicBezTo>
                  <a:cubicBezTo>
                    <a:pt x="364703" y="533037"/>
                    <a:pt x="366848" y="533037"/>
                    <a:pt x="368993" y="533037"/>
                  </a:cubicBezTo>
                  <a:cubicBezTo>
                    <a:pt x="422351" y="533037"/>
                    <a:pt x="475440" y="533037"/>
                    <a:pt x="528797" y="533037"/>
                  </a:cubicBezTo>
                  <a:cubicBezTo>
                    <a:pt x="537109" y="533037"/>
                    <a:pt x="542203" y="536254"/>
                    <a:pt x="544617" y="542958"/>
                  </a:cubicBezTo>
                  <a:cubicBezTo>
                    <a:pt x="547566" y="552074"/>
                    <a:pt x="541667" y="561458"/>
                    <a:pt x="532283" y="562263"/>
                  </a:cubicBezTo>
                  <a:cubicBezTo>
                    <a:pt x="530138" y="562531"/>
                    <a:pt x="528261" y="562263"/>
                    <a:pt x="526116" y="562263"/>
                  </a:cubicBezTo>
                  <a:cubicBezTo>
                    <a:pt x="407067" y="562263"/>
                    <a:pt x="287751" y="562263"/>
                    <a:pt x="168702" y="562263"/>
                  </a:cubicBezTo>
                  <a:cubicBezTo>
                    <a:pt x="156368" y="562263"/>
                    <a:pt x="149665" y="557168"/>
                    <a:pt x="149397" y="547516"/>
                  </a:cubicBezTo>
                  <a:cubicBezTo>
                    <a:pt x="149397" y="538131"/>
                    <a:pt x="156100" y="532769"/>
                    <a:pt x="168434" y="532769"/>
                  </a:cubicBezTo>
                  <a:cubicBezTo>
                    <a:pt x="220719" y="532769"/>
                    <a:pt x="273004" y="532769"/>
                    <a:pt x="325289" y="532769"/>
                  </a:cubicBezTo>
                  <a:cubicBezTo>
                    <a:pt x="327434" y="532769"/>
                    <a:pt x="329579" y="532769"/>
                    <a:pt x="332260" y="532769"/>
                  </a:cubicBezTo>
                  <a:cubicBezTo>
                    <a:pt x="332260" y="530087"/>
                    <a:pt x="332528" y="528211"/>
                    <a:pt x="332528" y="526066"/>
                  </a:cubicBezTo>
                  <a:cubicBezTo>
                    <a:pt x="332528" y="407017"/>
                    <a:pt x="332528" y="288237"/>
                    <a:pt x="332528" y="169188"/>
                  </a:cubicBezTo>
                  <a:cubicBezTo>
                    <a:pt x="332528" y="164630"/>
                    <a:pt x="331724" y="162485"/>
                    <a:pt x="326897" y="160876"/>
                  </a:cubicBezTo>
                  <a:cubicBezTo>
                    <a:pt x="311614" y="155782"/>
                    <a:pt x="300353" y="145593"/>
                    <a:pt x="293113" y="131382"/>
                  </a:cubicBezTo>
                  <a:cubicBezTo>
                    <a:pt x="291505" y="128433"/>
                    <a:pt x="290164" y="127092"/>
                    <a:pt x="286678" y="127897"/>
                  </a:cubicBezTo>
                  <a:cubicBezTo>
                    <a:pt x="233589" y="138890"/>
                    <a:pt x="180768" y="149883"/>
                    <a:pt x="127679" y="160876"/>
                  </a:cubicBezTo>
                  <a:cubicBezTo>
                    <a:pt x="127411" y="160876"/>
                    <a:pt x="127143" y="161144"/>
                    <a:pt x="126338" y="161681"/>
                  </a:cubicBezTo>
                  <a:cubicBezTo>
                    <a:pt x="127143" y="163558"/>
                    <a:pt x="127679" y="165703"/>
                    <a:pt x="128483" y="167848"/>
                  </a:cubicBezTo>
                  <a:cubicBezTo>
                    <a:pt x="155564" y="235952"/>
                    <a:pt x="182913" y="304056"/>
                    <a:pt x="209994" y="372161"/>
                  </a:cubicBezTo>
                  <a:cubicBezTo>
                    <a:pt x="215356" y="385299"/>
                    <a:pt x="212675" y="398973"/>
                    <a:pt x="209458" y="412112"/>
                  </a:cubicBezTo>
                  <a:cubicBezTo>
                    <a:pt x="197392" y="463056"/>
                    <a:pt x="153419" y="496035"/>
                    <a:pt x="100598" y="494427"/>
                  </a:cubicBezTo>
                  <a:cubicBezTo>
                    <a:pt x="52067" y="492818"/>
                    <a:pt x="10239" y="455548"/>
                    <a:pt x="1391" y="405676"/>
                  </a:cubicBezTo>
                  <a:cubicBezTo>
                    <a:pt x="-1290" y="390929"/>
                    <a:pt x="-218" y="376987"/>
                    <a:pt x="5681" y="362776"/>
                  </a:cubicBezTo>
                  <a:cubicBezTo>
                    <a:pt x="34102" y="292795"/>
                    <a:pt x="61988" y="222546"/>
                    <a:pt x="89873" y="152296"/>
                  </a:cubicBezTo>
                  <a:cubicBezTo>
                    <a:pt x="90409" y="150956"/>
                    <a:pt x="91214" y="149615"/>
                    <a:pt x="91482" y="148006"/>
                  </a:cubicBezTo>
                  <a:cubicBezTo>
                    <a:pt x="93359" y="140499"/>
                    <a:pt x="98453" y="136745"/>
                    <a:pt x="105961" y="135404"/>
                  </a:cubicBezTo>
                  <a:cubicBezTo>
                    <a:pt x="133578" y="129774"/>
                    <a:pt x="161195" y="124143"/>
                    <a:pt x="188812" y="118512"/>
                  </a:cubicBezTo>
                  <a:cubicBezTo>
                    <a:pt x="219915" y="112077"/>
                    <a:pt x="251017" y="105642"/>
                    <a:pt x="282120" y="99207"/>
                  </a:cubicBezTo>
                  <a:cubicBezTo>
                    <a:pt x="285338" y="98671"/>
                    <a:pt x="286678" y="97598"/>
                    <a:pt x="287483" y="94113"/>
                  </a:cubicBezTo>
                  <a:cubicBezTo>
                    <a:pt x="292041" y="69445"/>
                    <a:pt x="306252" y="53357"/>
                    <a:pt x="329310" y="44777"/>
                  </a:cubicBezTo>
                  <a:cubicBezTo>
                    <a:pt x="330919" y="44241"/>
                    <a:pt x="332528" y="41828"/>
                    <a:pt x="332528" y="40219"/>
                  </a:cubicBezTo>
                  <a:cubicBezTo>
                    <a:pt x="332796" y="32175"/>
                    <a:pt x="332528" y="24131"/>
                    <a:pt x="332796" y="15820"/>
                  </a:cubicBezTo>
                  <a:cubicBezTo>
                    <a:pt x="332796" y="6435"/>
                    <a:pt x="338963" y="0"/>
                    <a:pt x="347543" y="0"/>
                  </a:cubicBezTo>
                  <a:cubicBezTo>
                    <a:pt x="356123" y="0"/>
                    <a:pt x="362022" y="6167"/>
                    <a:pt x="362022" y="15820"/>
                  </a:cubicBezTo>
                  <a:cubicBezTo>
                    <a:pt x="362022" y="23595"/>
                    <a:pt x="362022" y="31371"/>
                    <a:pt x="362022" y="38878"/>
                  </a:cubicBezTo>
                  <a:cubicBezTo>
                    <a:pt x="362022" y="42096"/>
                    <a:pt x="362558" y="43705"/>
                    <a:pt x="366044" y="45045"/>
                  </a:cubicBezTo>
                  <a:cubicBezTo>
                    <a:pt x="379987" y="49604"/>
                    <a:pt x="391248" y="58184"/>
                    <a:pt x="398755" y="70786"/>
                  </a:cubicBezTo>
                  <a:cubicBezTo>
                    <a:pt x="400364" y="73467"/>
                    <a:pt x="401973" y="74271"/>
                    <a:pt x="405191" y="73467"/>
                  </a:cubicBezTo>
                  <a:cubicBezTo>
                    <a:pt x="463106" y="61401"/>
                    <a:pt x="521021" y="49604"/>
                    <a:pt x="578937" y="37538"/>
                  </a:cubicBezTo>
                  <a:cubicBezTo>
                    <a:pt x="580546" y="37270"/>
                    <a:pt x="582154" y="36465"/>
                    <a:pt x="583763" y="35929"/>
                  </a:cubicBezTo>
                  <a:cubicBezTo>
                    <a:pt x="592880" y="32175"/>
                    <a:pt x="601191" y="35929"/>
                    <a:pt x="604677" y="44777"/>
                  </a:cubicBezTo>
                  <a:cubicBezTo>
                    <a:pt x="634171" y="119048"/>
                    <a:pt x="663665" y="193588"/>
                    <a:pt x="693427" y="267859"/>
                  </a:cubicBezTo>
                  <a:cubicBezTo>
                    <a:pt x="699594" y="283679"/>
                    <a:pt x="696913" y="299230"/>
                    <a:pt x="692623" y="314245"/>
                  </a:cubicBezTo>
                  <a:cubicBezTo>
                    <a:pt x="679216" y="363580"/>
                    <a:pt x="634171" y="395219"/>
                    <a:pt x="582691" y="392270"/>
                  </a:cubicBezTo>
                  <a:cubicBezTo>
                    <a:pt x="534696" y="389589"/>
                    <a:pt x="493672" y="352051"/>
                    <a:pt x="485361" y="302984"/>
                  </a:cubicBezTo>
                  <a:cubicBezTo>
                    <a:pt x="482947" y="288773"/>
                    <a:pt x="483752" y="275099"/>
                    <a:pt x="489651" y="261156"/>
                  </a:cubicBezTo>
                  <a:cubicBezTo>
                    <a:pt x="514586" y="200023"/>
                    <a:pt x="538718" y="138622"/>
                    <a:pt x="563117" y="77489"/>
                  </a:cubicBezTo>
                  <a:cubicBezTo>
                    <a:pt x="563922" y="75880"/>
                    <a:pt x="564726" y="73735"/>
                    <a:pt x="565799" y="70786"/>
                  </a:cubicBezTo>
                  <a:close/>
                  <a:moveTo>
                    <a:pt x="591271" y="90895"/>
                  </a:moveTo>
                  <a:cubicBezTo>
                    <a:pt x="590735" y="90895"/>
                    <a:pt x="590198" y="90895"/>
                    <a:pt x="589930" y="90627"/>
                  </a:cubicBezTo>
                  <a:cubicBezTo>
                    <a:pt x="566871" y="148274"/>
                    <a:pt x="543812" y="206190"/>
                    <a:pt x="520753" y="264373"/>
                  </a:cubicBezTo>
                  <a:cubicBezTo>
                    <a:pt x="567676" y="264373"/>
                    <a:pt x="613793" y="264373"/>
                    <a:pt x="660448" y="264373"/>
                  </a:cubicBezTo>
                  <a:cubicBezTo>
                    <a:pt x="637121" y="206190"/>
                    <a:pt x="614062" y="148542"/>
                    <a:pt x="591271" y="90895"/>
                  </a:cubicBezTo>
                  <a:close/>
                  <a:moveTo>
                    <a:pt x="107033" y="192783"/>
                  </a:moveTo>
                  <a:cubicBezTo>
                    <a:pt x="106497" y="192783"/>
                    <a:pt x="105961" y="192783"/>
                    <a:pt x="105692" y="192783"/>
                  </a:cubicBezTo>
                  <a:cubicBezTo>
                    <a:pt x="82633" y="250431"/>
                    <a:pt x="59575" y="308346"/>
                    <a:pt x="36516" y="366530"/>
                  </a:cubicBezTo>
                  <a:cubicBezTo>
                    <a:pt x="83438" y="366530"/>
                    <a:pt x="129556" y="366530"/>
                    <a:pt x="176210" y="366530"/>
                  </a:cubicBezTo>
                  <a:cubicBezTo>
                    <a:pt x="152883" y="308078"/>
                    <a:pt x="129824" y="250431"/>
                    <a:pt x="107033" y="192783"/>
                  </a:cubicBezTo>
                  <a:close/>
                  <a:moveTo>
                    <a:pt x="30081" y="396560"/>
                  </a:moveTo>
                  <a:cubicBezTo>
                    <a:pt x="32226" y="428735"/>
                    <a:pt x="62792" y="467614"/>
                    <a:pt x="110519" y="465201"/>
                  </a:cubicBezTo>
                  <a:cubicBezTo>
                    <a:pt x="147520" y="463324"/>
                    <a:pt x="184790" y="427395"/>
                    <a:pt x="181841" y="396560"/>
                  </a:cubicBezTo>
                  <a:cubicBezTo>
                    <a:pt x="131433" y="396560"/>
                    <a:pt x="81025" y="396560"/>
                    <a:pt x="30081" y="396560"/>
                  </a:cubicBezTo>
                  <a:close/>
                  <a:moveTo>
                    <a:pt x="514586" y="294672"/>
                  </a:moveTo>
                  <a:cubicBezTo>
                    <a:pt x="514050" y="330333"/>
                    <a:pt x="554269" y="365189"/>
                    <a:pt x="593684" y="363312"/>
                  </a:cubicBezTo>
                  <a:cubicBezTo>
                    <a:pt x="631222" y="361435"/>
                    <a:pt x="669564" y="325238"/>
                    <a:pt x="666078" y="294672"/>
                  </a:cubicBezTo>
                  <a:cubicBezTo>
                    <a:pt x="615670" y="294672"/>
                    <a:pt x="564994" y="294672"/>
                    <a:pt x="514586" y="294672"/>
                  </a:cubicBezTo>
                  <a:close/>
                  <a:moveTo>
                    <a:pt x="347275" y="135136"/>
                  </a:moveTo>
                  <a:cubicBezTo>
                    <a:pt x="364703" y="135136"/>
                    <a:pt x="378646" y="121194"/>
                    <a:pt x="378646" y="103765"/>
                  </a:cubicBezTo>
                  <a:cubicBezTo>
                    <a:pt x="378646" y="86069"/>
                    <a:pt x="364703" y="71590"/>
                    <a:pt x="347275" y="71590"/>
                  </a:cubicBezTo>
                  <a:cubicBezTo>
                    <a:pt x="329847" y="71590"/>
                    <a:pt x="315636" y="86069"/>
                    <a:pt x="315636" y="103765"/>
                  </a:cubicBezTo>
                  <a:cubicBezTo>
                    <a:pt x="315904" y="120925"/>
                    <a:pt x="330115" y="135136"/>
                    <a:pt x="347275" y="135136"/>
                  </a:cubicBezTo>
                  <a:close/>
                </a:path>
              </a:pathLst>
            </a:custGeom>
            <a:grpFill/>
            <a:ln w="26789" cap="flat">
              <a:noFill/>
              <a:prstDash val="solid"/>
              <a:miter/>
            </a:ln>
          </p:spPr>
          <p:txBody>
            <a:bodyPr rtlCol="0" anchor="ctr"/>
            <a:lstStyle/>
            <a:p>
              <a:endParaRPr lang="en-US">
                <a:solidFill>
                  <a:srgbClr val="003A70"/>
                </a:solidFill>
              </a:endParaRPr>
            </a:p>
          </p:txBody>
        </p:sp>
        <p:sp>
          <p:nvSpPr>
            <p:cNvPr id="10" name="Freeform 9">
              <a:extLst>
                <a:ext uri="{FF2B5EF4-FFF2-40B4-BE49-F238E27FC236}">
                  <a16:creationId xmlns:a16="http://schemas.microsoft.com/office/drawing/2014/main" id="{D4877766-8310-82B2-4EB7-9F8A0946CB7F}"/>
                </a:ext>
              </a:extLst>
            </p:cNvPr>
            <p:cNvSpPr>
              <a:spLocks noGrp="1" noRot="1" noMove="1" noResize="1" noEditPoints="1" noAdjustHandles="1" noChangeArrowheads="1" noChangeShapeType="1"/>
            </p:cNvSpPr>
            <p:nvPr/>
          </p:nvSpPr>
          <p:spPr>
            <a:xfrm>
              <a:off x="10639499" y="5440951"/>
              <a:ext cx="536356" cy="29613"/>
            </a:xfrm>
            <a:custGeom>
              <a:avLst/>
              <a:gdLst>
                <a:gd name="connsiteX0" fmla="*/ 268425 w 536356"/>
                <a:gd name="connsiteY0" fmla="*/ 0 h 29613"/>
                <a:gd name="connsiteX1" fmla="*/ 519660 w 536356"/>
                <a:gd name="connsiteY1" fmla="*/ 0 h 29613"/>
                <a:gd name="connsiteX2" fmla="*/ 535480 w 536356"/>
                <a:gd name="connsiteY2" fmla="*/ 19573 h 29613"/>
                <a:gd name="connsiteX3" fmla="*/ 522878 w 536356"/>
                <a:gd name="connsiteY3" fmla="*/ 29494 h 29613"/>
                <a:gd name="connsiteX4" fmla="*/ 517783 w 536356"/>
                <a:gd name="connsiteY4" fmla="*/ 29494 h 29613"/>
                <a:gd name="connsiteX5" fmla="*/ 18263 w 536356"/>
                <a:gd name="connsiteY5" fmla="*/ 29494 h 29613"/>
                <a:gd name="connsiteX6" fmla="*/ 30 w 536356"/>
                <a:gd name="connsiteY6" fmla="*/ 13943 h 29613"/>
                <a:gd name="connsiteX7" fmla="*/ 13168 w 536356"/>
                <a:gd name="connsiteY7" fmla="*/ 268 h 29613"/>
                <a:gd name="connsiteX8" fmla="*/ 19335 w 536356"/>
                <a:gd name="connsiteY8" fmla="*/ 268 h 29613"/>
                <a:gd name="connsiteX9" fmla="*/ 268425 w 536356"/>
                <a:gd name="connsiteY9" fmla="*/ 0 h 2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356" h="29613">
                  <a:moveTo>
                    <a:pt x="268425" y="0"/>
                  </a:moveTo>
                  <a:cubicBezTo>
                    <a:pt x="352081" y="0"/>
                    <a:pt x="436005" y="0"/>
                    <a:pt x="519660" y="0"/>
                  </a:cubicBezTo>
                  <a:cubicBezTo>
                    <a:pt x="531726" y="0"/>
                    <a:pt x="538966" y="9116"/>
                    <a:pt x="535480" y="19573"/>
                  </a:cubicBezTo>
                  <a:cubicBezTo>
                    <a:pt x="533335" y="25472"/>
                    <a:pt x="529313" y="28690"/>
                    <a:pt x="522878" y="29494"/>
                  </a:cubicBezTo>
                  <a:cubicBezTo>
                    <a:pt x="521269" y="29762"/>
                    <a:pt x="519392" y="29494"/>
                    <a:pt x="517783" y="29494"/>
                  </a:cubicBezTo>
                  <a:cubicBezTo>
                    <a:pt x="351277" y="29494"/>
                    <a:pt x="184770" y="29494"/>
                    <a:pt x="18263" y="29494"/>
                  </a:cubicBezTo>
                  <a:cubicBezTo>
                    <a:pt x="6197" y="29494"/>
                    <a:pt x="-506" y="23863"/>
                    <a:pt x="30" y="13943"/>
                  </a:cubicBezTo>
                  <a:cubicBezTo>
                    <a:pt x="298" y="6703"/>
                    <a:pt x="5929" y="804"/>
                    <a:pt x="13168" y="268"/>
                  </a:cubicBezTo>
                  <a:cubicBezTo>
                    <a:pt x="15313" y="0"/>
                    <a:pt x="17190" y="268"/>
                    <a:pt x="19335" y="268"/>
                  </a:cubicBezTo>
                  <a:cubicBezTo>
                    <a:pt x="102454" y="0"/>
                    <a:pt x="185574" y="0"/>
                    <a:pt x="268425" y="0"/>
                  </a:cubicBezTo>
                  <a:close/>
                </a:path>
              </a:pathLst>
            </a:custGeom>
            <a:grpFill/>
            <a:ln w="26789" cap="flat">
              <a:noFill/>
              <a:prstDash val="solid"/>
              <a:miter/>
            </a:ln>
          </p:spPr>
          <p:txBody>
            <a:bodyPr rtlCol="0" anchor="ctr"/>
            <a:lstStyle/>
            <a:p>
              <a:endParaRPr lang="en-US">
                <a:solidFill>
                  <a:srgbClr val="003A70"/>
                </a:solidFill>
              </a:endParaRPr>
            </a:p>
          </p:txBody>
        </p:sp>
      </p:grpSp>
      <p:cxnSp>
        <p:nvCxnSpPr>
          <p:cNvPr id="11" name="Straight Connector 10">
            <a:extLst>
              <a:ext uri="{FF2B5EF4-FFF2-40B4-BE49-F238E27FC236}">
                <a16:creationId xmlns:a16="http://schemas.microsoft.com/office/drawing/2014/main" id="{C9C30B9B-083D-4F16-B645-EAABC000F4B9}"/>
              </a:ext>
            </a:extLst>
          </p:cNvPr>
          <p:cNvCxnSpPr>
            <a:cxnSpLocks noGrp="1" noRot="1" noMove="1" noResize="1" noEditPoints="1" noAdjustHandles="1" noChangeArrowheads="1" noChangeShapeType="1"/>
          </p:cNvCxnSpPr>
          <p:nvPr/>
        </p:nvCxnSpPr>
        <p:spPr>
          <a:xfrm flipH="1">
            <a:off x="1075662" y="3920401"/>
            <a:ext cx="4130519" cy="0"/>
          </a:xfrm>
          <a:prstGeom prst="line">
            <a:avLst/>
          </a:prstGeom>
          <a:ln w="25400" cap="rnd">
            <a:solidFill>
              <a:srgbClr val="90CDF1"/>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FFB95E80-40F9-528F-129C-9247D4B0A1C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89397" y="6250666"/>
            <a:ext cx="2078060" cy="228939"/>
          </a:xfrm>
          <a:prstGeom prst="rect">
            <a:avLst/>
          </a:prstGeom>
        </p:spPr>
      </p:pic>
      <p:sp>
        <p:nvSpPr>
          <p:cNvPr id="5" name="Rectangle 4">
            <a:extLst>
              <a:ext uri="{FF2B5EF4-FFF2-40B4-BE49-F238E27FC236}">
                <a16:creationId xmlns:a16="http://schemas.microsoft.com/office/drawing/2014/main" id="{D08B2B82-9222-8907-1E85-B34477BD4FF1}"/>
              </a:ext>
            </a:extLst>
          </p:cNvPr>
          <p:cNvSpPr>
            <a:spLocks noGrp="1" noRot="1" noMove="1" noResize="1" noEditPoints="1" noAdjustHandles="1" noChangeArrowheads="1" noChangeShapeType="1"/>
          </p:cNvSpPr>
          <p:nvPr/>
        </p:nvSpPr>
        <p:spPr>
          <a:xfrm rot="5400000">
            <a:off x="-294406" y="1527566"/>
            <a:ext cx="839455" cy="252666"/>
          </a:xfrm>
          <a:prstGeom prst="rect">
            <a:avLst/>
          </a:prstGeom>
          <a:solidFill>
            <a:srgbClr val="90C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02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509FC-E22C-734F-A5FE-F1749A3955A9}"/>
            </a:ext>
          </a:extLst>
        </p:cNvPr>
        <p:cNvGrpSpPr/>
        <p:nvPr/>
      </p:nvGrpSpPr>
      <p:grpSpPr>
        <a:xfrm>
          <a:off x="0" y="0"/>
          <a:ext cx="0" cy="0"/>
          <a:chOff x="0" y="0"/>
          <a:chExt cx="0" cy="0"/>
        </a:xfrm>
      </p:grpSpPr>
      <p:pic>
        <p:nvPicPr>
          <p:cNvPr id="2" name="Picture 1" descr="A blue background with white text&#10;&#10;Description automatically generated">
            <a:extLst>
              <a:ext uri="{FF2B5EF4-FFF2-40B4-BE49-F238E27FC236}">
                <a16:creationId xmlns:a16="http://schemas.microsoft.com/office/drawing/2014/main" id="{D22B0D61-E35F-8AD5-8038-9102361B454A}"/>
              </a:ext>
            </a:extLst>
          </p:cNvPr>
          <p:cNvPicPr>
            <a:picLocks noGrp="1" noRot="1" noChangeAspect="1" noMove="1" noResize="1" noEditPoints="1" noAdjustHandles="1" noChangeArrowheads="1" noChangeShapeType="1" noCrop="1"/>
          </p:cNvPicPr>
          <p:nvPr/>
        </p:nvPicPr>
        <p:blipFill>
          <a:blip r:embed="rId3"/>
          <a:stretch>
            <a:fillRect/>
          </a:stretch>
        </p:blipFill>
        <p:spPr>
          <a:xfrm rot="10800000">
            <a:off x="4345" y="0"/>
            <a:ext cx="12202364" cy="6863830"/>
          </a:xfrm>
          <a:prstGeom prst="rect">
            <a:avLst/>
          </a:prstGeom>
        </p:spPr>
      </p:pic>
      <p:sp>
        <p:nvSpPr>
          <p:cNvPr id="83" name="TextBox 82">
            <a:extLst>
              <a:ext uri="{FF2B5EF4-FFF2-40B4-BE49-F238E27FC236}">
                <a16:creationId xmlns:a16="http://schemas.microsoft.com/office/drawing/2014/main" id="{2DEC7239-D8FC-2479-DA36-1D5C719482C8}"/>
              </a:ext>
            </a:extLst>
          </p:cNvPr>
          <p:cNvSpPr txBox="1">
            <a:spLocks noGrp="1" noRot="1" noMove="1" noResize="1" noEditPoints="1" noAdjustHandles="1" noChangeArrowheads="1" noChangeShapeType="1"/>
          </p:cNvSpPr>
          <p:nvPr/>
        </p:nvSpPr>
        <p:spPr>
          <a:xfrm>
            <a:off x="977899" y="2457906"/>
            <a:ext cx="3976187" cy="938719"/>
          </a:xfrm>
          <a:prstGeom prst="rect">
            <a:avLst/>
          </a:prstGeom>
          <a:noFill/>
        </p:spPr>
        <p:txBody>
          <a:bodyPr wrap="square">
            <a:spAutoFit/>
          </a:bodyPr>
          <a:lstStyle/>
          <a:p>
            <a:pPr>
              <a:spcAft>
                <a:spcPts val="600"/>
              </a:spcAft>
            </a:pPr>
            <a:r>
              <a:rPr lang="en-US" b="1" dirty="0">
                <a:solidFill>
                  <a:schemeClr val="bg1"/>
                </a:solidFill>
                <a:latin typeface="Arial" panose="020B0604020202020204" pitchFamily="34" charset="0"/>
                <a:cs typeface="Arial" panose="020B0604020202020204" pitchFamily="34" charset="0"/>
              </a:rPr>
              <a:t>On-demand self-care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and wellness resources</a:t>
            </a:r>
          </a:p>
          <a:p>
            <a:pPr>
              <a:spcAft>
                <a:spcPts val="600"/>
              </a:spcAft>
            </a:pPr>
            <a:r>
              <a:rPr lang="en-US" sz="1400" dirty="0">
                <a:solidFill>
                  <a:schemeClr val="bg1"/>
                </a:solidFill>
                <a:latin typeface="Arial" panose="020B0604020202020204" pitchFamily="34" charset="0"/>
                <a:cs typeface="Arial" panose="020B0604020202020204" pitchFamily="34" charset="0"/>
              </a:rPr>
              <a:t>Available to all members at no cost.</a:t>
            </a:r>
          </a:p>
        </p:txBody>
      </p:sp>
      <p:sp>
        <p:nvSpPr>
          <p:cNvPr id="17" name="TextBox 16">
            <a:extLst>
              <a:ext uri="{FF2B5EF4-FFF2-40B4-BE49-F238E27FC236}">
                <a16:creationId xmlns:a16="http://schemas.microsoft.com/office/drawing/2014/main" id="{B05BD498-9F34-33B5-C0E4-B8E7AAABF0B7}"/>
              </a:ext>
            </a:extLst>
          </p:cNvPr>
          <p:cNvSpPr txBox="1"/>
          <p:nvPr/>
        </p:nvSpPr>
        <p:spPr>
          <a:xfrm>
            <a:off x="5813744" y="2366382"/>
            <a:ext cx="1699506" cy="492443"/>
          </a:xfrm>
          <a:prstGeom prst="rect">
            <a:avLst/>
          </a:prstGeom>
          <a:noFill/>
        </p:spPr>
        <p:txBody>
          <a:bodyPr wrap="square">
            <a:spAutoFit/>
          </a:bodyPr>
          <a:lstStyle/>
          <a:p>
            <a:pPr algn="r"/>
            <a:r>
              <a:rPr lang="en-US" sz="1300" b="1" spc="-5">
                <a:solidFill>
                  <a:schemeClr val="bg1"/>
                </a:solidFill>
                <a:latin typeface="Arial"/>
                <a:cs typeface="Arial"/>
              </a:rPr>
              <a:t>Healthy </a:t>
            </a:r>
            <a:br>
              <a:rPr lang="en-US" sz="1300" b="1" spc="-5">
                <a:solidFill>
                  <a:schemeClr val="bg1"/>
                </a:solidFill>
                <a:latin typeface="Arial"/>
                <a:cs typeface="Arial"/>
              </a:rPr>
            </a:br>
            <a:r>
              <a:rPr lang="en-US" sz="1300" b="1" spc="-5">
                <a:solidFill>
                  <a:schemeClr val="bg1"/>
                </a:solidFill>
                <a:latin typeface="Arial"/>
                <a:cs typeface="Arial"/>
              </a:rPr>
              <a:t>lifestyle programs</a:t>
            </a:r>
          </a:p>
        </p:txBody>
      </p:sp>
      <p:sp>
        <p:nvSpPr>
          <p:cNvPr id="7" name="TextBox 6">
            <a:extLst>
              <a:ext uri="{FF2B5EF4-FFF2-40B4-BE49-F238E27FC236}">
                <a16:creationId xmlns:a16="http://schemas.microsoft.com/office/drawing/2014/main" id="{043EC0ED-B30C-097C-84E7-C914C508A7DC}"/>
              </a:ext>
            </a:extLst>
          </p:cNvPr>
          <p:cNvSpPr txBox="1">
            <a:spLocks noGrp="1" noRot="1" noMove="1" noResize="1" noEditPoints="1" noAdjustHandles="1" noChangeArrowheads="1" noChangeShapeType="1"/>
          </p:cNvSpPr>
          <p:nvPr/>
        </p:nvSpPr>
        <p:spPr>
          <a:xfrm>
            <a:off x="966667" y="1116460"/>
            <a:ext cx="5756862" cy="1118255"/>
          </a:xfrm>
          <a:prstGeom prst="rect">
            <a:avLst/>
          </a:prstGeom>
          <a:noFill/>
        </p:spPr>
        <p:txBody>
          <a:bodyPr wrap="square" lIns="91440" tIns="45720" rIns="91440" bIns="45720" rtlCol="0" anchor="t">
            <a:noAutofit/>
          </a:bodyPr>
          <a:lstStyle/>
          <a:p>
            <a:pPr marL="0" marR="0" lvl="0" indent="0" algn="l" defTabSz="914115" rtl="0" eaLnBrk="1" fontAlgn="auto" latinLnBrk="0" hangingPunct="1">
              <a:lnSpc>
                <a:spcPts val="4000"/>
              </a:lnSpc>
              <a:spcBef>
                <a:spcPts val="0"/>
              </a:spcBef>
              <a:spcAft>
                <a:spcPts val="0"/>
              </a:spcAft>
              <a:buClrTx/>
              <a:buSzTx/>
              <a:buFontTx/>
              <a:buNone/>
              <a:tabLst/>
              <a:defRPr/>
            </a:pPr>
            <a:r>
              <a:rPr kumimoji="0" lang="en-US" sz="3600" b="1" u="none" strike="noStrike" kern="1200" cap="none" spc="0" normalizeH="0" baseline="0" noProof="1">
                <a:ln>
                  <a:noFill/>
                </a:ln>
                <a:solidFill>
                  <a:schemeClr val="bg1"/>
                </a:solidFill>
                <a:effectLst/>
                <a:uLnTx/>
                <a:uFillTx/>
                <a:latin typeface="Arial" panose="020B0604020202020204" pitchFamily="34" charset="0"/>
                <a:cs typeface="Arial" panose="020B0604020202020204" pitchFamily="34" charset="0"/>
              </a:rPr>
              <a:t>Integrated mental health and addiction support</a:t>
            </a:r>
          </a:p>
        </p:txBody>
      </p:sp>
      <p:sp>
        <p:nvSpPr>
          <p:cNvPr id="3" name="TextBox 2">
            <a:extLst>
              <a:ext uri="{FF2B5EF4-FFF2-40B4-BE49-F238E27FC236}">
                <a16:creationId xmlns:a16="http://schemas.microsoft.com/office/drawing/2014/main" id="{1FB1E1D1-20CC-6AE8-2DA3-16146A8BAD94}"/>
              </a:ext>
            </a:extLst>
          </p:cNvPr>
          <p:cNvSpPr txBox="1">
            <a:spLocks noGrp="1" noRot="1" noMove="1" noResize="1" noEditPoints="1" noAdjustHandles="1" noChangeArrowheads="1" noChangeShapeType="1"/>
          </p:cNvSpPr>
          <p:nvPr/>
        </p:nvSpPr>
        <p:spPr>
          <a:xfrm>
            <a:off x="977900" y="3534322"/>
            <a:ext cx="3949700" cy="1308050"/>
          </a:xfrm>
          <a:prstGeom prst="rect">
            <a:avLst/>
          </a:prstGeom>
          <a:noFill/>
        </p:spPr>
        <p:txBody>
          <a:bodyPr wrap="square">
            <a:spAutoFit/>
          </a:bodyPr>
          <a:lstStyle/>
          <a:p>
            <a:pPr>
              <a:spcAft>
                <a:spcPts val="600"/>
              </a:spcAft>
            </a:pPr>
            <a:r>
              <a:rPr lang="en-US" b="1" dirty="0">
                <a:solidFill>
                  <a:schemeClr val="bg1"/>
                </a:solidFill>
                <a:latin typeface="Arial" panose="020B0604020202020204" pitchFamily="34" charset="0"/>
                <a:cs typeface="Arial" panose="020B0604020202020204" pitchFamily="34" charset="0"/>
              </a:rPr>
              <a:t>Coordinated primary care</a:t>
            </a:r>
          </a:p>
          <a:p>
            <a:pPr>
              <a:spcAft>
                <a:spcPts val="600"/>
              </a:spcAft>
            </a:pPr>
            <a:r>
              <a:rPr lang="en-US" sz="1400" dirty="0">
                <a:solidFill>
                  <a:schemeClr val="bg1"/>
                </a:solidFill>
                <a:latin typeface="Arial" panose="020B0604020202020204" pitchFamily="34" charset="0"/>
                <a:cs typeface="Arial" panose="020B0604020202020204" pitchFamily="34" charset="0"/>
              </a:rPr>
              <a:t>Primary care physicians screen for depression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and unhealthy substance use and can manage many mental health conditions directly through our Collaborative Care program.</a:t>
            </a:r>
          </a:p>
        </p:txBody>
      </p:sp>
      <p:sp>
        <p:nvSpPr>
          <p:cNvPr id="4" name="TextBox 3">
            <a:extLst>
              <a:ext uri="{FF2B5EF4-FFF2-40B4-BE49-F238E27FC236}">
                <a16:creationId xmlns:a16="http://schemas.microsoft.com/office/drawing/2014/main" id="{C99123B9-E286-449A-EF13-D4B2E58D745D}"/>
              </a:ext>
            </a:extLst>
          </p:cNvPr>
          <p:cNvSpPr txBox="1">
            <a:spLocks noGrp="1" noRot="1" noMove="1" noResize="1" noEditPoints="1" noAdjustHandles="1" noChangeArrowheads="1" noChangeShapeType="1"/>
          </p:cNvSpPr>
          <p:nvPr/>
        </p:nvSpPr>
        <p:spPr>
          <a:xfrm>
            <a:off x="977899" y="4980069"/>
            <a:ext cx="4376421" cy="1092607"/>
          </a:xfrm>
          <a:prstGeom prst="rect">
            <a:avLst/>
          </a:prstGeom>
          <a:noFill/>
        </p:spPr>
        <p:txBody>
          <a:bodyPr wrap="square">
            <a:spAutoFit/>
          </a:bodyPr>
          <a:lstStyle/>
          <a:p>
            <a:pPr>
              <a:spcAft>
                <a:spcPts val="600"/>
              </a:spcAft>
            </a:pPr>
            <a:r>
              <a:rPr lang="en-US" b="1">
                <a:solidFill>
                  <a:schemeClr val="bg1"/>
                </a:solidFill>
                <a:latin typeface="Arial" panose="020B0604020202020204" pitchFamily="34" charset="0"/>
                <a:cs typeface="Arial" panose="020B0604020202020204" pitchFamily="34" charset="0"/>
              </a:rPr>
              <a:t>Accessible specialty care</a:t>
            </a:r>
          </a:p>
          <a:p>
            <a:pPr>
              <a:spcAft>
                <a:spcPts val="600"/>
              </a:spcAft>
            </a:pPr>
            <a:r>
              <a:rPr lang="en-US" sz="1400">
                <a:solidFill>
                  <a:schemeClr val="bg1"/>
                </a:solidFill>
                <a:latin typeface="Arial" panose="020B0604020202020204" pitchFamily="34" charset="0"/>
                <a:cs typeface="Arial" panose="020B0604020202020204" pitchFamily="34" charset="0"/>
              </a:rPr>
              <a:t>Members can contact Kaiser Permanente directly — without a referral — to access mental health and addiction medicine services.</a:t>
            </a:r>
          </a:p>
        </p:txBody>
      </p:sp>
      <p:sp>
        <p:nvSpPr>
          <p:cNvPr id="27" name="Rectangle 26">
            <a:extLst>
              <a:ext uri="{FF2B5EF4-FFF2-40B4-BE49-F238E27FC236}">
                <a16:creationId xmlns:a16="http://schemas.microsoft.com/office/drawing/2014/main" id="{907C5045-ECA8-F6AD-3D94-A947B5D4BD92}"/>
              </a:ext>
            </a:extLst>
          </p:cNvPr>
          <p:cNvSpPr>
            <a:spLocks noGrp="1" noRot="1" noMove="1" noResize="1" noEditPoints="1" noAdjustHandles="1" noChangeArrowheads="1" noChangeShapeType="1"/>
          </p:cNvSpPr>
          <p:nvPr/>
        </p:nvSpPr>
        <p:spPr>
          <a:xfrm rot="5400000">
            <a:off x="-294406" y="1527566"/>
            <a:ext cx="839455" cy="252666"/>
          </a:xfrm>
          <a:prstGeom prst="rect">
            <a:avLst/>
          </a:prstGeom>
          <a:solidFill>
            <a:srgbClr val="90C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249D37D-AF6F-0AD9-E74F-B980DB07C2C0}"/>
              </a:ext>
            </a:extLst>
          </p:cNvPr>
          <p:cNvSpPr/>
          <p:nvPr/>
        </p:nvSpPr>
        <p:spPr>
          <a:xfrm rot="2120224">
            <a:off x="7216776" y="1835799"/>
            <a:ext cx="3276733" cy="3923030"/>
          </a:xfrm>
          <a:prstGeom prst="ellipse">
            <a:avLst/>
          </a:prstGeom>
          <a:ln w="57150" cap="rnd">
            <a:solidFill>
              <a:schemeClr val="bg1"/>
            </a:solidFill>
            <a:prstDash val="solid"/>
            <a:extLst>
              <a:ext uri="{C807C97D-BFC1-408E-A445-0C87EB9F89A2}">
                <ask:lineSketchStyleProps xmlns:ask="http://schemas.microsoft.com/office/drawing/2018/sketchyshapes" sd="1219033472">
                  <a:custGeom>
                    <a:avLst/>
                    <a:gdLst>
                      <a:gd name="connsiteX0" fmla="*/ 0 w 3276733"/>
                      <a:gd name="connsiteY0" fmla="*/ 1961515 h 3923030"/>
                      <a:gd name="connsiteX1" fmla="*/ 1638367 w 3276733"/>
                      <a:gd name="connsiteY1" fmla="*/ 0 h 3923030"/>
                      <a:gd name="connsiteX2" fmla="*/ 3276734 w 3276733"/>
                      <a:gd name="connsiteY2" fmla="*/ 1961515 h 3923030"/>
                      <a:gd name="connsiteX3" fmla="*/ 1638367 w 3276733"/>
                      <a:gd name="connsiteY3" fmla="*/ 3923030 h 3923030"/>
                      <a:gd name="connsiteX4" fmla="*/ 0 w 3276733"/>
                      <a:gd name="connsiteY4" fmla="*/ 1961515 h 392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733" h="3923030" extrusionOk="0">
                        <a:moveTo>
                          <a:pt x="0" y="1961515"/>
                        </a:moveTo>
                        <a:cubicBezTo>
                          <a:pt x="-168731" y="774123"/>
                          <a:pt x="695572" y="14243"/>
                          <a:pt x="1638367" y="0"/>
                        </a:cubicBezTo>
                        <a:cubicBezTo>
                          <a:pt x="2791761" y="52325"/>
                          <a:pt x="3100932" y="883790"/>
                          <a:pt x="3276734" y="1961515"/>
                        </a:cubicBezTo>
                        <a:cubicBezTo>
                          <a:pt x="3225905" y="3094467"/>
                          <a:pt x="2534191" y="3972892"/>
                          <a:pt x="1638367" y="3923030"/>
                        </a:cubicBezTo>
                        <a:cubicBezTo>
                          <a:pt x="640023" y="3871875"/>
                          <a:pt x="220429" y="3150153"/>
                          <a:pt x="0" y="1961515"/>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13824A5-B44C-CB31-D7C9-69603983972B}"/>
              </a:ext>
            </a:extLst>
          </p:cNvPr>
          <p:cNvSpPr txBox="1"/>
          <p:nvPr/>
        </p:nvSpPr>
        <p:spPr>
          <a:xfrm>
            <a:off x="6164029" y="5371511"/>
            <a:ext cx="1517567" cy="492443"/>
          </a:xfrm>
          <a:prstGeom prst="rect">
            <a:avLst/>
          </a:prstGeom>
          <a:noFill/>
        </p:spPr>
        <p:txBody>
          <a:bodyPr wrap="square">
            <a:spAutoFit/>
          </a:bodyPr>
          <a:lstStyle/>
          <a:p>
            <a:pPr algn="r"/>
            <a:r>
              <a:rPr lang="en-US" sz="1300" b="1" spc="-5">
                <a:solidFill>
                  <a:schemeClr val="bg1"/>
                </a:solidFill>
                <a:latin typeface="Arial"/>
                <a:cs typeface="Arial"/>
              </a:rPr>
              <a:t>Digital self-help tools</a:t>
            </a:r>
          </a:p>
        </p:txBody>
      </p:sp>
      <p:sp>
        <p:nvSpPr>
          <p:cNvPr id="15" name="TextBox 14">
            <a:extLst>
              <a:ext uri="{FF2B5EF4-FFF2-40B4-BE49-F238E27FC236}">
                <a16:creationId xmlns:a16="http://schemas.microsoft.com/office/drawing/2014/main" id="{49170DBC-E132-4D49-4DF9-195E700FB9BB}"/>
              </a:ext>
            </a:extLst>
          </p:cNvPr>
          <p:cNvSpPr txBox="1"/>
          <p:nvPr/>
        </p:nvSpPr>
        <p:spPr>
          <a:xfrm>
            <a:off x="10680921" y="3399645"/>
            <a:ext cx="1511080" cy="692497"/>
          </a:xfrm>
          <a:prstGeom prst="rect">
            <a:avLst/>
          </a:prstGeom>
          <a:noFill/>
        </p:spPr>
        <p:txBody>
          <a:bodyPr wrap="square">
            <a:spAutoFit/>
          </a:bodyPr>
          <a:lstStyle/>
          <a:p>
            <a:r>
              <a:rPr lang="en-US" sz="1300" b="1" spc="-5">
                <a:solidFill>
                  <a:schemeClr val="bg1"/>
                </a:solidFill>
                <a:latin typeface="Arial"/>
                <a:cs typeface="Arial"/>
              </a:rPr>
              <a:t>Intensive </a:t>
            </a:r>
            <a:br>
              <a:rPr lang="en-US" sz="1300" b="1" spc="-5">
                <a:solidFill>
                  <a:schemeClr val="bg1"/>
                </a:solidFill>
                <a:latin typeface="Arial"/>
                <a:cs typeface="Arial"/>
              </a:rPr>
            </a:br>
            <a:r>
              <a:rPr lang="en-US" sz="1300" b="1" spc="-5">
                <a:solidFill>
                  <a:schemeClr val="bg1"/>
                </a:solidFill>
                <a:latin typeface="Arial"/>
                <a:cs typeface="Arial"/>
              </a:rPr>
              <a:t>outpatient services</a:t>
            </a:r>
          </a:p>
        </p:txBody>
      </p:sp>
      <p:sp>
        <p:nvSpPr>
          <p:cNvPr id="16" name="TextBox 15">
            <a:extLst>
              <a:ext uri="{FF2B5EF4-FFF2-40B4-BE49-F238E27FC236}">
                <a16:creationId xmlns:a16="http://schemas.microsoft.com/office/drawing/2014/main" id="{24E3B479-1A9E-54EB-14C3-A7C77E8D8574}"/>
              </a:ext>
            </a:extLst>
          </p:cNvPr>
          <p:cNvSpPr txBox="1"/>
          <p:nvPr/>
        </p:nvSpPr>
        <p:spPr>
          <a:xfrm>
            <a:off x="9997994" y="1642397"/>
            <a:ext cx="1651615" cy="492443"/>
          </a:xfrm>
          <a:prstGeom prst="rect">
            <a:avLst/>
          </a:prstGeom>
          <a:noFill/>
        </p:spPr>
        <p:txBody>
          <a:bodyPr wrap="square">
            <a:spAutoFit/>
          </a:bodyPr>
          <a:lstStyle/>
          <a:p>
            <a:r>
              <a:rPr lang="en-US" sz="1300" b="1" spc="-5">
                <a:solidFill>
                  <a:schemeClr val="bg1"/>
                </a:solidFill>
                <a:latin typeface="Arial"/>
                <a:cs typeface="Arial"/>
              </a:rPr>
              <a:t>Recovery and social support</a:t>
            </a:r>
          </a:p>
        </p:txBody>
      </p:sp>
      <p:sp>
        <p:nvSpPr>
          <p:cNvPr id="18" name="TextBox 17">
            <a:extLst>
              <a:ext uri="{FF2B5EF4-FFF2-40B4-BE49-F238E27FC236}">
                <a16:creationId xmlns:a16="http://schemas.microsoft.com/office/drawing/2014/main" id="{BD3DE0BA-3DE0-DE23-395D-46E41C1CC73F}"/>
              </a:ext>
            </a:extLst>
          </p:cNvPr>
          <p:cNvSpPr txBox="1"/>
          <p:nvPr/>
        </p:nvSpPr>
        <p:spPr>
          <a:xfrm>
            <a:off x="10560152" y="2354101"/>
            <a:ext cx="1123533" cy="492443"/>
          </a:xfrm>
          <a:prstGeom prst="rect">
            <a:avLst/>
          </a:prstGeom>
          <a:noFill/>
        </p:spPr>
        <p:txBody>
          <a:bodyPr wrap="square">
            <a:spAutoFit/>
          </a:bodyPr>
          <a:lstStyle/>
          <a:p>
            <a:r>
              <a:rPr lang="en-US" sz="1300" b="1" spc="-5">
                <a:solidFill>
                  <a:schemeClr val="bg1"/>
                </a:solidFill>
                <a:latin typeface="Arial"/>
                <a:cs typeface="Arial"/>
              </a:rPr>
              <a:t>Inpatient services</a:t>
            </a:r>
          </a:p>
        </p:txBody>
      </p:sp>
      <p:sp>
        <p:nvSpPr>
          <p:cNvPr id="19" name="TextBox 18">
            <a:extLst>
              <a:ext uri="{FF2B5EF4-FFF2-40B4-BE49-F238E27FC236}">
                <a16:creationId xmlns:a16="http://schemas.microsoft.com/office/drawing/2014/main" id="{118F36CB-76A1-5097-3E31-A2D7099D32E5}"/>
              </a:ext>
            </a:extLst>
          </p:cNvPr>
          <p:cNvSpPr txBox="1"/>
          <p:nvPr/>
        </p:nvSpPr>
        <p:spPr>
          <a:xfrm>
            <a:off x="10252565" y="4661695"/>
            <a:ext cx="1425087" cy="492443"/>
          </a:xfrm>
          <a:prstGeom prst="rect">
            <a:avLst/>
          </a:prstGeom>
          <a:noFill/>
        </p:spPr>
        <p:txBody>
          <a:bodyPr wrap="square">
            <a:spAutoFit/>
          </a:bodyPr>
          <a:lstStyle/>
          <a:p>
            <a:r>
              <a:rPr lang="en-US" sz="1300" b="1" spc="-5">
                <a:solidFill>
                  <a:schemeClr val="bg1"/>
                </a:solidFill>
                <a:latin typeface="Arial"/>
                <a:cs typeface="Arial"/>
              </a:rPr>
              <a:t>Outpatient services</a:t>
            </a:r>
          </a:p>
        </p:txBody>
      </p:sp>
      <p:sp>
        <p:nvSpPr>
          <p:cNvPr id="20" name="TextBox 19">
            <a:extLst>
              <a:ext uri="{FF2B5EF4-FFF2-40B4-BE49-F238E27FC236}">
                <a16:creationId xmlns:a16="http://schemas.microsoft.com/office/drawing/2014/main" id="{A328C72D-9D97-03BB-B4FD-9A7F6BDA7207}"/>
              </a:ext>
            </a:extLst>
          </p:cNvPr>
          <p:cNvSpPr txBox="1"/>
          <p:nvPr/>
        </p:nvSpPr>
        <p:spPr>
          <a:xfrm>
            <a:off x="6105527" y="3454150"/>
            <a:ext cx="1509217" cy="492443"/>
          </a:xfrm>
          <a:prstGeom prst="rect">
            <a:avLst/>
          </a:prstGeom>
          <a:noFill/>
        </p:spPr>
        <p:txBody>
          <a:bodyPr wrap="square">
            <a:spAutoFit/>
          </a:bodyPr>
          <a:lstStyle/>
          <a:p>
            <a:r>
              <a:rPr lang="en-US" sz="1300" b="1" spc="-5">
                <a:solidFill>
                  <a:schemeClr val="bg1"/>
                </a:solidFill>
                <a:latin typeface="Arial"/>
                <a:cs typeface="Arial"/>
              </a:rPr>
              <a:t>Wellness coaching</a:t>
            </a:r>
          </a:p>
        </p:txBody>
      </p:sp>
      <p:sp>
        <p:nvSpPr>
          <p:cNvPr id="21" name="TextBox 20">
            <a:extLst>
              <a:ext uri="{FF2B5EF4-FFF2-40B4-BE49-F238E27FC236}">
                <a16:creationId xmlns:a16="http://schemas.microsoft.com/office/drawing/2014/main" id="{19F5DBC3-CB6E-2939-8D0A-E41A4D639B1E}"/>
              </a:ext>
            </a:extLst>
          </p:cNvPr>
          <p:cNvSpPr txBox="1"/>
          <p:nvPr/>
        </p:nvSpPr>
        <p:spPr>
          <a:xfrm>
            <a:off x="5848352" y="4579238"/>
            <a:ext cx="1168822" cy="492443"/>
          </a:xfrm>
          <a:prstGeom prst="rect">
            <a:avLst/>
          </a:prstGeom>
          <a:noFill/>
        </p:spPr>
        <p:txBody>
          <a:bodyPr wrap="square">
            <a:spAutoFit/>
          </a:bodyPr>
          <a:lstStyle/>
          <a:p>
            <a:pPr marL="0" marR="0" lvl="0" indent="0" algn="r" defTabSz="914355" rtl="0" eaLnBrk="1" fontAlgn="auto" latinLnBrk="0" hangingPunct="1">
              <a:lnSpc>
                <a:spcPct val="100000"/>
              </a:lnSpc>
              <a:spcBef>
                <a:spcPts val="1100"/>
              </a:spcBef>
              <a:spcAft>
                <a:spcPts val="0"/>
              </a:spcAft>
              <a:buClr>
                <a:srgbClr val="91CCEF"/>
              </a:buClr>
              <a:buSzTx/>
              <a:buFont typeface="Arial" panose="020B0604020202020204" pitchFamily="34" charset="0"/>
              <a:buNone/>
              <a:tabLst/>
              <a:defRPr/>
            </a:pPr>
            <a:r>
              <a:rPr kumimoji="0" lang="en-US" sz="13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Wellness apps</a:t>
            </a:r>
          </a:p>
        </p:txBody>
      </p:sp>
      <p:sp>
        <p:nvSpPr>
          <p:cNvPr id="5" name="TextBox 4">
            <a:extLst>
              <a:ext uri="{FF2B5EF4-FFF2-40B4-BE49-F238E27FC236}">
                <a16:creationId xmlns:a16="http://schemas.microsoft.com/office/drawing/2014/main" id="{FCADAF76-2734-1B4F-0D2B-53C57C116B19}"/>
              </a:ext>
            </a:extLst>
          </p:cNvPr>
          <p:cNvSpPr txBox="1"/>
          <p:nvPr/>
        </p:nvSpPr>
        <p:spPr>
          <a:xfrm>
            <a:off x="9536409" y="5369868"/>
            <a:ext cx="1326855" cy="492443"/>
          </a:xfrm>
          <a:prstGeom prst="rect">
            <a:avLst/>
          </a:prstGeom>
          <a:noFill/>
        </p:spPr>
        <p:txBody>
          <a:bodyPr wrap="square">
            <a:spAutoFit/>
          </a:bodyPr>
          <a:lstStyle/>
          <a:p>
            <a:r>
              <a:rPr lang="en-US" sz="1300" b="1" spc="-5">
                <a:solidFill>
                  <a:schemeClr val="bg1"/>
                </a:solidFill>
                <a:latin typeface="Arial"/>
                <a:cs typeface="Arial"/>
              </a:rPr>
              <a:t>Preventive care</a:t>
            </a:r>
          </a:p>
        </p:txBody>
      </p:sp>
      <p:sp>
        <p:nvSpPr>
          <p:cNvPr id="8" name="TextBox 7">
            <a:extLst>
              <a:ext uri="{FF2B5EF4-FFF2-40B4-BE49-F238E27FC236}">
                <a16:creationId xmlns:a16="http://schemas.microsoft.com/office/drawing/2014/main" id="{E19CB001-7106-22F9-C795-DC65C121B86F}"/>
              </a:ext>
            </a:extLst>
          </p:cNvPr>
          <p:cNvSpPr txBox="1"/>
          <p:nvPr/>
        </p:nvSpPr>
        <p:spPr>
          <a:xfrm>
            <a:off x="6824284" y="1649377"/>
            <a:ext cx="1363035" cy="492443"/>
          </a:xfrm>
          <a:prstGeom prst="rect">
            <a:avLst/>
          </a:prstGeom>
          <a:noFill/>
        </p:spPr>
        <p:txBody>
          <a:bodyPr wrap="square">
            <a:spAutoFit/>
          </a:bodyPr>
          <a:lstStyle/>
          <a:p>
            <a:pPr algn="r"/>
            <a:r>
              <a:rPr lang="en-US" sz="1300" b="1" spc="-5">
                <a:solidFill>
                  <a:schemeClr val="bg1"/>
                </a:solidFill>
                <a:latin typeface="Arial"/>
                <a:cs typeface="Arial"/>
              </a:rPr>
              <a:t>Educational classes</a:t>
            </a:r>
          </a:p>
        </p:txBody>
      </p:sp>
      <p:sp>
        <p:nvSpPr>
          <p:cNvPr id="9" name="Oval 8">
            <a:extLst>
              <a:ext uri="{FF2B5EF4-FFF2-40B4-BE49-F238E27FC236}">
                <a16:creationId xmlns:a16="http://schemas.microsoft.com/office/drawing/2014/main" id="{CD489621-7B9C-9C06-E9AD-298C42FA7D4B}"/>
              </a:ext>
            </a:extLst>
          </p:cNvPr>
          <p:cNvSpPr/>
          <p:nvPr/>
        </p:nvSpPr>
        <p:spPr>
          <a:xfrm>
            <a:off x="9918487" y="2132269"/>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9B02EEC-E121-BAFD-D114-F8ECEEE6BF5D}"/>
              </a:ext>
            </a:extLst>
          </p:cNvPr>
          <p:cNvSpPr/>
          <p:nvPr/>
        </p:nvSpPr>
        <p:spPr>
          <a:xfrm>
            <a:off x="8173770" y="2128598"/>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3DCCE6-825C-9305-86D3-3D6D756BB786}"/>
              </a:ext>
            </a:extLst>
          </p:cNvPr>
          <p:cNvSpPr/>
          <p:nvPr/>
        </p:nvSpPr>
        <p:spPr>
          <a:xfrm>
            <a:off x="7580768" y="2649379"/>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2DE23E-EC0E-EAA0-5D6E-44EB16DF8551}"/>
              </a:ext>
            </a:extLst>
          </p:cNvPr>
          <p:cNvSpPr/>
          <p:nvPr/>
        </p:nvSpPr>
        <p:spPr>
          <a:xfrm>
            <a:off x="7104389" y="3624153"/>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0A593F-C7B0-4A43-4483-0635562F4375}"/>
              </a:ext>
            </a:extLst>
          </p:cNvPr>
          <p:cNvSpPr/>
          <p:nvPr/>
        </p:nvSpPr>
        <p:spPr>
          <a:xfrm>
            <a:off x="7159010" y="4693058"/>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A90A3C7-F4E1-CF6B-0CD3-46842B33846E}"/>
              </a:ext>
            </a:extLst>
          </p:cNvPr>
          <p:cNvSpPr/>
          <p:nvPr/>
        </p:nvSpPr>
        <p:spPr>
          <a:xfrm>
            <a:off x="7885515" y="5480999"/>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505B64-C4A5-0F08-00EC-9DD040752389}"/>
              </a:ext>
            </a:extLst>
          </p:cNvPr>
          <p:cNvSpPr/>
          <p:nvPr/>
        </p:nvSpPr>
        <p:spPr>
          <a:xfrm>
            <a:off x="9241422" y="5453561"/>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14932A9-EC4B-947B-9CFB-0B4FC652D16B}"/>
              </a:ext>
            </a:extLst>
          </p:cNvPr>
          <p:cNvSpPr/>
          <p:nvPr/>
        </p:nvSpPr>
        <p:spPr>
          <a:xfrm>
            <a:off x="10088781" y="4768954"/>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BB6DD0D-41A2-F024-7E4F-12EA9C172501}"/>
              </a:ext>
            </a:extLst>
          </p:cNvPr>
          <p:cNvSpPr/>
          <p:nvPr/>
        </p:nvSpPr>
        <p:spPr>
          <a:xfrm>
            <a:off x="10538354" y="3694735"/>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34666E7-9BF9-2578-2F5A-AC06850D9447}"/>
              </a:ext>
            </a:extLst>
          </p:cNvPr>
          <p:cNvSpPr/>
          <p:nvPr/>
        </p:nvSpPr>
        <p:spPr>
          <a:xfrm>
            <a:off x="10394292" y="2708341"/>
            <a:ext cx="96252" cy="96252"/>
          </a:xfrm>
          <a:prstGeom prst="ellipse">
            <a:avLst/>
          </a:prstGeom>
          <a:solidFill>
            <a:srgbClr val="90CDF1"/>
          </a:solidFill>
          <a:ln w="38100">
            <a:solidFill>
              <a:srgbClr val="90C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71E434B4-FFFA-044E-D7FA-435C9FA268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397" y="6250666"/>
            <a:ext cx="2078060" cy="228939"/>
          </a:xfrm>
          <a:prstGeom prst="rect">
            <a:avLst/>
          </a:prstGeom>
        </p:spPr>
      </p:pic>
      <p:pic>
        <p:nvPicPr>
          <p:cNvPr id="37" name="Picture 36" descr="A person smiling at her phone&#10;&#10;Description automatically generated">
            <a:extLst>
              <a:ext uri="{FF2B5EF4-FFF2-40B4-BE49-F238E27FC236}">
                <a16:creationId xmlns:a16="http://schemas.microsoft.com/office/drawing/2014/main" id="{04F6A51E-2E3C-D92E-A09C-2B56722A6CAE}"/>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a:off x="4885674" y="1402080"/>
            <a:ext cx="7205803" cy="4805091"/>
          </a:xfrm>
          <a:prstGeom prst="rect">
            <a:avLst/>
          </a:prstGeom>
        </p:spPr>
      </p:pic>
    </p:spTree>
    <p:extLst>
      <p:ext uri="{BB962C8B-B14F-4D97-AF65-F5344CB8AC3E}">
        <p14:creationId xmlns:p14="http://schemas.microsoft.com/office/powerpoint/2010/main" val="3570846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219C-1363-289A-A577-3DDA6110070E}"/>
            </a:ext>
          </a:extLst>
        </p:cNvPr>
        <p:cNvGrpSpPr/>
        <p:nvPr/>
      </p:nvGrpSpPr>
      <p:grpSpPr>
        <a:xfrm>
          <a:off x="0" y="0"/>
          <a:ext cx="0" cy="0"/>
          <a:chOff x="0" y="0"/>
          <a:chExt cx="0" cy="0"/>
        </a:xfrm>
      </p:grpSpPr>
      <p:pic>
        <p:nvPicPr>
          <p:cNvPr id="9" name="Picture 8" descr="A person using a phone&#10;&#10;Description automatically generated">
            <a:extLst>
              <a:ext uri="{FF2B5EF4-FFF2-40B4-BE49-F238E27FC236}">
                <a16:creationId xmlns:a16="http://schemas.microsoft.com/office/drawing/2014/main" id="{B91053A4-FF72-FA92-AA74-09BA3939A940}"/>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1906811" y="-1"/>
            <a:ext cx="10285189" cy="6856793"/>
          </a:xfrm>
          <a:prstGeom prst="rect">
            <a:avLst/>
          </a:prstGeom>
        </p:spPr>
      </p:pic>
      <p:sp>
        <p:nvSpPr>
          <p:cNvPr id="17" name="TextBox 16">
            <a:extLst>
              <a:ext uri="{FF2B5EF4-FFF2-40B4-BE49-F238E27FC236}">
                <a16:creationId xmlns:a16="http://schemas.microsoft.com/office/drawing/2014/main" id="{A6817ECD-06B8-5D69-72A2-4201374FDCCE}"/>
              </a:ext>
            </a:extLst>
          </p:cNvPr>
          <p:cNvSpPr txBox="1">
            <a:spLocks noGrp="1" noRot="1" noMove="1" noResize="1" noEditPoints="1" noAdjustHandles="1" noChangeArrowheads="1" noChangeShapeType="1"/>
          </p:cNvSpPr>
          <p:nvPr/>
        </p:nvSpPr>
        <p:spPr>
          <a:xfrm>
            <a:off x="1396216" y="3957737"/>
            <a:ext cx="2271473" cy="1308563"/>
          </a:xfrm>
          <a:prstGeom prst="rect">
            <a:avLst/>
          </a:prstGeom>
          <a:noFill/>
        </p:spPr>
        <p:txBody>
          <a:bodyPr wrap="square">
            <a:spAutoFit/>
          </a:bodyPr>
          <a:lstStyle/>
          <a:p>
            <a:pPr>
              <a:lnSpc>
                <a:spcPct val="110000"/>
              </a:lnSpc>
              <a:spcAft>
                <a:spcPts val="600"/>
              </a:spcAft>
            </a:pPr>
            <a:r>
              <a:rPr lang="en-US" sz="1600" spc="-10" dirty="0">
                <a:solidFill>
                  <a:srgbClr val="003A70"/>
                </a:solidFill>
                <a:latin typeface="Arial" panose="020B0604020202020204" pitchFamily="34" charset="0"/>
                <a:cs typeface="Arial" panose="020B0604020202020204" pitchFamily="34" charset="0"/>
              </a:rPr>
              <a:t>Evidence-based</a:t>
            </a:r>
          </a:p>
          <a:p>
            <a:pPr>
              <a:lnSpc>
                <a:spcPct val="110000"/>
              </a:lnSpc>
              <a:spcAft>
                <a:spcPts val="600"/>
              </a:spcAft>
            </a:pPr>
            <a:r>
              <a:rPr lang="en-US" sz="1600" spc="-10" dirty="0">
                <a:solidFill>
                  <a:srgbClr val="003A70"/>
                </a:solidFill>
                <a:latin typeface="Arial" panose="020B0604020202020204" pitchFamily="34" charset="0"/>
                <a:cs typeface="Arial" panose="020B0604020202020204" pitchFamily="34" charset="0"/>
              </a:rPr>
              <a:t>Clinician-approved</a:t>
            </a:r>
          </a:p>
          <a:p>
            <a:pPr>
              <a:lnSpc>
                <a:spcPct val="110000"/>
              </a:lnSpc>
              <a:spcAft>
                <a:spcPts val="600"/>
              </a:spcAft>
            </a:pPr>
            <a:r>
              <a:rPr lang="en-US" sz="1600" spc="-10" dirty="0">
                <a:solidFill>
                  <a:srgbClr val="003A70"/>
                </a:solidFill>
                <a:latin typeface="Arial" panose="020B0604020202020204" pitchFamily="34" charset="0"/>
                <a:cs typeface="Arial" panose="020B0604020202020204" pitchFamily="34" charset="0"/>
              </a:rPr>
              <a:t>Integrated into clinical treatment plans</a:t>
            </a:r>
          </a:p>
        </p:txBody>
      </p:sp>
      <p:sp>
        <p:nvSpPr>
          <p:cNvPr id="14" name="TextBox 13">
            <a:extLst>
              <a:ext uri="{FF2B5EF4-FFF2-40B4-BE49-F238E27FC236}">
                <a16:creationId xmlns:a16="http://schemas.microsoft.com/office/drawing/2014/main" id="{BF6F57DE-8AE2-A0D1-12ED-C4F772EA4233}"/>
              </a:ext>
            </a:extLst>
          </p:cNvPr>
          <p:cNvSpPr txBox="1">
            <a:spLocks noGrp="1" noRot="1" noMove="1" noResize="1" noEditPoints="1" noAdjustHandles="1" noChangeArrowheads="1" noChangeShapeType="1"/>
          </p:cNvSpPr>
          <p:nvPr/>
        </p:nvSpPr>
        <p:spPr>
          <a:xfrm>
            <a:off x="976073" y="3496458"/>
            <a:ext cx="2747202" cy="416011"/>
          </a:xfrm>
          <a:prstGeom prst="rect">
            <a:avLst/>
          </a:prstGeom>
          <a:noFill/>
        </p:spPr>
        <p:txBody>
          <a:bodyPr wrap="square">
            <a:spAutoFit/>
          </a:bodyPr>
          <a:lstStyle/>
          <a:p>
            <a:pPr>
              <a:lnSpc>
                <a:spcPct val="150000"/>
              </a:lnSpc>
            </a:pPr>
            <a:r>
              <a:rPr lang="en-US" sz="1600" spc="-10" dirty="0">
                <a:solidFill>
                  <a:srgbClr val="003A70"/>
                </a:solidFill>
                <a:latin typeface="Arial" panose="020B0604020202020204" pitchFamily="34" charset="0"/>
                <a:cs typeface="Arial" panose="020B0604020202020204" pitchFamily="34" charset="0"/>
              </a:rPr>
              <a:t>These apps are:</a:t>
            </a:r>
          </a:p>
        </p:txBody>
      </p:sp>
      <p:pic>
        <p:nvPicPr>
          <p:cNvPr id="19" name="object 14">
            <a:extLst>
              <a:ext uri="{FF2B5EF4-FFF2-40B4-BE49-F238E27FC236}">
                <a16:creationId xmlns:a16="http://schemas.microsoft.com/office/drawing/2014/main" id="{427DA09A-0734-B83F-8A72-C41F61CC33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3007" y="4915490"/>
            <a:ext cx="544419" cy="547961"/>
          </a:xfrm>
          <a:prstGeom prst="rect">
            <a:avLst/>
          </a:prstGeom>
        </p:spPr>
      </p:pic>
      <p:pic>
        <p:nvPicPr>
          <p:cNvPr id="20" name="object 16">
            <a:extLst>
              <a:ext uri="{FF2B5EF4-FFF2-40B4-BE49-F238E27FC236}">
                <a16:creationId xmlns:a16="http://schemas.microsoft.com/office/drawing/2014/main" id="{EB4F492E-D348-6F0B-8781-F557A7E298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2320" y="4915490"/>
            <a:ext cx="550316" cy="547962"/>
          </a:xfrm>
          <a:prstGeom prst="rect">
            <a:avLst/>
          </a:prstGeom>
        </p:spPr>
      </p:pic>
      <p:sp>
        <p:nvSpPr>
          <p:cNvPr id="15" name="Text Placeholder 34">
            <a:extLst>
              <a:ext uri="{FF2B5EF4-FFF2-40B4-BE49-F238E27FC236}">
                <a16:creationId xmlns:a16="http://schemas.microsoft.com/office/drawing/2014/main" id="{B2EC67D5-876D-D9D7-409C-ED70F6F93393}"/>
              </a:ext>
            </a:extLst>
          </p:cNvPr>
          <p:cNvSpPr txBox="1">
            <a:spLocks noGrp="1" noRot="1" noMove="1" noResize="1" noEditPoints="1" noAdjustHandles="1" noChangeArrowheads="1" noChangeShapeType="1"/>
          </p:cNvSpPr>
          <p:nvPr/>
        </p:nvSpPr>
        <p:spPr>
          <a:xfrm>
            <a:off x="955431" y="1063028"/>
            <a:ext cx="8248853" cy="1351825"/>
          </a:xfrm>
          <a:prstGeom prst="rect">
            <a:avLst/>
          </a:prstGeom>
        </p:spPr>
        <p:txBody>
          <a:bodyPr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500"/>
              </a:lnSpc>
              <a:spcBef>
                <a:spcPts val="0"/>
              </a:spcBef>
              <a:buNone/>
            </a:pPr>
            <a:r>
              <a:rPr lang="en-US" sz="4000" b="1" spc="-40" dirty="0">
                <a:solidFill>
                  <a:srgbClr val="003A70"/>
                </a:solidFill>
                <a:latin typeface="Arial"/>
                <a:cs typeface="Arial"/>
              </a:rPr>
              <a:t>Leveraging tech to expand  access to mental health support</a:t>
            </a:r>
          </a:p>
        </p:txBody>
      </p:sp>
      <p:sp>
        <p:nvSpPr>
          <p:cNvPr id="18" name="TextBox 17">
            <a:extLst>
              <a:ext uri="{FF2B5EF4-FFF2-40B4-BE49-F238E27FC236}">
                <a16:creationId xmlns:a16="http://schemas.microsoft.com/office/drawing/2014/main" id="{F15ADE77-9E44-57A9-E0D9-D8A17BE73E8A}"/>
              </a:ext>
            </a:extLst>
          </p:cNvPr>
          <p:cNvSpPr txBox="1">
            <a:spLocks noGrp="1" noRot="1" noMove="1" noResize="1" noEditPoints="1" noAdjustHandles="1" noChangeArrowheads="1" noChangeShapeType="1"/>
          </p:cNvSpPr>
          <p:nvPr/>
        </p:nvSpPr>
        <p:spPr>
          <a:xfrm>
            <a:off x="976073" y="2619080"/>
            <a:ext cx="2848655" cy="883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r>
              <a:rPr lang="en-US" sz="1600" b="1" spc="-10" dirty="0">
                <a:solidFill>
                  <a:srgbClr val="003A70"/>
                </a:solidFill>
                <a:latin typeface="Arial" panose="020B0604020202020204" pitchFamily="34" charset="0"/>
                <a:cs typeface="Arial" panose="020B0604020202020204" pitchFamily="34" charset="0"/>
              </a:rPr>
              <a:t>Physicians can prescribe apps that help treat anxiety, depression, and more.​ </a:t>
            </a:r>
          </a:p>
        </p:txBody>
      </p:sp>
      <p:sp>
        <p:nvSpPr>
          <p:cNvPr id="24" name="Rectangle 23">
            <a:extLst>
              <a:ext uri="{FF2B5EF4-FFF2-40B4-BE49-F238E27FC236}">
                <a16:creationId xmlns:a16="http://schemas.microsoft.com/office/drawing/2014/main" id="{651690D5-26D7-D2EA-18F1-588F285F06B3}"/>
              </a:ext>
            </a:extLst>
          </p:cNvPr>
          <p:cNvSpPr>
            <a:spLocks noGrp="1" noRot="1" noMove="1" noResize="1" noEditPoints="1" noAdjustHandles="1" noChangeArrowheads="1" noChangeShapeType="1"/>
          </p:cNvSpPr>
          <p:nvPr/>
        </p:nvSpPr>
        <p:spPr>
          <a:xfrm rot="5400000">
            <a:off x="-350295" y="1536005"/>
            <a:ext cx="954589" cy="254000"/>
          </a:xfrm>
          <a:prstGeom prst="rect">
            <a:avLst/>
          </a:prstGeom>
          <a:solidFill>
            <a:srgbClr val="0B7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EB0D73-BFAA-3E29-09C5-B681C45A9E7D}"/>
              </a:ext>
            </a:extLst>
          </p:cNvPr>
          <p:cNvSpPr txBox="1"/>
          <p:nvPr/>
        </p:nvSpPr>
        <p:spPr>
          <a:xfrm>
            <a:off x="976132" y="5730273"/>
            <a:ext cx="5480572" cy="830997"/>
          </a:xfrm>
          <a:prstGeom prst="rect">
            <a:avLst/>
          </a:prstGeom>
          <a:noFill/>
        </p:spPr>
        <p:txBody>
          <a:bodyPr wrap="square" rtlCol="0">
            <a:spAutoFit/>
          </a:bodyPr>
          <a:lstStyle/>
          <a:p>
            <a:r>
              <a:rPr lang="en-US" sz="800" dirty="0">
                <a:solidFill>
                  <a:srgbClr val="003A70"/>
                </a:solidFill>
                <a:latin typeface="Arial" panose="020B0604020202020204" pitchFamily="34" charset="0"/>
                <a:cs typeface="Arial" panose="020B0604020202020204" pitchFamily="34" charset="0"/>
              </a:rPr>
              <a:t>*The apps and services described above are not covered under health plan benefits, are not a Medicare-covered benefit, and are not subject to the terms set forth in members’ </a:t>
            </a:r>
            <a:r>
              <a:rPr lang="en-US" sz="800" i="1" dirty="0">
                <a:solidFill>
                  <a:srgbClr val="003A70"/>
                </a:solidFill>
                <a:latin typeface="Arial" panose="020B0604020202020204" pitchFamily="34" charset="0"/>
                <a:cs typeface="Arial" panose="020B0604020202020204" pitchFamily="34" charset="0"/>
              </a:rPr>
              <a:t>Evidence of Coverage </a:t>
            </a:r>
            <a:r>
              <a:rPr lang="en-US" sz="800" dirty="0">
                <a:solidFill>
                  <a:srgbClr val="003A70"/>
                </a:solidFill>
                <a:latin typeface="Arial" panose="020B0604020202020204" pitchFamily="34" charset="0"/>
                <a:cs typeface="Arial" panose="020B0604020202020204" pitchFamily="34" charset="0"/>
              </a:rPr>
              <a:t>or other plan documents. The apps and services may be discontinued at any time. Calm can be used by members 13 and over. The Headspace Care app and services are not available to any members under 18 years old. Eligible Kaiser Permanente members can text with a coach using the Headspace Care app for 90 days per year. After the 90 days, members can continue to access the other services available on the Headspace Care app for the remainder of the year at no cost.</a:t>
            </a:r>
          </a:p>
        </p:txBody>
      </p:sp>
      <p:sp>
        <p:nvSpPr>
          <p:cNvPr id="4" name="TextBox 3">
            <a:extLst>
              <a:ext uri="{FF2B5EF4-FFF2-40B4-BE49-F238E27FC236}">
                <a16:creationId xmlns:a16="http://schemas.microsoft.com/office/drawing/2014/main" id="{AF03B40C-6B63-26CF-8982-22EF24C90EC0}"/>
              </a:ext>
            </a:extLst>
          </p:cNvPr>
          <p:cNvSpPr txBox="1">
            <a:spLocks noGrp="1" noRot="1" noMove="1" noResize="1" noEditPoints="1" noAdjustHandles="1" noChangeArrowheads="1" noChangeShapeType="1"/>
          </p:cNvSpPr>
          <p:nvPr/>
        </p:nvSpPr>
        <p:spPr>
          <a:xfrm>
            <a:off x="4177285" y="2616920"/>
            <a:ext cx="3401736" cy="2391937"/>
          </a:xfrm>
          <a:prstGeom prst="rect">
            <a:avLst/>
          </a:prstGeom>
          <a:noFill/>
        </p:spPr>
        <p:txBody>
          <a:bodyPr wrap="square">
            <a:spAutoFit/>
          </a:bodyPr>
          <a:lstStyle/>
          <a:p>
            <a:pPr marL="0" indent="0">
              <a:lnSpc>
                <a:spcPct val="110000"/>
              </a:lnSpc>
              <a:spcAft>
                <a:spcPts val="1200"/>
              </a:spcAft>
              <a:buNone/>
            </a:pPr>
            <a:r>
              <a:rPr lang="en-US" sz="1600" b="1" spc="-40" dirty="0">
                <a:solidFill>
                  <a:srgbClr val="003A70"/>
                </a:solidFill>
                <a:latin typeface="Arial"/>
                <a:cs typeface="Arial"/>
              </a:rPr>
              <a:t>Self-care and wellness coaching apps offer convenient support around the clock</a:t>
            </a:r>
          </a:p>
          <a:p>
            <a:pPr marL="0" indent="0">
              <a:lnSpc>
                <a:spcPct val="110000"/>
              </a:lnSpc>
              <a:buNone/>
            </a:pPr>
            <a:r>
              <a:rPr lang="en-US" sz="1600" b="0" i="0" dirty="0">
                <a:solidFill>
                  <a:srgbClr val="003A70"/>
                </a:solidFill>
                <a:effectLst/>
                <a:latin typeface="Arial" panose="020B0604020202020204" pitchFamily="34" charset="0"/>
                <a:cs typeface="Arial" panose="020B0604020202020204" pitchFamily="34" charset="0"/>
              </a:rPr>
              <a:t>Employees can get help navigating life’s challenges with engaging tools designed to improve sleep, mood, relationships, and more.*</a:t>
            </a:r>
            <a:endParaRPr lang="en-US" sz="1600" b="1" spc="-40" dirty="0">
              <a:solidFill>
                <a:srgbClr val="003A70"/>
              </a:solidFill>
              <a:latin typeface="Arial" panose="020B0604020202020204" pitchFamily="34" charset="0"/>
              <a:cs typeface="Arial" panose="020B0604020202020204" pitchFamily="34" charset="0"/>
            </a:endParaRPr>
          </a:p>
          <a:p>
            <a:pPr marL="0" indent="0">
              <a:lnSpc>
                <a:spcPct val="110000"/>
              </a:lnSpc>
              <a:buNone/>
            </a:pPr>
            <a:endParaRPr lang="en-US" sz="1600" b="1" spc="-40" dirty="0">
              <a:solidFill>
                <a:srgbClr val="003A70"/>
              </a:solidFill>
              <a:latin typeface="Arial"/>
              <a:cs typeface="Arial"/>
            </a:endParaRPr>
          </a:p>
        </p:txBody>
      </p:sp>
      <p:cxnSp>
        <p:nvCxnSpPr>
          <p:cNvPr id="6" name="Straight Connector 5">
            <a:extLst>
              <a:ext uri="{FF2B5EF4-FFF2-40B4-BE49-F238E27FC236}">
                <a16:creationId xmlns:a16="http://schemas.microsoft.com/office/drawing/2014/main" id="{BDFBBD58-DB54-A6EC-0E43-0CE893E0053B}"/>
              </a:ext>
            </a:extLst>
          </p:cNvPr>
          <p:cNvCxnSpPr>
            <a:cxnSpLocks/>
          </p:cNvCxnSpPr>
          <p:nvPr/>
        </p:nvCxnSpPr>
        <p:spPr>
          <a:xfrm>
            <a:off x="3976250" y="2722184"/>
            <a:ext cx="0" cy="2782422"/>
          </a:xfrm>
          <a:prstGeom prst="line">
            <a:avLst/>
          </a:prstGeom>
          <a:ln w="25400" cap="rnd">
            <a:solidFill>
              <a:srgbClr val="80C8EF"/>
            </a:solidFill>
            <a:prstDash val="sysDot"/>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8D925E9F-0BBB-9204-EE39-A5C0F50250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943" y="3966130"/>
            <a:ext cx="294925" cy="286251"/>
          </a:xfrm>
          <a:prstGeom prst="rect">
            <a:avLst/>
          </a:prstGeom>
        </p:spPr>
      </p:pic>
      <p:pic>
        <p:nvPicPr>
          <p:cNvPr id="11" name="Graphic 10">
            <a:extLst>
              <a:ext uri="{FF2B5EF4-FFF2-40B4-BE49-F238E27FC236}">
                <a16:creationId xmlns:a16="http://schemas.microsoft.com/office/drawing/2014/main" id="{4B308F48-3848-E12A-8EA1-C2B5D2D9CD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943" y="4323884"/>
            <a:ext cx="294925" cy="286251"/>
          </a:xfrm>
          <a:prstGeom prst="rect">
            <a:avLst/>
          </a:prstGeom>
        </p:spPr>
      </p:pic>
      <p:pic>
        <p:nvPicPr>
          <p:cNvPr id="12" name="Graphic 11">
            <a:extLst>
              <a:ext uri="{FF2B5EF4-FFF2-40B4-BE49-F238E27FC236}">
                <a16:creationId xmlns:a16="http://schemas.microsoft.com/office/drawing/2014/main" id="{BDC30743-11F9-B4B5-8664-0BEBD505F9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943" y="4678364"/>
            <a:ext cx="294925" cy="286251"/>
          </a:xfrm>
          <a:prstGeom prst="rect">
            <a:avLst/>
          </a:prstGeom>
        </p:spPr>
      </p:pic>
    </p:spTree>
    <p:extLst>
      <p:ext uri="{BB962C8B-B14F-4D97-AF65-F5344CB8AC3E}">
        <p14:creationId xmlns:p14="http://schemas.microsoft.com/office/powerpoint/2010/main" val="308454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0FA513-AF77-055C-07FD-9A92FDE284C1}"/>
              </a:ext>
            </a:extLst>
          </p:cNvPr>
          <p:cNvSpPr>
            <a:spLocks noGrp="1"/>
          </p:cNvSpPr>
          <p:nvPr>
            <p:ph type="body" sz="quarter" idx="12"/>
          </p:nvPr>
        </p:nvSpPr>
        <p:spPr>
          <a:xfrm>
            <a:off x="669073" y="1006233"/>
            <a:ext cx="8170127" cy="376518"/>
          </a:xfrm>
        </p:spPr>
        <p:txBody>
          <a:bodyPr>
            <a:normAutofit fontScale="92500" lnSpcReduction="20000"/>
          </a:bodyPr>
          <a:lstStyle/>
          <a:p>
            <a:r>
              <a:rPr kumimoji="0" lang="en-US" sz="2600" b="0" i="0" u="none" strike="noStrike" kern="0" cap="none" spc="0" normalizeH="0" baseline="0" noProof="0" dirty="0">
                <a:ln>
                  <a:noFill/>
                </a:ln>
                <a:solidFill>
                  <a:srgbClr val="0078B3"/>
                </a:solidFill>
                <a:effectLst/>
                <a:uLnTx/>
                <a:uFillTx/>
                <a:latin typeface="Arial"/>
                <a:ea typeface="+mj-ea"/>
                <a:cs typeface="Arial"/>
              </a:rPr>
              <a:t>Summary </a:t>
            </a:r>
            <a:r>
              <a:rPr kumimoji="0" lang="en-US" sz="2600" b="0" i="0" u="none" strike="noStrike" kern="0" cap="none" spc="-5" normalizeH="0" baseline="0" noProof="0" dirty="0">
                <a:ln>
                  <a:noFill/>
                </a:ln>
                <a:solidFill>
                  <a:srgbClr val="0078B3"/>
                </a:solidFill>
                <a:effectLst/>
                <a:uLnTx/>
                <a:uFillTx/>
                <a:latin typeface="Arial"/>
                <a:ea typeface="+mj-ea"/>
                <a:cs typeface="Arial"/>
              </a:rPr>
              <a:t>of </a:t>
            </a:r>
            <a:r>
              <a:rPr kumimoji="0" lang="en-US" sz="2600" b="0" i="0" u="none" strike="noStrike" kern="0" cap="none" spc="0" normalizeH="0" baseline="0" noProof="0" dirty="0">
                <a:ln>
                  <a:noFill/>
                </a:ln>
                <a:solidFill>
                  <a:srgbClr val="0078B3"/>
                </a:solidFill>
                <a:effectLst/>
                <a:uLnTx/>
                <a:uFillTx/>
                <a:latin typeface="Arial"/>
                <a:ea typeface="+mj-ea"/>
                <a:cs typeface="Arial"/>
              </a:rPr>
              <a:t>Benefits</a:t>
            </a:r>
            <a:r>
              <a:rPr kumimoji="0" lang="en-US" sz="2600" b="0" i="0" u="none" strike="noStrike" kern="0" cap="none" spc="-95" normalizeH="0" baseline="0" noProof="0" dirty="0">
                <a:ln>
                  <a:noFill/>
                </a:ln>
                <a:solidFill>
                  <a:srgbClr val="0078B3"/>
                </a:solidFill>
                <a:effectLst/>
                <a:uLnTx/>
                <a:uFillTx/>
                <a:latin typeface="Arial"/>
                <a:ea typeface="+mj-ea"/>
                <a:cs typeface="Arial"/>
              </a:rPr>
              <a:t> </a:t>
            </a:r>
            <a:r>
              <a:rPr kumimoji="0" lang="en-US" sz="1500" b="0" i="0" u="none" strike="noStrike" kern="0" cap="none" spc="0" normalizeH="0" baseline="0" noProof="0" dirty="0">
                <a:ln>
                  <a:noFill/>
                </a:ln>
                <a:solidFill>
                  <a:prstClr val="black"/>
                </a:solidFill>
                <a:effectLst/>
                <a:uLnTx/>
                <a:uFillTx/>
                <a:latin typeface="Arial"/>
                <a:ea typeface="+mj-ea"/>
                <a:cs typeface="Arial"/>
              </a:rPr>
              <a:t>(01/01/24–12/31/24)</a:t>
            </a:r>
            <a:endParaRPr lang="en-US" dirty="0"/>
          </a:p>
        </p:txBody>
      </p:sp>
      <p:sp>
        <p:nvSpPr>
          <p:cNvPr id="10" name="Text Placeholder 1">
            <a:extLst>
              <a:ext uri="{FF2B5EF4-FFF2-40B4-BE49-F238E27FC236}">
                <a16:creationId xmlns:a16="http://schemas.microsoft.com/office/drawing/2014/main" id="{6F9AABF3-888F-1096-7A30-C2180860EF4A}"/>
              </a:ext>
            </a:extLst>
          </p:cNvPr>
          <p:cNvSpPr txBox="1">
            <a:spLocks/>
          </p:cNvSpPr>
          <p:nvPr/>
        </p:nvSpPr>
        <p:spPr>
          <a:xfrm>
            <a:off x="449586" y="339073"/>
            <a:ext cx="2851175" cy="37651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rgbClr val="003A70"/>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0" kern="0" dirty="0">
                <a:solidFill>
                  <a:srgbClr val="0078B3"/>
                </a:solidFill>
                <a:latin typeface="Arial"/>
                <a:ea typeface="+mj-ea"/>
                <a:cs typeface="Arial"/>
              </a:rPr>
              <a:t>Kaiser Permanente Health Plan – HMO Signature</a:t>
            </a:r>
            <a:endParaRPr lang="en-US" sz="900" dirty="0"/>
          </a:p>
        </p:txBody>
      </p:sp>
      <p:graphicFrame>
        <p:nvGraphicFramePr>
          <p:cNvPr id="12" name="Table 11">
            <a:extLst>
              <a:ext uri="{FF2B5EF4-FFF2-40B4-BE49-F238E27FC236}">
                <a16:creationId xmlns:a16="http://schemas.microsoft.com/office/drawing/2014/main" id="{C91BD0FA-E730-8A3D-8E68-D343F9BC6BD8}"/>
              </a:ext>
            </a:extLst>
          </p:cNvPr>
          <p:cNvGraphicFramePr>
            <a:graphicFrameLocks noGrp="1"/>
          </p:cNvGraphicFramePr>
          <p:nvPr>
            <p:extLst>
              <p:ext uri="{D42A27DB-BD31-4B8C-83A1-F6EECF244321}">
                <p14:modId xmlns:p14="http://schemas.microsoft.com/office/powerpoint/2010/main" val="4265184851"/>
              </p:ext>
            </p:extLst>
          </p:nvPr>
        </p:nvGraphicFramePr>
        <p:xfrm>
          <a:off x="838200" y="1825625"/>
          <a:ext cx="10531476" cy="3841732"/>
        </p:xfrm>
        <a:graphic>
          <a:graphicData uri="http://schemas.openxmlformats.org/drawingml/2006/table">
            <a:tbl>
              <a:tblPr firstRow="1" bandRow="1"/>
              <a:tblGrid>
                <a:gridCol w="4561114">
                  <a:extLst>
                    <a:ext uri="{9D8B030D-6E8A-4147-A177-3AD203B41FA5}">
                      <a16:colId xmlns:a16="http://schemas.microsoft.com/office/drawing/2014/main" val="1132495024"/>
                    </a:ext>
                  </a:extLst>
                </a:gridCol>
                <a:gridCol w="5970362">
                  <a:extLst>
                    <a:ext uri="{9D8B030D-6E8A-4147-A177-3AD203B41FA5}">
                      <a16:colId xmlns:a16="http://schemas.microsoft.com/office/drawing/2014/main" val="347389813"/>
                    </a:ext>
                  </a:extLst>
                </a:gridCol>
              </a:tblGrid>
              <a:tr h="384048">
                <a:tc>
                  <a:txBody>
                    <a:bodyPr/>
                    <a:lstStyle/>
                    <a:p>
                      <a:pPr marL="0" indent="0" algn="ctr">
                        <a:lnSpc>
                          <a:spcPct val="100000"/>
                        </a:lnSpc>
                        <a:spcBef>
                          <a:spcPts val="0"/>
                        </a:spcBef>
                        <a:tabLst>
                          <a:tab pos="6864350" algn="l"/>
                        </a:tabLst>
                      </a:pPr>
                      <a:r>
                        <a:rPr sz="1800" b="0" dirty="0">
                          <a:solidFill>
                            <a:srgbClr val="FFFFFF"/>
                          </a:solidFill>
                          <a:latin typeface="Calibri Light" panose="020F0302020204030204" pitchFamily="34" charset="0"/>
                          <a:cs typeface="Calibri Light" panose="020F0302020204030204" pitchFamily="34" charset="0"/>
                        </a:rPr>
                        <a:t>Services</a:t>
                      </a:r>
                      <a:endParaRPr sz="1800" b="0" dirty="0">
                        <a:latin typeface="Calibri Light" panose="020F0302020204030204" pitchFamily="34" charset="0"/>
                        <a:cs typeface="Calibri Light" panose="020F0302020204030204" pitchFamily="34" charset="0"/>
                      </a:endParaRPr>
                    </a:p>
                  </a:txBody>
                  <a:tcPr marL="0" marR="0" marT="0" marB="0" anchor="ctr">
                    <a:lnL>
                      <a:noFill/>
                    </a:lnL>
                    <a:lnR w="12700" cap="flat" cmpd="sng" algn="ctr">
                      <a:solidFill>
                        <a:sysClr val="window" lastClr="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78B3"/>
                    </a:solidFill>
                  </a:tcPr>
                </a:tc>
                <a:tc>
                  <a:txBody>
                    <a:bodyPr/>
                    <a:lstStyle/>
                    <a:p>
                      <a:pPr algn="ctr">
                        <a:spcBef>
                          <a:spcPts val="0"/>
                        </a:spcBef>
                      </a:pPr>
                      <a:r>
                        <a:rPr lang="en-US" dirty="0">
                          <a:solidFill>
                            <a:schemeClr val="bg1"/>
                          </a:solidFill>
                        </a:rPr>
                        <a:t>Transit Employees Health &amp; Welfare Plan</a:t>
                      </a:r>
                      <a:endParaRPr dirty="0">
                        <a:solidFill>
                          <a:schemeClr val="bg1"/>
                        </a:solidFill>
                      </a:endParaRPr>
                    </a:p>
                  </a:txBody>
                  <a:tcPr marL="0" marR="0" marT="0" marB="0" anchor="ctr">
                    <a:lnL w="12700" cap="flat" cmpd="sng" algn="ctr">
                      <a:solidFill>
                        <a:sysClr val="window" lastClr="FFFFFF"/>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78B3"/>
                    </a:solidFill>
                  </a:tcPr>
                </a:tc>
                <a:extLst>
                  <a:ext uri="{0D108BD9-81ED-4DB2-BD59-A6C34878D82A}">
                    <a16:rowId xmlns:a16="http://schemas.microsoft.com/office/drawing/2014/main" val="2646076066"/>
                  </a:ext>
                </a:extLst>
              </a:tr>
              <a:tr h="384187">
                <a:tc>
                  <a:txBody>
                    <a:bodyPr/>
                    <a:lstStyle/>
                    <a:p>
                      <a:pPr marL="567055">
                        <a:lnSpc>
                          <a:spcPct val="100000"/>
                        </a:lnSpc>
                        <a:spcBef>
                          <a:spcPts val="620"/>
                        </a:spcBef>
                      </a:pPr>
                      <a:r>
                        <a:rPr sz="1400" dirty="0">
                          <a:latin typeface="Arial"/>
                          <a:cs typeface="Arial"/>
                        </a:rPr>
                        <a:t>Office</a:t>
                      </a:r>
                      <a:r>
                        <a:rPr sz="1400" spc="-5" dirty="0">
                          <a:latin typeface="Arial"/>
                          <a:cs typeface="Arial"/>
                        </a:rPr>
                        <a:t> </a:t>
                      </a:r>
                      <a:r>
                        <a:rPr sz="1400" spc="-10" dirty="0">
                          <a:latin typeface="Arial"/>
                          <a:cs typeface="Arial"/>
                        </a:rPr>
                        <a:t>Visits</a:t>
                      </a:r>
                      <a:endParaRPr sz="1400" dirty="0">
                        <a:latin typeface="Arial"/>
                        <a:cs typeface="Arial"/>
                      </a:endParaRPr>
                    </a:p>
                  </a:txBody>
                  <a:tcPr marL="0" marR="0" marT="78740" marB="0">
                    <a:lnL w="3175">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78B3"/>
                      </a:solidFill>
                      <a:prstDash val="solid"/>
                    </a:lnB>
                    <a:lnTlToBr w="12700" cmpd="sng">
                      <a:noFill/>
                      <a:prstDash val="solid"/>
                    </a:lnTlToBr>
                    <a:lnBlToTr w="12700" cmpd="sng">
                      <a:noFill/>
                      <a:prstDash val="solid"/>
                    </a:lnBlToTr>
                    <a:noFill/>
                  </a:tcPr>
                </a:tc>
                <a:tc>
                  <a:txBody>
                    <a:bodyPr/>
                    <a:lstStyle/>
                    <a:p>
                      <a:pPr marL="228600">
                        <a:lnSpc>
                          <a:spcPct val="100000"/>
                        </a:lnSpc>
                        <a:spcBef>
                          <a:spcPts val="620"/>
                        </a:spcBef>
                      </a:pPr>
                      <a:r>
                        <a:rPr sz="1400" spc="-5" dirty="0">
                          <a:latin typeface="Arial"/>
                          <a:cs typeface="Arial"/>
                        </a:rPr>
                        <a:t>$1</a:t>
                      </a:r>
                      <a:r>
                        <a:rPr lang="en-US" sz="1400" spc="-5" dirty="0">
                          <a:latin typeface="Arial"/>
                          <a:cs typeface="Arial"/>
                        </a:rPr>
                        <a:t>5</a:t>
                      </a:r>
                      <a:r>
                        <a:rPr sz="1400" spc="-5" dirty="0">
                          <a:latin typeface="Arial"/>
                          <a:cs typeface="Arial"/>
                        </a:rPr>
                        <a:t> per</a:t>
                      </a:r>
                      <a:r>
                        <a:rPr sz="1400" spc="-10" dirty="0">
                          <a:latin typeface="Arial"/>
                          <a:cs typeface="Arial"/>
                        </a:rPr>
                        <a:t> </a:t>
                      </a:r>
                      <a:r>
                        <a:rPr sz="1400" dirty="0">
                          <a:latin typeface="Arial"/>
                          <a:cs typeface="Arial"/>
                        </a:rPr>
                        <a:t>visit</a:t>
                      </a:r>
                    </a:p>
                  </a:txBody>
                  <a:tcPr marL="0" marR="0" marT="78740" marB="0">
                    <a:lnL w="3175" cap="flat" cmpd="sng" algn="ctr">
                      <a:solidFill>
                        <a:srgbClr val="000000"/>
                      </a:solidFill>
                      <a:prstDash val="solid"/>
                      <a:round/>
                      <a:headEnd type="none" w="med" len="med"/>
                      <a:tailEnd type="none" w="med" len="med"/>
                    </a:lnL>
                    <a:lnR w="3175">
                      <a:solidFill>
                        <a:srgbClr val="000000"/>
                      </a:solidFill>
                      <a:prstDash val="solid"/>
                    </a:lnR>
                    <a:lnT>
                      <a:noFill/>
                    </a:lnT>
                    <a:lnB w="3175">
                      <a:solidFill>
                        <a:srgbClr val="0078B3"/>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5132981"/>
                  </a:ext>
                </a:extLst>
              </a:tr>
              <a:tr h="384188">
                <a:tc>
                  <a:txBody>
                    <a:bodyPr/>
                    <a:lstStyle/>
                    <a:p>
                      <a:pPr marL="567055">
                        <a:lnSpc>
                          <a:spcPct val="100000"/>
                        </a:lnSpc>
                        <a:spcBef>
                          <a:spcPts val="620"/>
                        </a:spcBef>
                      </a:pPr>
                      <a:r>
                        <a:rPr sz="1400" spc="-5" dirty="0">
                          <a:latin typeface="Arial"/>
                          <a:cs typeface="Arial"/>
                        </a:rPr>
                        <a:t>Lab/X-rays</a:t>
                      </a:r>
                      <a:endParaRPr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solidFill>
                      <a:srgbClr val="DEEFFA"/>
                    </a:solidFill>
                  </a:tcPr>
                </a:tc>
                <a:tc>
                  <a:txBody>
                    <a:bodyPr/>
                    <a:lstStyle/>
                    <a:p>
                      <a:pPr marL="228600">
                        <a:lnSpc>
                          <a:spcPct val="100000"/>
                        </a:lnSpc>
                        <a:spcBef>
                          <a:spcPts val="620"/>
                        </a:spcBef>
                      </a:pPr>
                      <a:r>
                        <a:rPr sz="1400" spc="-5" dirty="0">
                          <a:latin typeface="Arial"/>
                          <a:cs typeface="Arial"/>
                        </a:rPr>
                        <a:t>No</a:t>
                      </a:r>
                      <a:r>
                        <a:rPr sz="1400" spc="-10" dirty="0">
                          <a:latin typeface="Arial"/>
                          <a:cs typeface="Arial"/>
                        </a:rPr>
                        <a:t> </a:t>
                      </a:r>
                      <a:r>
                        <a:rPr sz="1400" dirty="0">
                          <a:latin typeface="Arial"/>
                          <a:cs typeface="Arial"/>
                        </a:rPr>
                        <a:t>charge</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solidFill>
                      <a:srgbClr val="DEEFFA"/>
                    </a:solidFill>
                  </a:tcPr>
                </a:tc>
                <a:extLst>
                  <a:ext uri="{0D108BD9-81ED-4DB2-BD59-A6C34878D82A}">
                    <a16:rowId xmlns:a16="http://schemas.microsoft.com/office/drawing/2014/main" val="3459701257"/>
                  </a:ext>
                </a:extLst>
              </a:tr>
              <a:tr h="384187">
                <a:tc>
                  <a:txBody>
                    <a:bodyPr/>
                    <a:lstStyle/>
                    <a:p>
                      <a:pPr marL="567055">
                        <a:lnSpc>
                          <a:spcPct val="100000"/>
                        </a:lnSpc>
                        <a:spcBef>
                          <a:spcPts val="620"/>
                        </a:spcBef>
                      </a:pPr>
                      <a:r>
                        <a:rPr sz="1400" dirty="0">
                          <a:latin typeface="Arial"/>
                          <a:cs typeface="Arial"/>
                        </a:rPr>
                        <a:t>Outpatient</a:t>
                      </a:r>
                      <a:r>
                        <a:rPr sz="1400" spc="-5" dirty="0">
                          <a:latin typeface="Arial"/>
                          <a:cs typeface="Arial"/>
                        </a:rPr>
                        <a:t> </a:t>
                      </a:r>
                      <a:r>
                        <a:rPr sz="1400" dirty="0">
                          <a:latin typeface="Arial"/>
                          <a:cs typeface="Arial"/>
                        </a:rPr>
                        <a:t>Surgery</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noFill/>
                  </a:tcPr>
                </a:tc>
                <a:tc>
                  <a:txBody>
                    <a:bodyPr/>
                    <a:lstStyle/>
                    <a:p>
                      <a:pPr marL="228600">
                        <a:lnSpc>
                          <a:spcPct val="100000"/>
                        </a:lnSpc>
                        <a:spcBef>
                          <a:spcPts val="620"/>
                        </a:spcBef>
                      </a:pPr>
                      <a:r>
                        <a:rPr lang="en-US" sz="1400" spc="-5" dirty="0">
                          <a:latin typeface="Arial"/>
                          <a:cs typeface="Arial"/>
                        </a:rPr>
                        <a:t>$15 per visit</a:t>
                      </a:r>
                      <a:endParaRPr lang="en-US"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29763548"/>
                  </a:ext>
                </a:extLst>
              </a:tr>
              <a:tr h="384187">
                <a:tc>
                  <a:txBody>
                    <a:bodyPr/>
                    <a:lstStyle/>
                    <a:p>
                      <a:pPr marL="567055">
                        <a:lnSpc>
                          <a:spcPct val="100000"/>
                        </a:lnSpc>
                        <a:spcBef>
                          <a:spcPts val="620"/>
                        </a:spcBef>
                      </a:pPr>
                      <a:r>
                        <a:rPr lang="en-US" sz="1400" spc="-5" dirty="0">
                          <a:latin typeface="Arial"/>
                          <a:cs typeface="Arial"/>
                        </a:rPr>
                        <a:t>Inpatient Hospital Coverage</a:t>
                      </a:r>
                      <a:endParaRPr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solidFill>
                      <a:srgbClr val="DEEFFA"/>
                    </a:solidFill>
                  </a:tcPr>
                </a:tc>
                <a:tc>
                  <a:txBody>
                    <a:bodyPr/>
                    <a:lstStyle/>
                    <a:p>
                      <a:pPr marL="228600">
                        <a:lnSpc>
                          <a:spcPct val="100000"/>
                        </a:lnSpc>
                        <a:spcBef>
                          <a:spcPts val="620"/>
                        </a:spcBef>
                      </a:pPr>
                      <a:r>
                        <a:rPr sz="1400" spc="-5" dirty="0">
                          <a:latin typeface="Arial"/>
                          <a:cs typeface="Arial"/>
                        </a:rPr>
                        <a:t>No</a:t>
                      </a:r>
                      <a:r>
                        <a:rPr sz="1400" spc="-10" dirty="0">
                          <a:latin typeface="Arial"/>
                          <a:cs typeface="Arial"/>
                        </a:rPr>
                        <a:t> </a:t>
                      </a:r>
                      <a:r>
                        <a:rPr sz="1400" dirty="0">
                          <a:latin typeface="Arial"/>
                          <a:cs typeface="Arial"/>
                        </a:rPr>
                        <a:t>charge</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solidFill>
                      <a:srgbClr val="DEEFFA"/>
                    </a:solidFill>
                  </a:tcPr>
                </a:tc>
                <a:extLst>
                  <a:ext uri="{0D108BD9-81ED-4DB2-BD59-A6C34878D82A}">
                    <a16:rowId xmlns:a16="http://schemas.microsoft.com/office/drawing/2014/main" val="3971536707"/>
                  </a:ext>
                </a:extLst>
              </a:tr>
              <a:tr h="384187">
                <a:tc>
                  <a:txBody>
                    <a:bodyPr/>
                    <a:lstStyle/>
                    <a:p>
                      <a:pPr marL="567055">
                        <a:lnSpc>
                          <a:spcPct val="100000"/>
                        </a:lnSpc>
                        <a:spcBef>
                          <a:spcPts val="620"/>
                        </a:spcBef>
                      </a:pPr>
                      <a:r>
                        <a:rPr sz="1400" dirty="0">
                          <a:latin typeface="Arial"/>
                          <a:cs typeface="Arial"/>
                        </a:rPr>
                        <a:t>Emergency</a:t>
                      </a:r>
                      <a:r>
                        <a:rPr sz="1400" spc="-5" dirty="0">
                          <a:latin typeface="Arial"/>
                          <a:cs typeface="Arial"/>
                        </a:rPr>
                        <a:t> </a:t>
                      </a:r>
                      <a:r>
                        <a:rPr sz="1400" dirty="0">
                          <a:latin typeface="Arial"/>
                          <a:cs typeface="Arial"/>
                        </a:rPr>
                        <a:t>Services</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noFill/>
                  </a:tcPr>
                </a:tc>
                <a:tc>
                  <a:txBody>
                    <a:bodyPr/>
                    <a:lstStyle/>
                    <a:p>
                      <a:pPr marL="228600">
                        <a:lnSpc>
                          <a:spcPct val="100000"/>
                        </a:lnSpc>
                        <a:spcBef>
                          <a:spcPts val="620"/>
                        </a:spcBef>
                      </a:pPr>
                      <a:r>
                        <a:rPr sz="1400" spc="-5" dirty="0">
                          <a:latin typeface="Arial"/>
                          <a:cs typeface="Arial"/>
                        </a:rPr>
                        <a:t>$50 per</a:t>
                      </a:r>
                      <a:r>
                        <a:rPr sz="1400" spc="-10" dirty="0">
                          <a:latin typeface="Arial"/>
                          <a:cs typeface="Arial"/>
                        </a:rPr>
                        <a:t> </a:t>
                      </a:r>
                      <a:r>
                        <a:rPr sz="1400" dirty="0">
                          <a:latin typeface="Arial"/>
                          <a:cs typeface="Arial"/>
                        </a:rPr>
                        <a:t>visit</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478105"/>
                  </a:ext>
                </a:extLst>
              </a:tr>
              <a:tr h="384187">
                <a:tc>
                  <a:txBody>
                    <a:bodyPr/>
                    <a:lstStyle/>
                    <a:p>
                      <a:pPr marL="567055">
                        <a:lnSpc>
                          <a:spcPct val="100000"/>
                        </a:lnSpc>
                        <a:spcBef>
                          <a:spcPts val="620"/>
                        </a:spcBef>
                      </a:pPr>
                      <a:r>
                        <a:rPr sz="1400" dirty="0">
                          <a:latin typeface="Arial"/>
                          <a:cs typeface="Arial"/>
                        </a:rPr>
                        <a:t>Ambulance</a:t>
                      </a:r>
                      <a:r>
                        <a:rPr sz="1400" spc="-5" dirty="0">
                          <a:latin typeface="Arial"/>
                          <a:cs typeface="Arial"/>
                        </a:rPr>
                        <a:t> </a:t>
                      </a:r>
                      <a:r>
                        <a:rPr sz="1400" dirty="0">
                          <a:latin typeface="Arial"/>
                          <a:cs typeface="Arial"/>
                        </a:rPr>
                        <a:t>Services</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solidFill>
                      <a:srgbClr val="DEEFFA"/>
                    </a:solidFill>
                  </a:tcPr>
                </a:tc>
                <a:tc>
                  <a:txBody>
                    <a:bodyPr/>
                    <a:lstStyle/>
                    <a:p>
                      <a:pPr marL="228600">
                        <a:lnSpc>
                          <a:spcPct val="100000"/>
                        </a:lnSpc>
                        <a:spcBef>
                          <a:spcPts val="620"/>
                        </a:spcBef>
                      </a:pPr>
                      <a:r>
                        <a:rPr lang="en-US" sz="1400" spc="-5" dirty="0">
                          <a:latin typeface="Arial"/>
                          <a:cs typeface="Arial"/>
                        </a:rPr>
                        <a:t>No</a:t>
                      </a:r>
                      <a:r>
                        <a:rPr lang="en-US" sz="1400" spc="-10" dirty="0">
                          <a:latin typeface="Arial"/>
                          <a:cs typeface="Arial"/>
                        </a:rPr>
                        <a:t> </a:t>
                      </a:r>
                      <a:r>
                        <a:rPr lang="en-US" sz="1400" dirty="0">
                          <a:latin typeface="Arial"/>
                          <a:cs typeface="Arial"/>
                        </a:rPr>
                        <a:t>charge</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solidFill>
                      <a:srgbClr val="DEEFFA"/>
                    </a:solidFill>
                  </a:tcPr>
                </a:tc>
                <a:extLst>
                  <a:ext uri="{0D108BD9-81ED-4DB2-BD59-A6C34878D82A}">
                    <a16:rowId xmlns:a16="http://schemas.microsoft.com/office/drawing/2014/main" val="3622736187"/>
                  </a:ext>
                </a:extLst>
              </a:tr>
              <a:tr h="384187">
                <a:tc>
                  <a:txBody>
                    <a:bodyPr/>
                    <a:lstStyle/>
                    <a:p>
                      <a:pPr marL="567055">
                        <a:lnSpc>
                          <a:spcPct val="100000"/>
                        </a:lnSpc>
                        <a:spcBef>
                          <a:spcPts val="620"/>
                        </a:spcBef>
                      </a:pPr>
                      <a:r>
                        <a:rPr sz="1400" dirty="0">
                          <a:latin typeface="Arial"/>
                          <a:cs typeface="Arial"/>
                        </a:rPr>
                        <a:t>Prescription </a:t>
                      </a:r>
                      <a:r>
                        <a:rPr sz="1400" spc="-5" dirty="0">
                          <a:latin typeface="Arial"/>
                          <a:cs typeface="Arial"/>
                        </a:rPr>
                        <a:t>Drugs </a:t>
                      </a:r>
                      <a:r>
                        <a:rPr lang="en-US" sz="1400" dirty="0">
                          <a:latin typeface="Arial"/>
                          <a:cs typeface="Arial"/>
                        </a:rPr>
                        <a:t>–</a:t>
                      </a:r>
                      <a:r>
                        <a:rPr lang="en-US" sz="1400" spc="-5" dirty="0">
                          <a:latin typeface="Arial"/>
                          <a:cs typeface="Arial"/>
                        </a:rPr>
                        <a:t> </a:t>
                      </a:r>
                      <a:r>
                        <a:rPr sz="1400" dirty="0">
                          <a:latin typeface="Arial"/>
                          <a:cs typeface="Arial"/>
                        </a:rPr>
                        <a:t>Generic </a:t>
                      </a:r>
                      <a:endParaRPr lang="en-US"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noFill/>
                  </a:tcPr>
                </a:tc>
                <a:tc>
                  <a:txBody>
                    <a:bodyPr/>
                    <a:lstStyle/>
                    <a:p>
                      <a:pPr marL="228600">
                        <a:lnSpc>
                          <a:spcPct val="100000"/>
                        </a:lnSpc>
                        <a:spcBef>
                          <a:spcPts val="620"/>
                        </a:spcBef>
                      </a:pPr>
                      <a:r>
                        <a:rPr sz="1400" spc="-5" dirty="0">
                          <a:latin typeface="Arial"/>
                          <a:cs typeface="Arial"/>
                        </a:rPr>
                        <a:t>$10 </a:t>
                      </a:r>
                      <a:r>
                        <a:rPr sz="1400" dirty="0">
                          <a:latin typeface="Arial"/>
                          <a:cs typeface="Arial"/>
                        </a:rPr>
                        <a:t>for </a:t>
                      </a:r>
                      <a:r>
                        <a:rPr sz="1400" spc="-5" dirty="0">
                          <a:latin typeface="Arial"/>
                          <a:cs typeface="Arial"/>
                        </a:rPr>
                        <a:t>up </a:t>
                      </a:r>
                      <a:r>
                        <a:rPr sz="1400" dirty="0">
                          <a:latin typeface="Arial"/>
                          <a:cs typeface="Arial"/>
                        </a:rPr>
                        <a:t>to a </a:t>
                      </a:r>
                      <a:r>
                        <a:rPr lang="en-US" sz="1400" dirty="0">
                          <a:latin typeface="Arial"/>
                          <a:cs typeface="Arial"/>
                        </a:rPr>
                        <a:t>3</a:t>
                      </a:r>
                      <a:r>
                        <a:rPr sz="1400" spc="-5" dirty="0">
                          <a:latin typeface="Arial"/>
                          <a:cs typeface="Arial"/>
                        </a:rPr>
                        <a:t>0-day</a:t>
                      </a:r>
                      <a:r>
                        <a:rPr sz="1400" spc="-20" dirty="0">
                          <a:latin typeface="Arial"/>
                          <a:cs typeface="Arial"/>
                        </a:rPr>
                        <a:t> </a:t>
                      </a:r>
                      <a:r>
                        <a:rPr sz="1400" dirty="0">
                          <a:latin typeface="Arial"/>
                          <a:cs typeface="Arial"/>
                        </a:rPr>
                        <a:t>supply</a:t>
                      </a:r>
                      <a:r>
                        <a:rPr lang="en-US" sz="1400" dirty="0">
                          <a:latin typeface="Arial"/>
                          <a:cs typeface="Arial"/>
                        </a:rPr>
                        <a:t> at a Kaiser Medical Center pharmacy</a:t>
                      </a: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32492444"/>
                  </a:ext>
                </a:extLst>
              </a:tr>
              <a:tr h="384187">
                <a:tc>
                  <a:txBody>
                    <a:bodyPr/>
                    <a:lstStyle/>
                    <a:p>
                      <a:pPr marL="567055">
                        <a:lnSpc>
                          <a:spcPct val="100000"/>
                        </a:lnSpc>
                        <a:spcBef>
                          <a:spcPts val="620"/>
                        </a:spcBef>
                      </a:pPr>
                      <a:r>
                        <a:rPr lang="en-US" sz="1400" spc="-5" dirty="0">
                          <a:latin typeface="Arial"/>
                          <a:cs typeface="Arial"/>
                        </a:rPr>
                        <a:t>Physical Therapy</a:t>
                      </a:r>
                      <a:endParaRPr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cap="flat" cmpd="sng" algn="ctr">
                      <a:solidFill>
                        <a:srgbClr val="0078B3"/>
                      </a:solidFill>
                      <a:prstDash val="solid"/>
                      <a:round/>
                      <a:headEnd type="none" w="med" len="med"/>
                      <a:tailEnd type="none" w="med" len="med"/>
                    </a:lnB>
                    <a:lnTlToBr w="12700" cmpd="sng">
                      <a:noFill/>
                      <a:prstDash val="solid"/>
                    </a:lnTlToBr>
                    <a:lnBlToTr w="12700" cmpd="sng">
                      <a:noFill/>
                      <a:prstDash val="solid"/>
                    </a:lnBlToTr>
                    <a:solidFill>
                      <a:srgbClr val="DEEFFA"/>
                    </a:solidFill>
                  </a:tcPr>
                </a:tc>
                <a:tc>
                  <a:txBody>
                    <a:bodyPr/>
                    <a:lstStyle/>
                    <a:p>
                      <a:pPr marL="228600">
                        <a:lnSpc>
                          <a:spcPct val="100000"/>
                        </a:lnSpc>
                        <a:spcBef>
                          <a:spcPts val="620"/>
                        </a:spcBef>
                      </a:pPr>
                      <a:r>
                        <a:rPr lang="en-US" sz="1400" spc="-5" dirty="0">
                          <a:latin typeface="Arial"/>
                          <a:cs typeface="Arial"/>
                        </a:rPr>
                        <a:t>$15 per visit (30 visits per episode) </a:t>
                      </a:r>
                      <a:endParaRPr sz="1400" dirty="0">
                        <a:latin typeface="Arial"/>
                        <a:cs typeface="Arial"/>
                      </a:endParaRPr>
                    </a:p>
                  </a:txBody>
                  <a:tcPr marL="0" marR="0" marT="78740" marB="0">
                    <a:lnL w="3175">
                      <a:solidFill>
                        <a:srgbClr val="000000"/>
                      </a:solidFill>
                      <a:prstDash val="solid"/>
                    </a:lnL>
                    <a:lnR w="3175">
                      <a:solidFill>
                        <a:srgbClr val="000000"/>
                      </a:solidFill>
                      <a:prstDash val="solid"/>
                    </a:lnR>
                    <a:lnT w="3175">
                      <a:solidFill>
                        <a:srgbClr val="0078B3"/>
                      </a:solidFill>
                      <a:prstDash val="solid"/>
                    </a:lnT>
                    <a:lnB w="3175" cap="flat" cmpd="sng" algn="ctr">
                      <a:solidFill>
                        <a:srgbClr val="0078B3"/>
                      </a:solidFill>
                      <a:prstDash val="solid"/>
                      <a:round/>
                      <a:headEnd type="none" w="med" len="med"/>
                      <a:tailEnd type="none" w="med" len="med"/>
                    </a:lnB>
                    <a:lnTlToBr w="12700" cmpd="sng">
                      <a:noFill/>
                      <a:prstDash val="solid"/>
                    </a:lnTlToBr>
                    <a:lnBlToTr w="12700" cmpd="sng">
                      <a:noFill/>
                      <a:prstDash val="solid"/>
                    </a:lnBlToTr>
                    <a:solidFill>
                      <a:srgbClr val="DEEFFA"/>
                    </a:solidFill>
                  </a:tcPr>
                </a:tc>
                <a:extLst>
                  <a:ext uri="{0D108BD9-81ED-4DB2-BD59-A6C34878D82A}">
                    <a16:rowId xmlns:a16="http://schemas.microsoft.com/office/drawing/2014/main" val="3468890862"/>
                  </a:ext>
                </a:extLst>
              </a:tr>
              <a:tr h="384187">
                <a:tc>
                  <a:txBody>
                    <a:bodyPr/>
                    <a:lstStyle/>
                    <a:p>
                      <a:pPr marL="567055">
                        <a:lnSpc>
                          <a:spcPct val="100000"/>
                        </a:lnSpc>
                        <a:spcBef>
                          <a:spcPts val="620"/>
                        </a:spcBef>
                      </a:pPr>
                      <a:r>
                        <a:rPr lang="en-US" sz="1400" dirty="0">
                          <a:latin typeface="Arial"/>
                          <a:cs typeface="Arial"/>
                        </a:rPr>
                        <a:t>Mental Health &amp; Chemical Dependency</a:t>
                      </a:r>
                      <a:endParaRPr sz="1400" dirty="0">
                        <a:latin typeface="Arial"/>
                        <a:cs typeface="Arial"/>
                      </a:endParaRPr>
                    </a:p>
                  </a:txBody>
                  <a:tcPr marL="0" marR="0" marT="78740" marB="0">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solidFill>
                      <a:srgbClr val="DEEFFA"/>
                    </a:solidFill>
                  </a:tcPr>
                </a:tc>
                <a:tc>
                  <a:txBody>
                    <a:bodyPr/>
                    <a:lstStyle/>
                    <a:p>
                      <a:pPr marL="228600">
                        <a:lnSpc>
                          <a:spcPct val="100000"/>
                        </a:lnSpc>
                        <a:spcBef>
                          <a:spcPts val="620"/>
                        </a:spcBef>
                      </a:pPr>
                      <a:r>
                        <a:rPr lang="en-US" sz="1400" dirty="0">
                          <a:latin typeface="Arial"/>
                          <a:cs typeface="Arial"/>
                        </a:rPr>
                        <a:t>No charge for inpatient or outpatient services</a:t>
                      </a:r>
                      <a:endParaRPr sz="1400" dirty="0">
                        <a:latin typeface="Arial"/>
                        <a:cs typeface="Arial"/>
                      </a:endParaRPr>
                    </a:p>
                  </a:txBody>
                  <a:tcPr marL="0" marR="0" marT="78740" marB="0">
                    <a:lnL w="3175" cap="flat" cmpd="sng" algn="ctr">
                      <a:solidFill>
                        <a:srgbClr val="000000"/>
                      </a:solidFill>
                      <a:prstDash val="solid"/>
                      <a:round/>
                      <a:headEnd type="none" w="med" len="med"/>
                      <a:tailEnd type="none" w="med" len="med"/>
                    </a:lnL>
                    <a:lnR w="3175">
                      <a:solidFill>
                        <a:srgbClr val="000000"/>
                      </a:solidFill>
                      <a:prstDash val="solid"/>
                    </a:lnR>
                    <a:lnT w="3175">
                      <a:solidFill>
                        <a:srgbClr val="0078B3"/>
                      </a:solidFill>
                      <a:prstDash val="solid"/>
                    </a:lnT>
                    <a:lnB w="3175">
                      <a:solidFill>
                        <a:srgbClr val="0078B3"/>
                      </a:solidFill>
                      <a:prstDash val="solid"/>
                    </a:lnB>
                    <a:lnTlToBr w="12700" cmpd="sng">
                      <a:noFill/>
                      <a:prstDash val="solid"/>
                    </a:lnTlToBr>
                    <a:lnBlToTr w="12700" cmpd="sng">
                      <a:noFill/>
                      <a:prstDash val="solid"/>
                    </a:lnBlToTr>
                    <a:solidFill>
                      <a:srgbClr val="DEEFFA"/>
                    </a:solidFill>
                  </a:tcPr>
                </a:tc>
                <a:extLst>
                  <a:ext uri="{0D108BD9-81ED-4DB2-BD59-A6C34878D82A}">
                    <a16:rowId xmlns:a16="http://schemas.microsoft.com/office/drawing/2014/main" val="3428875852"/>
                  </a:ext>
                </a:extLst>
              </a:tr>
            </a:tbl>
          </a:graphicData>
        </a:graphic>
      </p:graphicFrame>
    </p:spTree>
    <p:extLst>
      <p:ext uri="{BB962C8B-B14F-4D97-AF65-F5344CB8AC3E}">
        <p14:creationId xmlns:p14="http://schemas.microsoft.com/office/powerpoint/2010/main" val="141440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5E5"/>
        </a:solidFill>
        <a:effectLst/>
      </p:bgPr>
    </p:bg>
    <p:spTree>
      <p:nvGrpSpPr>
        <p:cNvPr id="1" name="">
          <a:extLst>
            <a:ext uri="{FF2B5EF4-FFF2-40B4-BE49-F238E27FC236}">
              <a16:creationId xmlns:a16="http://schemas.microsoft.com/office/drawing/2014/main" id="{885A733D-BB66-3C29-1A9E-D5AE84396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C0510-A36B-0148-1CA2-E9359BE3A2DD}"/>
              </a:ext>
            </a:extLst>
          </p:cNvPr>
          <p:cNvSpPr>
            <a:spLocks noGrp="1" noRot="1" noMove="1" noResize="1" noEditPoints="1" noAdjustHandles="1" noChangeArrowheads="1" noChangeShapeType="1"/>
          </p:cNvSpPr>
          <p:nvPr>
            <p:ph type="title" idx="4294967295"/>
          </p:nvPr>
        </p:nvSpPr>
        <p:spPr>
          <a:xfrm>
            <a:off x="960054" y="896429"/>
            <a:ext cx="10686393" cy="806382"/>
          </a:xfrm>
        </p:spPr>
        <p:txBody>
          <a:bodyPr>
            <a:noAutofit/>
          </a:bodyPr>
          <a:lstStyle/>
          <a:p>
            <a:r>
              <a:rPr lang="en-US" sz="3600" dirty="0">
                <a:solidFill>
                  <a:srgbClr val="003A70"/>
                </a:solidFill>
                <a:latin typeface="Arial" panose="020B0604020202020204" pitchFamily="34" charset="0"/>
                <a:cs typeface="Arial" panose="020B0604020202020204" pitchFamily="34" charset="0"/>
              </a:rPr>
              <a:t>Much of the U.S. health care system is broken</a:t>
            </a:r>
          </a:p>
        </p:txBody>
      </p:sp>
      <p:sp>
        <p:nvSpPr>
          <p:cNvPr id="5" name="TextBox 4">
            <a:extLst>
              <a:ext uri="{FF2B5EF4-FFF2-40B4-BE49-F238E27FC236}">
                <a16:creationId xmlns:a16="http://schemas.microsoft.com/office/drawing/2014/main" id="{9D55EC15-6C94-0CA5-6D2A-8580813465D4}"/>
              </a:ext>
            </a:extLst>
          </p:cNvPr>
          <p:cNvSpPr txBox="1">
            <a:spLocks noGrp="1" noRot="1" noMove="1" noResize="1" noEditPoints="1" noAdjustHandles="1" noChangeArrowheads="1" noChangeShapeType="1"/>
          </p:cNvSpPr>
          <p:nvPr/>
        </p:nvSpPr>
        <p:spPr>
          <a:xfrm>
            <a:off x="976521" y="6104293"/>
            <a:ext cx="8441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rgbClr val="003A70"/>
                </a:solidFill>
                <a:latin typeface="Arial" panose="020B0604020202020204" pitchFamily="34" charset="0"/>
                <a:cs typeface="Arial" panose="020B0604020202020204" pitchFamily="34" charset="0"/>
              </a:rPr>
              <a:t>1. </a:t>
            </a:r>
            <a:r>
              <a:rPr lang="en-US" sz="900" dirty="0">
                <a:solidFill>
                  <a:srgbClr val="003A70"/>
                </a:solidFill>
                <a:latin typeface="Arial" panose="020B0604020202020204" pitchFamily="34" charset="0"/>
                <a:cs typeface="Arial" panose="020B0604020202020204" pitchFamily="34" charset="0"/>
              </a:rPr>
              <a:t>Lewis et al., The Commonwealth Fund, February 7, 2023. </a:t>
            </a:r>
            <a:r>
              <a:rPr lang="en-US" sz="900" b="1" dirty="0">
                <a:solidFill>
                  <a:srgbClr val="003A70"/>
                </a:solidFill>
                <a:latin typeface="Arial" panose="020B0604020202020204" pitchFamily="34" charset="0"/>
                <a:cs typeface="Arial" panose="020B0604020202020204" pitchFamily="34" charset="0"/>
              </a:rPr>
              <a:t>2.</a:t>
            </a:r>
            <a:r>
              <a:rPr lang="en-US" sz="900" dirty="0">
                <a:solidFill>
                  <a:srgbClr val="003A70"/>
                </a:solidFill>
                <a:latin typeface="Arial" panose="020B0604020202020204" pitchFamily="34" charset="0"/>
                <a:cs typeface="Arial" panose="020B0604020202020204" pitchFamily="34" charset="0"/>
              </a:rPr>
              <a:t> Peter G. Peterson Foundation, April 3, 2023. </a:t>
            </a:r>
            <a:r>
              <a:rPr lang="en-US" sz="900" b="1" dirty="0">
                <a:solidFill>
                  <a:srgbClr val="003A70"/>
                </a:solidFill>
                <a:latin typeface="Arial" panose="020B0604020202020204" pitchFamily="34" charset="0"/>
                <a:cs typeface="Arial" panose="020B0604020202020204" pitchFamily="34" charset="0"/>
              </a:rPr>
              <a:t>3.</a:t>
            </a:r>
            <a:r>
              <a:rPr lang="en-US" sz="900" dirty="0">
                <a:solidFill>
                  <a:srgbClr val="003A70"/>
                </a:solidFill>
                <a:latin typeface="Arial" panose="020B0604020202020204" pitchFamily="34" charset="0"/>
                <a:cs typeface="Arial" panose="020B0604020202020204" pitchFamily="34" charset="0"/>
              </a:rPr>
              <a:t> </a:t>
            </a:r>
            <a:r>
              <a:rPr lang="en-US" sz="900" dirty="0" err="1">
                <a:solidFill>
                  <a:srgbClr val="003A70"/>
                </a:solidFill>
                <a:latin typeface="Arial" panose="020B0604020202020204" pitchFamily="34" charset="0"/>
                <a:cs typeface="Arial" panose="020B0604020202020204" pitchFamily="34" charset="0"/>
              </a:rPr>
              <a:t>Filbin</a:t>
            </a:r>
            <a:r>
              <a:rPr lang="en-US" sz="900" dirty="0">
                <a:solidFill>
                  <a:srgbClr val="003A70"/>
                </a:solidFill>
                <a:latin typeface="Arial" panose="020B0604020202020204" pitchFamily="34" charset="0"/>
                <a:cs typeface="Arial" panose="020B0604020202020204" pitchFamily="34" charset="0"/>
              </a:rPr>
              <a:t>, </a:t>
            </a:r>
            <a:r>
              <a:rPr lang="en-US" sz="900" i="1" dirty="0">
                <a:solidFill>
                  <a:srgbClr val="003A70"/>
                </a:solidFill>
                <a:latin typeface="Arial" panose="020B0604020202020204" pitchFamily="34" charset="0"/>
                <a:cs typeface="Arial" panose="020B0604020202020204" pitchFamily="34" charset="0"/>
              </a:rPr>
              <a:t>Home Health Care News, </a:t>
            </a:r>
            <a:r>
              <a:rPr lang="en-US" sz="900" dirty="0">
                <a:solidFill>
                  <a:srgbClr val="003A70"/>
                </a:solidFill>
                <a:latin typeface="Arial" panose="020B0604020202020204" pitchFamily="34" charset="0"/>
                <a:cs typeface="Arial" panose="020B0604020202020204" pitchFamily="34" charset="0"/>
              </a:rPr>
              <a:t>December 2, 2022. </a:t>
            </a:r>
            <a:r>
              <a:rPr lang="en-US" sz="900" b="1" dirty="0">
                <a:solidFill>
                  <a:srgbClr val="003A70"/>
                </a:solidFill>
                <a:latin typeface="Arial" panose="020B0604020202020204" pitchFamily="34" charset="0"/>
                <a:cs typeface="Arial" panose="020B0604020202020204" pitchFamily="34" charset="0"/>
              </a:rPr>
              <a:t>4. </a:t>
            </a:r>
            <a:r>
              <a:rPr lang="en-US" sz="900" dirty="0" err="1">
                <a:solidFill>
                  <a:srgbClr val="003A70"/>
                </a:solidFill>
                <a:latin typeface="Arial" panose="020B0604020202020204" pitchFamily="34" charset="0"/>
                <a:cs typeface="Arial" panose="020B0604020202020204" pitchFamily="34" charset="0"/>
              </a:rPr>
              <a:t>Rakshit</a:t>
            </a:r>
            <a:r>
              <a:rPr lang="en-US" sz="900" dirty="0">
                <a:solidFill>
                  <a:srgbClr val="003A70"/>
                </a:solidFill>
                <a:latin typeface="Arial" panose="020B0604020202020204" pitchFamily="34" charset="0"/>
                <a:cs typeface="Arial" panose="020B0604020202020204" pitchFamily="34" charset="0"/>
              </a:rPr>
              <a:t> et al., </a:t>
            </a:r>
            <a:r>
              <a:rPr lang="en-US" sz="900" i="1" dirty="0">
                <a:solidFill>
                  <a:srgbClr val="003A70"/>
                </a:solidFill>
                <a:latin typeface="Arial" panose="020B0604020202020204" pitchFamily="34" charset="0"/>
                <a:cs typeface="Arial" panose="020B0604020202020204" pitchFamily="34" charset="0"/>
              </a:rPr>
              <a:t>Health System Tracker,</a:t>
            </a:r>
            <a:r>
              <a:rPr lang="en-US" sz="900" dirty="0">
                <a:solidFill>
                  <a:srgbClr val="003A70"/>
                </a:solidFill>
                <a:latin typeface="Arial" panose="020B0604020202020204" pitchFamily="34" charset="0"/>
                <a:cs typeface="Arial" panose="020B0604020202020204" pitchFamily="34" charset="0"/>
              </a:rPr>
              <a:t> January 12, 2024. </a:t>
            </a:r>
            <a:r>
              <a:rPr lang="en-US" sz="900" b="1" dirty="0">
                <a:solidFill>
                  <a:srgbClr val="003A70"/>
                </a:solidFill>
                <a:latin typeface="Arial" panose="020B0604020202020204" pitchFamily="34" charset="0"/>
                <a:cs typeface="Arial" panose="020B0604020202020204" pitchFamily="34" charset="0"/>
              </a:rPr>
              <a:t>5.</a:t>
            </a:r>
            <a:r>
              <a:rPr lang="en-US" sz="900" dirty="0">
                <a:solidFill>
                  <a:srgbClr val="003A70"/>
                </a:solidFill>
                <a:latin typeface="Arial" panose="020B0604020202020204" pitchFamily="34" charset="0"/>
                <a:cs typeface="Arial" panose="020B0604020202020204" pitchFamily="34" charset="0"/>
              </a:rPr>
              <a:t> Levitt et al., </a:t>
            </a:r>
            <a:r>
              <a:rPr lang="en-US" sz="900" i="1" dirty="0">
                <a:solidFill>
                  <a:srgbClr val="003A70"/>
                </a:solidFill>
                <a:latin typeface="Arial" panose="020B0604020202020204" pitchFamily="34" charset="0"/>
                <a:cs typeface="Arial" panose="020B0604020202020204" pitchFamily="34" charset="0"/>
              </a:rPr>
              <a:t>JAMA Health Forum, </a:t>
            </a:r>
            <a:r>
              <a:rPr lang="en-US" sz="900" dirty="0">
                <a:solidFill>
                  <a:srgbClr val="003A70"/>
                </a:solidFill>
                <a:latin typeface="Arial" panose="020B0604020202020204" pitchFamily="34" charset="0"/>
                <a:cs typeface="Arial" panose="020B0604020202020204" pitchFamily="34" charset="0"/>
              </a:rPr>
              <a:t>October 26, 2023. </a:t>
            </a:r>
            <a:r>
              <a:rPr lang="en-US" sz="900" b="1" dirty="0">
                <a:solidFill>
                  <a:srgbClr val="003A70"/>
                </a:solidFill>
                <a:latin typeface="Arial" panose="020B0604020202020204" pitchFamily="34" charset="0"/>
                <a:cs typeface="Arial" panose="020B0604020202020204" pitchFamily="34" charset="0"/>
              </a:rPr>
              <a:t>6.</a:t>
            </a:r>
            <a:r>
              <a:rPr lang="en-US" sz="900" dirty="0">
                <a:solidFill>
                  <a:srgbClr val="003A70"/>
                </a:solidFill>
                <a:latin typeface="Arial" panose="020B0604020202020204" pitchFamily="34" charset="0"/>
                <a:cs typeface="Arial" panose="020B0604020202020204" pitchFamily="34" charset="0"/>
              </a:rPr>
              <a:t> </a:t>
            </a:r>
            <a:r>
              <a:rPr lang="en-US" sz="900" dirty="0" err="1">
                <a:solidFill>
                  <a:srgbClr val="003A70"/>
                </a:solidFill>
                <a:latin typeface="Arial" panose="020B0604020202020204" pitchFamily="34" charset="0"/>
                <a:cs typeface="Arial" panose="020B0604020202020204" pitchFamily="34" charset="0"/>
              </a:rPr>
              <a:t>cdc.gov</a:t>
            </a:r>
            <a:r>
              <a:rPr lang="en-US" sz="900" dirty="0">
                <a:solidFill>
                  <a:srgbClr val="003A70"/>
                </a:solidFill>
                <a:latin typeface="Arial" panose="020B0604020202020204" pitchFamily="34" charset="0"/>
                <a:cs typeface="Arial" panose="020B0604020202020204" pitchFamily="34" charset="0"/>
              </a:rPr>
              <a:t>, accessed January 17, 2024. </a:t>
            </a:r>
          </a:p>
        </p:txBody>
      </p:sp>
      <p:grpSp>
        <p:nvGrpSpPr>
          <p:cNvPr id="7" name="Group 6">
            <a:extLst>
              <a:ext uri="{FF2B5EF4-FFF2-40B4-BE49-F238E27FC236}">
                <a16:creationId xmlns:a16="http://schemas.microsoft.com/office/drawing/2014/main" id="{343CDD48-A83E-33E0-DDE7-57501A526215}"/>
              </a:ext>
            </a:extLst>
          </p:cNvPr>
          <p:cNvGrpSpPr>
            <a:grpSpLocks noGrp="1" noUngrp="1" noRot="1" noMove="1" noResize="1"/>
          </p:cNvGrpSpPr>
          <p:nvPr/>
        </p:nvGrpSpPr>
        <p:grpSpPr>
          <a:xfrm>
            <a:off x="1093366" y="3314803"/>
            <a:ext cx="9652189" cy="840381"/>
            <a:chOff x="1118454" y="2913340"/>
            <a:chExt cx="5445123" cy="840381"/>
          </a:xfrm>
        </p:grpSpPr>
        <p:cxnSp>
          <p:nvCxnSpPr>
            <p:cNvPr id="4" name="Straight Connector 3">
              <a:extLst>
                <a:ext uri="{FF2B5EF4-FFF2-40B4-BE49-F238E27FC236}">
                  <a16:creationId xmlns:a16="http://schemas.microsoft.com/office/drawing/2014/main" id="{44E2A9CB-7CE0-E96E-16D9-DC363246E6C4}"/>
                </a:ext>
              </a:extLst>
            </p:cNvPr>
            <p:cNvCxnSpPr>
              <a:cxnSpLocks noGrp="1" noRot="1" noMove="1" noResize="1" noEditPoints="1" noAdjustHandles="1" noChangeArrowheads="1" noChangeShapeType="1"/>
            </p:cNvCxnSpPr>
            <p:nvPr/>
          </p:nvCxnSpPr>
          <p:spPr>
            <a:xfrm>
              <a:off x="1118454" y="2913340"/>
              <a:ext cx="5444359" cy="0"/>
            </a:xfrm>
            <a:prstGeom prst="line">
              <a:avLst/>
            </a:prstGeom>
            <a:ln w="9525">
              <a:solidFill>
                <a:srgbClr val="003A7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F0F62C9-FA5C-F343-C3C1-78BAD9426C79}"/>
                </a:ext>
              </a:extLst>
            </p:cNvPr>
            <p:cNvCxnSpPr>
              <a:cxnSpLocks noGrp="1" noRot="1" noMove="1" noResize="1" noEditPoints="1" noAdjustHandles="1" noChangeArrowheads="1" noChangeShapeType="1"/>
            </p:cNvCxnSpPr>
            <p:nvPr/>
          </p:nvCxnSpPr>
          <p:spPr>
            <a:xfrm>
              <a:off x="1119218" y="3753721"/>
              <a:ext cx="5444359" cy="0"/>
            </a:xfrm>
            <a:prstGeom prst="line">
              <a:avLst/>
            </a:prstGeom>
            <a:ln w="9525">
              <a:solidFill>
                <a:srgbClr val="003A70"/>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CC2A31C0-86B6-424C-8885-BC7230BC9C4F}"/>
              </a:ext>
            </a:extLst>
          </p:cNvPr>
          <p:cNvSpPr>
            <a:spLocks noGrp="1" noRot="1" noMove="1" noResize="1" noEditPoints="1" noAdjustHandles="1" noChangeArrowheads="1" noChangeShapeType="1"/>
          </p:cNvSpPr>
          <p:nvPr/>
        </p:nvSpPr>
        <p:spPr>
          <a:xfrm rot="5400000">
            <a:off x="-45823" y="1267965"/>
            <a:ext cx="344311" cy="252666"/>
          </a:xfrm>
          <a:prstGeom prst="rect">
            <a:avLst/>
          </a:prstGeom>
          <a:solidFill>
            <a:srgbClr val="0B7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DEA901-4493-CD74-3A3E-67D35849E5BF}"/>
              </a:ext>
            </a:extLst>
          </p:cNvPr>
          <p:cNvGrpSpPr/>
          <p:nvPr/>
        </p:nvGrpSpPr>
        <p:grpSpPr>
          <a:xfrm>
            <a:off x="3829878" y="4714978"/>
            <a:ext cx="3564755" cy="1218018"/>
            <a:chOff x="3997750" y="4553803"/>
            <a:chExt cx="3564755" cy="1277154"/>
          </a:xfrm>
        </p:grpSpPr>
        <p:cxnSp>
          <p:nvCxnSpPr>
            <p:cNvPr id="23" name="Straight Connector 22">
              <a:extLst>
                <a:ext uri="{FF2B5EF4-FFF2-40B4-BE49-F238E27FC236}">
                  <a16:creationId xmlns:a16="http://schemas.microsoft.com/office/drawing/2014/main" id="{08FBE6A4-8C75-2682-EB4E-20DE64EEF812}"/>
                </a:ext>
              </a:extLst>
            </p:cNvPr>
            <p:cNvCxnSpPr>
              <a:cxnSpLocks/>
            </p:cNvCxnSpPr>
            <p:nvPr/>
          </p:nvCxnSpPr>
          <p:spPr>
            <a:xfrm>
              <a:off x="7562505" y="4553803"/>
              <a:ext cx="0" cy="1277154"/>
            </a:xfrm>
            <a:prstGeom prst="line">
              <a:avLst/>
            </a:prstGeom>
            <a:ln w="25400" cap="rnd">
              <a:solidFill>
                <a:srgbClr val="80C8EF"/>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0E438E-5D37-F172-72A7-D4F89BCADE23}"/>
                </a:ext>
              </a:extLst>
            </p:cNvPr>
            <p:cNvCxnSpPr>
              <a:cxnSpLocks/>
            </p:cNvCxnSpPr>
            <p:nvPr/>
          </p:nvCxnSpPr>
          <p:spPr>
            <a:xfrm>
              <a:off x="3997750" y="4585253"/>
              <a:ext cx="0" cy="1219198"/>
            </a:xfrm>
            <a:prstGeom prst="line">
              <a:avLst/>
            </a:prstGeom>
            <a:ln w="25400" cap="rnd">
              <a:solidFill>
                <a:srgbClr val="80C8EF"/>
              </a:solidFill>
              <a:prstDash val="sysDot"/>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2D11E0EF-1C03-3194-4542-698D5D27C404}"/>
              </a:ext>
            </a:extLst>
          </p:cNvPr>
          <p:cNvSpPr txBox="1"/>
          <p:nvPr/>
        </p:nvSpPr>
        <p:spPr>
          <a:xfrm>
            <a:off x="990600" y="1833510"/>
            <a:ext cx="10201656" cy="612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r>
              <a:rPr lang="en-US" sz="1600" dirty="0">
                <a:solidFill>
                  <a:srgbClr val="003A70"/>
                </a:solidFill>
                <a:latin typeface="Arial"/>
                <a:ea typeface="+mn-lt"/>
                <a:cs typeface="+mn-lt"/>
              </a:rPr>
              <a:t>Americans spend the most on health care, but</a:t>
            </a:r>
            <a:r>
              <a:rPr lang="en-US" sz="1600" dirty="0">
                <a:solidFill>
                  <a:srgbClr val="003A70"/>
                </a:solidFill>
                <a:latin typeface="Arial"/>
                <a:ea typeface="Calibri"/>
                <a:cs typeface="Calibri"/>
              </a:rPr>
              <a:t> also have the most preventable deaths and chronic illnesses</a:t>
            </a:r>
            <a:r>
              <a:rPr lang="en-US" sz="1600" dirty="0">
                <a:solidFill>
                  <a:srgbClr val="003A70"/>
                </a:solidFill>
                <a:latin typeface="Arial"/>
                <a:cs typeface="Arial"/>
              </a:rPr>
              <a:t>.</a:t>
            </a:r>
            <a:r>
              <a:rPr lang="en-US" sz="1600" baseline="30000" dirty="0">
                <a:solidFill>
                  <a:srgbClr val="003A70"/>
                </a:solidFill>
                <a:latin typeface="Arial"/>
                <a:cs typeface="Arial"/>
              </a:rPr>
              <a:t>1 </a:t>
            </a:r>
            <a:r>
              <a:rPr lang="en-US" sz="1600" dirty="0">
                <a:solidFill>
                  <a:srgbClr val="003A70"/>
                </a:solidFill>
                <a:latin typeface="Arial"/>
                <a:cs typeface="Arial"/>
              </a:rPr>
              <a:t>Outside Kaiser Permanente:</a:t>
            </a:r>
            <a:endParaRPr lang="en-US" sz="2000" baseline="30000" dirty="0">
              <a:solidFill>
                <a:srgbClr val="003A70"/>
              </a:solidFill>
              <a:latin typeface="Calibri"/>
              <a:cs typeface="Calibri"/>
            </a:endParaRPr>
          </a:p>
        </p:txBody>
      </p:sp>
      <p:sp>
        <p:nvSpPr>
          <p:cNvPr id="36" name="TextBox 35">
            <a:extLst>
              <a:ext uri="{FF2B5EF4-FFF2-40B4-BE49-F238E27FC236}">
                <a16:creationId xmlns:a16="http://schemas.microsoft.com/office/drawing/2014/main" id="{47585873-48FA-6577-CBCC-8ADDDBAF2D1F}"/>
              </a:ext>
            </a:extLst>
          </p:cNvPr>
          <p:cNvSpPr txBox="1">
            <a:spLocks noGrp="1" noRot="1" noMove="1" noResize="1" noEditPoints="1" noAdjustHandles="1" noChangeArrowheads="1" noChangeShapeType="1"/>
          </p:cNvSpPr>
          <p:nvPr/>
        </p:nvSpPr>
        <p:spPr>
          <a:xfrm>
            <a:off x="1085850" y="2587938"/>
            <a:ext cx="9660624" cy="612988"/>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sz="1600" b="1" dirty="0">
                <a:solidFill>
                  <a:srgbClr val="003A70"/>
                </a:solidFill>
                <a:latin typeface="Arial"/>
                <a:cs typeface="Arial"/>
              </a:rPr>
              <a:t>Evidence-based care is underutilized, and care is not coordinated. </a:t>
            </a:r>
            <a:r>
              <a:rPr lang="en-US" sz="1600" dirty="0">
                <a:solidFill>
                  <a:srgbClr val="003A70"/>
                </a:solidFill>
                <a:latin typeface="Arial"/>
                <a:cs typeface="Arial"/>
              </a:rPr>
              <a:t>That means most people don’t get the most effective treatments — and almost 25% of health care dollars are wasted.</a:t>
            </a:r>
            <a:r>
              <a:rPr lang="en-US" sz="1600" baseline="30000" dirty="0">
                <a:solidFill>
                  <a:srgbClr val="003A70"/>
                </a:solidFill>
                <a:latin typeface="Arial"/>
                <a:cs typeface="Arial"/>
              </a:rPr>
              <a:t>2</a:t>
            </a:r>
            <a:endParaRPr lang="en-US" sz="1400" b="1" dirty="0">
              <a:solidFill>
                <a:srgbClr val="003A70"/>
              </a:solidFill>
              <a:latin typeface="Arial"/>
              <a:cs typeface="Arial"/>
            </a:endParaRPr>
          </a:p>
        </p:txBody>
      </p:sp>
      <p:sp>
        <p:nvSpPr>
          <p:cNvPr id="37" name="TextBox 36">
            <a:extLst>
              <a:ext uri="{FF2B5EF4-FFF2-40B4-BE49-F238E27FC236}">
                <a16:creationId xmlns:a16="http://schemas.microsoft.com/office/drawing/2014/main" id="{BB59E091-933C-F569-C221-E5F102CD2A35}"/>
              </a:ext>
            </a:extLst>
          </p:cNvPr>
          <p:cNvSpPr txBox="1">
            <a:spLocks noGrp="1" noRot="1" noMove="1" noResize="1" noEditPoints="1" noAdjustHandles="1" noChangeArrowheads="1" noChangeShapeType="1"/>
          </p:cNvSpPr>
          <p:nvPr/>
        </p:nvSpPr>
        <p:spPr>
          <a:xfrm>
            <a:off x="1092008" y="3441001"/>
            <a:ext cx="9507032" cy="612988"/>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sz="1600" b="1" dirty="0">
                <a:solidFill>
                  <a:srgbClr val="003A70"/>
                </a:solidFill>
                <a:latin typeface="Arial"/>
                <a:cs typeface="Arial"/>
              </a:rPr>
              <a:t>Incentives are not aligned to deliver quality care. </a:t>
            </a:r>
            <a:r>
              <a:rPr lang="en-US" sz="1600" dirty="0">
                <a:solidFill>
                  <a:srgbClr val="003A70"/>
                </a:solidFill>
                <a:latin typeface="Arial"/>
                <a:cs typeface="Arial"/>
              </a:rPr>
              <a:t>Most health care professionals are rewarded for higher volume, not better outcomes. In fact, more than half of all care is still fee-for-service.</a:t>
            </a:r>
            <a:r>
              <a:rPr lang="en-US" sz="1600" baseline="30000" dirty="0">
                <a:solidFill>
                  <a:srgbClr val="003A70"/>
                </a:solidFill>
                <a:latin typeface="Arial"/>
                <a:cs typeface="Arial"/>
              </a:rPr>
              <a:t>3</a:t>
            </a:r>
            <a:endParaRPr lang="en-US" sz="1400" baseline="30000" dirty="0">
              <a:solidFill>
                <a:srgbClr val="003A70"/>
              </a:solidFill>
              <a:latin typeface="Arial"/>
              <a:cs typeface="Arial"/>
            </a:endParaRPr>
          </a:p>
        </p:txBody>
      </p:sp>
      <p:sp>
        <p:nvSpPr>
          <p:cNvPr id="38" name="TextBox 37">
            <a:extLst>
              <a:ext uri="{FF2B5EF4-FFF2-40B4-BE49-F238E27FC236}">
                <a16:creationId xmlns:a16="http://schemas.microsoft.com/office/drawing/2014/main" id="{47755A08-E816-C2D0-BE13-BD6101BB5E9C}"/>
              </a:ext>
            </a:extLst>
          </p:cNvPr>
          <p:cNvSpPr txBox="1">
            <a:spLocks noGrp="1" noRot="1" noMove="1" noResize="1" noEditPoints="1" noAdjustHandles="1" noChangeArrowheads="1" noChangeShapeType="1"/>
          </p:cNvSpPr>
          <p:nvPr/>
        </p:nvSpPr>
        <p:spPr>
          <a:xfrm>
            <a:off x="1079876" y="4262209"/>
            <a:ext cx="10422834" cy="338554"/>
          </a:xfrm>
          <a:prstGeom prst="rect">
            <a:avLst/>
          </a:prstGeom>
          <a:noFill/>
        </p:spPr>
        <p:txBody>
          <a:bodyPr wrap="square">
            <a:spAutoFit/>
          </a:bodyPr>
          <a:lstStyle/>
          <a:p>
            <a:pPr marL="285750" indent="-285750">
              <a:buFont typeface="Arial" panose="020B0604020202020204" pitchFamily="34" charset="0"/>
              <a:buChar char="•"/>
            </a:pPr>
            <a:r>
              <a:rPr lang="en-US" sz="1600" b="1" dirty="0">
                <a:solidFill>
                  <a:srgbClr val="003A70"/>
                </a:solidFill>
                <a:latin typeface="Arial"/>
                <a:cs typeface="Arial"/>
              </a:rPr>
              <a:t>People face significant barriers to care:</a:t>
            </a:r>
          </a:p>
        </p:txBody>
      </p:sp>
      <p:sp>
        <p:nvSpPr>
          <p:cNvPr id="39" name="TextBox 38">
            <a:extLst>
              <a:ext uri="{FF2B5EF4-FFF2-40B4-BE49-F238E27FC236}">
                <a16:creationId xmlns:a16="http://schemas.microsoft.com/office/drawing/2014/main" id="{998B4131-3CF3-DFC1-4E07-FEF22869A30D}"/>
              </a:ext>
            </a:extLst>
          </p:cNvPr>
          <p:cNvSpPr txBox="1">
            <a:spLocks noGrp="1" noRot="1" noMove="1" noResize="1" noEditPoints="1" noAdjustHandles="1" noChangeArrowheads="1" noChangeShapeType="1"/>
          </p:cNvSpPr>
          <p:nvPr/>
        </p:nvSpPr>
        <p:spPr>
          <a:xfrm>
            <a:off x="1378963" y="4654199"/>
            <a:ext cx="2261658" cy="784895"/>
          </a:xfrm>
          <a:prstGeom prst="rect">
            <a:avLst/>
          </a:prstGeom>
          <a:noFill/>
        </p:spPr>
        <p:txBody>
          <a:bodyPr wrap="square">
            <a:spAutoFit/>
          </a:bodyPr>
          <a:lstStyle/>
          <a:p>
            <a:pPr>
              <a:lnSpc>
                <a:spcPct val="110000"/>
              </a:lnSpc>
            </a:pPr>
            <a:r>
              <a:rPr lang="en-US" sz="1400" b="1">
                <a:solidFill>
                  <a:srgbClr val="003A70"/>
                </a:solidFill>
                <a:latin typeface="Arial"/>
                <a:cs typeface="Arial"/>
              </a:rPr>
              <a:t>Affordability:</a:t>
            </a:r>
            <a:r>
              <a:rPr lang="en-US" sz="1400">
                <a:solidFill>
                  <a:srgbClr val="003A70"/>
                </a:solidFill>
                <a:latin typeface="Arial"/>
                <a:cs typeface="Arial"/>
              </a:rPr>
              <a:t> More than </a:t>
            </a:r>
            <a:br>
              <a:rPr lang="en-US" sz="1400">
                <a:solidFill>
                  <a:srgbClr val="003A70"/>
                </a:solidFill>
                <a:latin typeface="Arial"/>
                <a:cs typeface="Arial"/>
              </a:rPr>
            </a:br>
            <a:r>
              <a:rPr lang="en-US" sz="1400" b="1">
                <a:solidFill>
                  <a:srgbClr val="003A70"/>
                </a:solidFill>
                <a:latin typeface="Arial"/>
                <a:cs typeface="Arial"/>
              </a:rPr>
              <a:t>1 in 4 </a:t>
            </a:r>
            <a:r>
              <a:rPr lang="en-US" sz="1400">
                <a:solidFill>
                  <a:srgbClr val="003A70"/>
                </a:solidFill>
                <a:latin typeface="Arial"/>
                <a:cs typeface="Arial"/>
              </a:rPr>
              <a:t>adults delay or skip health care due to cost.</a:t>
            </a:r>
            <a:r>
              <a:rPr lang="en-US" sz="1400" baseline="30000">
                <a:solidFill>
                  <a:srgbClr val="003A70"/>
                </a:solidFill>
                <a:latin typeface="Arial"/>
                <a:cs typeface="Arial"/>
              </a:rPr>
              <a:t>4</a:t>
            </a:r>
            <a:endParaRPr lang="en-US" sz="1400" baseline="30000">
              <a:solidFill>
                <a:srgbClr val="003A70"/>
              </a:solidFill>
              <a:latin typeface="Arial"/>
              <a:cs typeface="Calibri"/>
            </a:endParaRPr>
          </a:p>
        </p:txBody>
      </p:sp>
      <p:sp>
        <p:nvSpPr>
          <p:cNvPr id="40" name="TextBox 39">
            <a:extLst>
              <a:ext uri="{FF2B5EF4-FFF2-40B4-BE49-F238E27FC236}">
                <a16:creationId xmlns:a16="http://schemas.microsoft.com/office/drawing/2014/main" id="{44ADE1B8-24C6-B9F1-65E1-9CA706E4E584}"/>
              </a:ext>
            </a:extLst>
          </p:cNvPr>
          <p:cNvSpPr txBox="1">
            <a:spLocks noGrp="1" noRot="1" noMove="1" noResize="1" noEditPoints="1" noAdjustHandles="1" noChangeArrowheads="1" noChangeShapeType="1"/>
          </p:cNvSpPr>
          <p:nvPr/>
        </p:nvSpPr>
        <p:spPr>
          <a:xfrm>
            <a:off x="4139920" y="4652177"/>
            <a:ext cx="3056011" cy="1258871"/>
          </a:xfrm>
          <a:prstGeom prst="rect">
            <a:avLst/>
          </a:prstGeom>
          <a:noFill/>
        </p:spPr>
        <p:txBody>
          <a:bodyPr wrap="square">
            <a:spAutoFit/>
          </a:bodyPr>
          <a:lstStyle/>
          <a:p>
            <a:pPr>
              <a:lnSpc>
                <a:spcPct val="110000"/>
              </a:lnSpc>
            </a:pPr>
            <a:r>
              <a:rPr lang="en-US" sz="1400" b="1">
                <a:solidFill>
                  <a:srgbClr val="003A70"/>
                </a:solidFill>
                <a:latin typeface="Arial"/>
                <a:cs typeface="Arial"/>
              </a:rPr>
              <a:t>Accessibility: </a:t>
            </a:r>
            <a:r>
              <a:rPr lang="en-US" sz="1400">
                <a:solidFill>
                  <a:srgbClr val="003A70"/>
                </a:solidFill>
                <a:latin typeface="Arial"/>
                <a:cs typeface="Arial"/>
              </a:rPr>
              <a:t>The complexity of navigating most health care systems is the enemy of access. </a:t>
            </a:r>
            <a:r>
              <a:rPr lang="en-US" sz="1400">
                <a:solidFill>
                  <a:srgbClr val="003A70"/>
                </a:solidFill>
                <a:latin typeface="Arial"/>
                <a:ea typeface="+mn-lt"/>
                <a:cs typeface="+mn-lt"/>
              </a:rPr>
              <a:t>About half of consumers do not understand their coverage.</a:t>
            </a:r>
            <a:r>
              <a:rPr lang="en-US" sz="1400" baseline="30000">
                <a:solidFill>
                  <a:srgbClr val="003A70"/>
                </a:solidFill>
                <a:latin typeface="Arial"/>
                <a:ea typeface="+mn-lt"/>
                <a:cs typeface="+mn-lt"/>
              </a:rPr>
              <a:t>5</a:t>
            </a:r>
            <a:endParaRPr lang="en-US" sz="1400" baseline="30000">
              <a:solidFill>
                <a:srgbClr val="003A70"/>
              </a:solidFill>
              <a:latin typeface="Arial"/>
              <a:cs typeface="Calibri"/>
            </a:endParaRPr>
          </a:p>
        </p:txBody>
      </p:sp>
      <p:sp>
        <p:nvSpPr>
          <p:cNvPr id="41" name="TextBox 40">
            <a:extLst>
              <a:ext uri="{FF2B5EF4-FFF2-40B4-BE49-F238E27FC236}">
                <a16:creationId xmlns:a16="http://schemas.microsoft.com/office/drawing/2014/main" id="{57666CCF-FE06-6D1C-2E05-250193FCB584}"/>
              </a:ext>
            </a:extLst>
          </p:cNvPr>
          <p:cNvSpPr txBox="1">
            <a:spLocks noGrp="1" noRot="1" noMove="1" noResize="1" noEditPoints="1" noAdjustHandles="1" noChangeArrowheads="1" noChangeShapeType="1"/>
          </p:cNvSpPr>
          <p:nvPr/>
        </p:nvSpPr>
        <p:spPr>
          <a:xfrm>
            <a:off x="7182581" y="4652178"/>
            <a:ext cx="3637127" cy="1021883"/>
          </a:xfrm>
          <a:prstGeom prst="rect">
            <a:avLst/>
          </a:prstGeom>
          <a:noFill/>
        </p:spPr>
        <p:txBody>
          <a:bodyPr wrap="square">
            <a:spAutoFit/>
          </a:bodyPr>
          <a:lstStyle/>
          <a:p>
            <a:pPr marL="457200">
              <a:lnSpc>
                <a:spcPct val="110000"/>
              </a:lnSpc>
            </a:pPr>
            <a:r>
              <a:rPr lang="en-US" sz="1400" b="1" dirty="0">
                <a:solidFill>
                  <a:srgbClr val="003A70"/>
                </a:solidFill>
                <a:latin typeface="Arial"/>
                <a:cs typeface="Arial"/>
              </a:rPr>
              <a:t>Equity: </a:t>
            </a:r>
            <a:r>
              <a:rPr lang="en-US" sz="1400" dirty="0">
                <a:solidFill>
                  <a:srgbClr val="003A70"/>
                </a:solidFill>
                <a:latin typeface="Arial"/>
                <a:cs typeface="Arial"/>
              </a:rPr>
              <a:t>Racial and ethnic minority groups have higher rates of illness and death across many common health conditions.</a:t>
            </a:r>
            <a:r>
              <a:rPr lang="en-US" sz="1400" baseline="30000" dirty="0">
                <a:solidFill>
                  <a:srgbClr val="003A70"/>
                </a:solidFill>
                <a:latin typeface="Arial"/>
                <a:cs typeface="Arial"/>
              </a:rPr>
              <a:t>6</a:t>
            </a:r>
          </a:p>
        </p:txBody>
      </p:sp>
    </p:spTree>
    <p:extLst>
      <p:ext uri="{BB962C8B-B14F-4D97-AF65-F5344CB8AC3E}">
        <p14:creationId xmlns:p14="http://schemas.microsoft.com/office/powerpoint/2010/main" val="22204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women celebrating&#10;&#10;Description automatically generated">
            <a:extLst>
              <a:ext uri="{FF2B5EF4-FFF2-40B4-BE49-F238E27FC236}">
                <a16:creationId xmlns:a16="http://schemas.microsoft.com/office/drawing/2014/main" id="{FF6B5101-C010-B6F0-793C-A9D1F6ED55C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1" y="0"/>
            <a:ext cx="12191999" cy="6858000"/>
          </a:xfrm>
          <a:prstGeom prst="rect">
            <a:avLst/>
          </a:prstGeom>
        </p:spPr>
      </p:pic>
      <p:pic>
        <p:nvPicPr>
          <p:cNvPr id="8" name="Picture 7" descr="A close-up of a doctor&#10;&#10;Description automatically generated">
            <a:extLst>
              <a:ext uri="{FF2B5EF4-FFF2-40B4-BE49-F238E27FC236}">
                <a16:creationId xmlns:a16="http://schemas.microsoft.com/office/drawing/2014/main" id="{8455DCB0-576F-E3F6-996E-DC998DD43824}"/>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C593E7-FB0E-1358-1EFF-B9A281980AB7}"/>
              </a:ext>
            </a:extLst>
          </p:cNvPr>
          <p:cNvSpPr>
            <a:spLocks noGrp="1" noRot="1" noMove="1" noResize="1" noEditPoints="1" noAdjustHandles="1" noChangeArrowheads="1" noChangeShapeType="1"/>
          </p:cNvSpPr>
          <p:nvPr>
            <p:ph type="ctrTitle"/>
          </p:nvPr>
        </p:nvSpPr>
        <p:spPr>
          <a:xfrm>
            <a:off x="1068252" y="1892345"/>
            <a:ext cx="5181600" cy="1641475"/>
          </a:xfrm>
        </p:spPr>
        <p:txBody>
          <a:bodyPr wrap="square" lIns="0" tIns="0" rIns="0" bIns="0">
            <a:noAutofit/>
          </a:bodyPr>
          <a:lstStyle/>
          <a:p>
            <a:pPr algn="l">
              <a:lnSpc>
                <a:spcPts val="6400"/>
              </a:lnSpc>
            </a:pPr>
            <a:r>
              <a:rPr lang="en-US" b="1" spc="20" dirty="0">
                <a:solidFill>
                  <a:schemeClr val="bg1"/>
                </a:solidFill>
                <a:latin typeface="Arial"/>
                <a:cs typeface="Arial"/>
              </a:rPr>
              <a:t>Quality</a:t>
            </a:r>
            <a:r>
              <a:rPr lang="en-US" spc="20" dirty="0">
                <a:solidFill>
                  <a:schemeClr val="bg1"/>
                </a:solidFill>
                <a:latin typeface="Arial"/>
                <a:cs typeface="Arial"/>
              </a:rPr>
              <a:t> </a:t>
            </a:r>
            <a:br>
              <a:rPr lang="en-US" spc="20" dirty="0">
                <a:solidFill>
                  <a:schemeClr val="bg1"/>
                </a:solidFill>
                <a:latin typeface="Arial" panose="020B0604020202020204" pitchFamily="34" charset="0"/>
                <a:cs typeface="Arial" panose="020B0604020202020204" pitchFamily="34" charset="0"/>
              </a:rPr>
            </a:br>
            <a:r>
              <a:rPr lang="en-US" spc="-30" dirty="0">
                <a:solidFill>
                  <a:schemeClr val="bg1"/>
                </a:solidFill>
                <a:latin typeface="Arial"/>
                <a:cs typeface="Arial"/>
              </a:rPr>
              <a:t>and outcomes</a:t>
            </a:r>
          </a:p>
        </p:txBody>
      </p:sp>
      <p:sp>
        <p:nvSpPr>
          <p:cNvPr id="4" name="Content Placeholder 4">
            <a:extLst>
              <a:ext uri="{FF2B5EF4-FFF2-40B4-BE49-F238E27FC236}">
                <a16:creationId xmlns:a16="http://schemas.microsoft.com/office/drawing/2014/main" id="{35B63F20-DBF6-581C-05F4-598303554205}"/>
              </a:ext>
            </a:extLst>
          </p:cNvPr>
          <p:cNvSpPr txBox="1">
            <a:spLocks noGrp="1" noRot="1" noMove="1" noResize="1" noEditPoints="1" noAdjustHandles="1" noChangeArrowheads="1" noChangeShapeType="1"/>
          </p:cNvSpPr>
          <p:nvPr/>
        </p:nvSpPr>
        <p:spPr>
          <a:xfrm>
            <a:off x="1082766" y="3762534"/>
            <a:ext cx="4775423" cy="650819"/>
          </a:xfrm>
          <a:prstGeom prst="rect">
            <a:avLst/>
          </a:prstGeom>
        </p:spPr>
        <p:txBody>
          <a:bodyPr wrap="square" lIns="0" tIns="0" rIns="0" bIns="0" anchor="t">
            <a:spAutoFit/>
          </a:bodyPr>
          <a:lstStyle>
            <a:lvl1pPr marL="0" indent="0" algn="l" defTabSz="914355" rtl="0" eaLnBrk="1" latinLnBrk="0" hangingPunct="1">
              <a:lnSpc>
                <a:spcPts val="2200"/>
              </a:lnSpc>
              <a:spcBef>
                <a:spcPts val="11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5"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000" i="0" spc="50" dirty="0">
                <a:solidFill>
                  <a:schemeClr val="bg1"/>
                </a:solidFill>
                <a:effectLst/>
              </a:rPr>
              <a:t>Value-based health care that delivers superior results</a:t>
            </a:r>
            <a:endParaRPr kumimoji="0" lang="en-US" sz="2000" i="0" u="none" strike="noStrike" kern="1200" cap="none" spc="50" normalizeH="0" noProof="0" dirty="0">
              <a:ln>
                <a:noFill/>
              </a:ln>
              <a:solidFill>
                <a:schemeClr val="bg1"/>
              </a:solidFill>
              <a:effectLst/>
              <a:uLnTx/>
              <a:uFillTx/>
            </a:endParaRPr>
          </a:p>
        </p:txBody>
      </p:sp>
      <p:sp>
        <p:nvSpPr>
          <p:cNvPr id="3" name="Rectangle 2">
            <a:extLst>
              <a:ext uri="{FF2B5EF4-FFF2-40B4-BE49-F238E27FC236}">
                <a16:creationId xmlns:a16="http://schemas.microsoft.com/office/drawing/2014/main" id="{80CAF61D-08C4-ECCC-21C0-9101BADF2C6C}"/>
              </a:ext>
            </a:extLst>
          </p:cNvPr>
          <p:cNvSpPr>
            <a:spLocks noGrp="1" noRot="1" noMove="1" noResize="1" noEditPoints="1" noAdjustHandles="1" noChangeArrowheads="1" noChangeShapeType="1"/>
          </p:cNvSpPr>
          <p:nvPr/>
        </p:nvSpPr>
        <p:spPr>
          <a:xfrm rot="5400000">
            <a:off x="-563819" y="2536449"/>
            <a:ext cx="1393673" cy="266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Tree>
    <p:extLst>
      <p:ext uri="{BB962C8B-B14F-4D97-AF65-F5344CB8AC3E}">
        <p14:creationId xmlns:p14="http://schemas.microsoft.com/office/powerpoint/2010/main" val="142958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5E5"/>
        </a:solidFill>
        <a:effectLst/>
      </p:bgPr>
    </p:bg>
    <p:spTree>
      <p:nvGrpSpPr>
        <p:cNvPr id="1" name="">
          <a:extLst>
            <a:ext uri="{FF2B5EF4-FFF2-40B4-BE49-F238E27FC236}">
              <a16:creationId xmlns:a16="http://schemas.microsoft.com/office/drawing/2014/main" id="{37278319-463C-5335-F333-159F54865CA6}"/>
            </a:ext>
          </a:extLst>
        </p:cNvPr>
        <p:cNvGrpSpPr/>
        <p:nvPr/>
      </p:nvGrpSpPr>
      <p:grpSpPr>
        <a:xfrm>
          <a:off x="0" y="0"/>
          <a:ext cx="0" cy="0"/>
          <a:chOff x="0" y="0"/>
          <a:chExt cx="0" cy="0"/>
        </a:xfrm>
      </p:grpSpPr>
      <p:sp>
        <p:nvSpPr>
          <p:cNvPr id="21" name="Content Placeholder 4">
            <a:extLst>
              <a:ext uri="{FF2B5EF4-FFF2-40B4-BE49-F238E27FC236}">
                <a16:creationId xmlns:a16="http://schemas.microsoft.com/office/drawing/2014/main" id="{3800B2B6-0C69-3F13-481C-38C12AB091C6}"/>
              </a:ext>
            </a:extLst>
          </p:cNvPr>
          <p:cNvSpPr txBox="1">
            <a:spLocks/>
          </p:cNvSpPr>
          <p:nvPr/>
        </p:nvSpPr>
        <p:spPr>
          <a:xfrm>
            <a:off x="981431" y="2027381"/>
            <a:ext cx="9343669" cy="1232443"/>
          </a:xfrm>
          <a:prstGeom prst="rect">
            <a:avLst/>
          </a:prstGeom>
        </p:spPr>
        <p:txBody>
          <a:bodyPr lIns="91440" tIns="45720" rIns="91440" bIns="45720" anchor="t"/>
          <a:lstStyle>
            <a:lvl1pPr marL="0" indent="0" algn="l" defTabSz="914355" rtl="0" eaLnBrk="1" latinLnBrk="0" hangingPunct="1">
              <a:lnSpc>
                <a:spcPts val="2200"/>
              </a:lnSpc>
              <a:spcBef>
                <a:spcPts val="11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5" rtl="0" eaLnBrk="1" fontAlgn="auto" latinLnBrk="0" hangingPunct="1">
              <a:lnSpc>
                <a:spcPts val="2200"/>
              </a:lnSpc>
              <a:spcBef>
                <a:spcPts val="1200"/>
              </a:spcBef>
              <a:spcAft>
                <a:spcPts val="0"/>
              </a:spcAft>
              <a:buClrTx/>
              <a:buSzPts val="1000"/>
              <a:buFont typeface="Arial" panose="020B0604020202020204" pitchFamily="34" charset="0"/>
              <a:buNone/>
              <a:tabLst>
                <a:tab pos="457200" algn="l"/>
              </a:tabLst>
              <a:defRPr/>
            </a:pPr>
            <a:endParaRPr kumimoji="0" lang="en-US" sz="1400" b="0" i="0" u="none" strike="noStrike" kern="1200" cap="none" spc="-5" normalizeH="0" baseline="0" noProof="0">
              <a:ln>
                <a:noFill/>
              </a:ln>
              <a:solidFill>
                <a:srgbClr val="0077B3"/>
              </a:solidFill>
              <a:effectLst/>
              <a:uLnTx/>
              <a:uFillTx/>
              <a:latin typeface="Arial"/>
              <a:ea typeface="+mn-ea"/>
              <a:cs typeface="Arial"/>
            </a:endParaRPr>
          </a:p>
        </p:txBody>
      </p:sp>
      <p:sp>
        <p:nvSpPr>
          <p:cNvPr id="37" name="TextBox 36">
            <a:extLst>
              <a:ext uri="{FF2B5EF4-FFF2-40B4-BE49-F238E27FC236}">
                <a16:creationId xmlns:a16="http://schemas.microsoft.com/office/drawing/2014/main" id="{4B505BEB-63A7-BC9C-40ED-738972595FE8}"/>
              </a:ext>
            </a:extLst>
          </p:cNvPr>
          <p:cNvSpPr txBox="1">
            <a:spLocks noGrp="1" noRot="1" noMove="1" noResize="1" noEditPoints="1" noAdjustHandles="1" noChangeArrowheads="1" noChangeShapeType="1"/>
          </p:cNvSpPr>
          <p:nvPr/>
        </p:nvSpPr>
        <p:spPr>
          <a:xfrm>
            <a:off x="978135" y="6111855"/>
            <a:ext cx="4023659" cy="369332"/>
          </a:xfrm>
          <a:prstGeom prst="rect">
            <a:avLst/>
          </a:prstGeom>
          <a:noFill/>
        </p:spPr>
        <p:txBody>
          <a:bodyPr wrap="square">
            <a:spAutoFit/>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NCQA Quality Compass</a:t>
            </a:r>
            <a:r>
              <a:rPr kumimoji="0" lang="en-US" sz="900" b="0" i="0" u="none" strike="noStrike" kern="1200" cap="none" spc="0" normalizeH="0" baseline="30000" noProof="0" dirty="0">
                <a:ln>
                  <a:noFill/>
                </a:ln>
                <a:solidFill>
                  <a:srgbClr val="003A70"/>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2023.</a:t>
            </a:r>
            <a:r>
              <a:rPr kumimoji="0" lang="en-US" sz="900" b="1"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2. </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NCQA Quality Compass</a:t>
            </a:r>
            <a:r>
              <a:rPr kumimoji="0" lang="en-US" sz="900" b="0" i="0" u="none" strike="noStrike" kern="1200" cap="none" spc="0" normalizeH="0" baseline="30000" noProof="0" dirty="0">
                <a:ln>
                  <a:noFill/>
                </a:ln>
                <a:solidFill>
                  <a:srgbClr val="003A70"/>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2011–2023. </a:t>
            </a:r>
            <a:r>
              <a:rPr kumimoji="0" lang="en-US" sz="900" b="1"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3.</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srgbClr val="003A70"/>
                </a:solidFill>
                <a:effectLst/>
                <a:uLnTx/>
                <a:uFillTx/>
                <a:latin typeface="Arial" panose="020B0604020202020204" pitchFamily="34" charset="0"/>
                <a:ea typeface="+mn-ea"/>
                <a:cs typeface="Arial" panose="020B0604020202020204" pitchFamily="34" charset="0"/>
              </a:rPr>
              <a:t>Mariotto</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et al., </a:t>
            </a:r>
            <a:r>
              <a:rPr kumimoji="0" lang="en-US" sz="900" b="0" i="1"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Cancer Epidemiology, Biomarkers &amp; Prevention,</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2020.</a:t>
            </a:r>
          </a:p>
        </p:txBody>
      </p:sp>
      <p:sp>
        <p:nvSpPr>
          <p:cNvPr id="11" name="Text Placeholder 34">
            <a:extLst>
              <a:ext uri="{FF2B5EF4-FFF2-40B4-BE49-F238E27FC236}">
                <a16:creationId xmlns:a16="http://schemas.microsoft.com/office/drawing/2014/main" id="{9C90961D-CE17-B338-BE84-4B8E2DAD8C8B}"/>
              </a:ext>
            </a:extLst>
          </p:cNvPr>
          <p:cNvSpPr txBox="1">
            <a:spLocks noGrp="1" noRot="1" noMove="1" noResize="1" noEditPoints="1" noAdjustHandles="1" noChangeArrowheads="1" noChangeShapeType="1"/>
          </p:cNvSpPr>
          <p:nvPr/>
        </p:nvSpPr>
        <p:spPr>
          <a:xfrm>
            <a:off x="965919" y="1154795"/>
            <a:ext cx="6766138" cy="1140030"/>
          </a:xfrm>
          <a:prstGeom prst="rect">
            <a:avLst/>
          </a:prstGeom>
        </p:spPr>
        <p:txBody>
          <a:bodyPr lIns="91440" tIns="45720" rIns="91440" bIns="45720" anchor="b"/>
          <a:lstStyle>
            <a:lvl1pPr marL="0" indent="0" algn="l" defTabSz="914355" rtl="0" eaLnBrk="1" latinLnBrk="0" hangingPunct="1">
              <a:lnSpc>
                <a:spcPts val="3599"/>
              </a:lnSpc>
              <a:spcBef>
                <a:spcPts val="1000"/>
              </a:spcBef>
              <a:buFont typeface="Arial" panose="020B0604020202020204" pitchFamily="34" charset="0"/>
              <a:buNone/>
              <a:defRPr sz="3000" b="1" i="0" kern="1200">
                <a:solidFill>
                  <a:srgbClr val="003A71"/>
                </a:solidFill>
                <a:latin typeface="Arial Black" panose="020B0604020202020204" pitchFamily="34" charset="0"/>
                <a:ea typeface="+mn-ea"/>
                <a:cs typeface="Arial Black"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pPr>
            <a:endParaRPr lang="en-US" dirty="0">
              <a:solidFill>
                <a:srgbClr val="003A70"/>
              </a:solidFill>
              <a:highlight>
                <a:srgbClr val="FFFF00"/>
              </a:highlight>
              <a:latin typeface="Arial" panose="020B0604020202020204" pitchFamily="34" charset="0"/>
              <a:cs typeface="Arial" panose="020B0604020202020204" pitchFamily="34" charset="0"/>
            </a:endParaRPr>
          </a:p>
          <a:p>
            <a:pPr>
              <a:lnSpc>
                <a:spcPts val="4400"/>
              </a:lnSpc>
            </a:pPr>
            <a:endParaRPr lang="en-US" sz="3200" dirty="0">
              <a:solidFill>
                <a:srgbClr val="003A70"/>
              </a:solidFill>
              <a:highlight>
                <a:srgbClr val="FFFF00"/>
              </a:highlight>
              <a:latin typeface="Arial" panose="020B0604020202020204" pitchFamily="34" charset="0"/>
              <a:cs typeface="Arial" panose="020B0604020202020204" pitchFamily="34" charset="0"/>
            </a:endParaRPr>
          </a:p>
          <a:p>
            <a:pPr>
              <a:lnSpc>
                <a:spcPts val="4400"/>
              </a:lnSpc>
            </a:pPr>
            <a:r>
              <a:rPr lang="en-US" sz="4000" dirty="0">
                <a:solidFill>
                  <a:srgbClr val="003A70"/>
                </a:solidFill>
                <a:latin typeface="Arial"/>
                <a:cs typeface="Arial"/>
              </a:rPr>
              <a:t>Setting the national standard for cancer care</a:t>
            </a:r>
            <a:endParaRPr lang="en-US" sz="3600" dirty="0">
              <a:solidFill>
                <a:srgbClr val="003A70"/>
              </a:solidFill>
            </a:endParaRPr>
          </a:p>
        </p:txBody>
      </p:sp>
      <p:sp>
        <p:nvSpPr>
          <p:cNvPr id="39" name="TextBox 38">
            <a:extLst>
              <a:ext uri="{FF2B5EF4-FFF2-40B4-BE49-F238E27FC236}">
                <a16:creationId xmlns:a16="http://schemas.microsoft.com/office/drawing/2014/main" id="{2602A517-BC00-A229-189F-36B21B2169A9}"/>
              </a:ext>
            </a:extLst>
          </p:cNvPr>
          <p:cNvSpPr txBox="1">
            <a:spLocks noGrp="1" noRot="1" noMove="1" noResize="1" noEditPoints="1" noAdjustHandles="1" noChangeArrowheads="1" noChangeShapeType="1"/>
          </p:cNvSpPr>
          <p:nvPr/>
        </p:nvSpPr>
        <p:spPr>
          <a:xfrm>
            <a:off x="977471" y="2642077"/>
            <a:ext cx="4701153" cy="2814040"/>
          </a:xfrm>
          <a:prstGeom prst="rect">
            <a:avLst/>
          </a:prstGeom>
          <a:noFill/>
        </p:spPr>
        <p:txBody>
          <a:bodyPr wrap="square">
            <a:spAutoFit/>
          </a:bodyPr>
          <a:lstStyle/>
          <a:p>
            <a:pPr lvl="0" defTabSz="914115">
              <a:lnSpc>
                <a:spcPct val="110000"/>
              </a:lnSpc>
              <a:spcAft>
                <a:spcPts val="600"/>
              </a:spcAft>
              <a:defRPr/>
            </a:pPr>
            <a:r>
              <a:rPr lang="en-US" b="1" dirty="0">
                <a:solidFill>
                  <a:srgbClr val="003A70"/>
                </a:solidFill>
                <a:latin typeface="Arial"/>
                <a:cs typeface="Arial"/>
              </a:rPr>
              <a:t>Top 10% nationally </a:t>
            </a:r>
            <a:r>
              <a:rPr lang="en-US" dirty="0">
                <a:solidFill>
                  <a:srgbClr val="003A70"/>
                </a:solidFill>
                <a:latin typeface="Arial"/>
                <a:cs typeface="Arial"/>
              </a:rPr>
              <a:t>in 2023</a:t>
            </a:r>
            <a:r>
              <a:rPr lang="en-US" b="1" dirty="0">
                <a:solidFill>
                  <a:srgbClr val="003A70"/>
                </a:solidFill>
                <a:latin typeface="Arial"/>
                <a:cs typeface="Arial"/>
              </a:rPr>
              <a:t> </a:t>
            </a:r>
            <a:r>
              <a:rPr lang="en-US" dirty="0">
                <a:solidFill>
                  <a:srgbClr val="003A70"/>
                </a:solidFill>
                <a:latin typeface="Arial"/>
                <a:cs typeface="Arial"/>
              </a:rPr>
              <a:t>for 3 key cancer screenings:</a:t>
            </a:r>
            <a:r>
              <a:rPr lang="en-US" baseline="30000" dirty="0">
                <a:solidFill>
                  <a:srgbClr val="003A70"/>
                </a:solidFill>
                <a:latin typeface="Arial"/>
                <a:cs typeface="Arial"/>
              </a:rPr>
              <a:t>1</a:t>
            </a:r>
          </a:p>
          <a:p>
            <a:pPr marL="285750" lvl="0" indent="-285750" defTabSz="914115">
              <a:lnSpc>
                <a:spcPct val="110000"/>
              </a:lnSpc>
              <a:buFont typeface="Arial" panose="020B0604020202020204" pitchFamily="34" charset="0"/>
              <a:buChar char="•"/>
              <a:defRPr/>
            </a:pPr>
            <a:r>
              <a:rPr kumimoji="0" lang="en-US" b="0" i="0" u="none" strike="noStrike" kern="1200" cap="none" spc="0" normalizeH="0" baseline="0" noProof="0" dirty="0">
                <a:ln>
                  <a:noFill/>
                </a:ln>
                <a:solidFill>
                  <a:srgbClr val="003A70"/>
                </a:solidFill>
                <a:effectLst/>
                <a:uLnTx/>
                <a:uFillTx/>
                <a:latin typeface="Arial"/>
                <a:cs typeface="Arial"/>
              </a:rPr>
              <a:t>Breast cancer</a:t>
            </a:r>
            <a:endParaRPr lang="en-US" b="0" i="0" u="none" strike="noStrike" kern="1200" cap="none" spc="0" normalizeH="0" baseline="0" noProof="0" dirty="0">
              <a:ln>
                <a:noFill/>
              </a:ln>
              <a:solidFill>
                <a:srgbClr val="003A70"/>
              </a:solidFill>
              <a:effectLst/>
              <a:uLnTx/>
              <a:uFillTx/>
              <a:latin typeface="Arial"/>
              <a:cs typeface="Arial"/>
            </a:endParaRPr>
          </a:p>
          <a:p>
            <a:pPr marL="285750" lvl="0" indent="-285750" defTabSz="914115">
              <a:lnSpc>
                <a:spcPct val="110000"/>
              </a:lnSpc>
              <a:buFont typeface="Arial" panose="020B0604020202020204" pitchFamily="34" charset="0"/>
              <a:buChar char="•"/>
              <a:defRPr/>
            </a:pPr>
            <a:r>
              <a:rPr lang="en-US" dirty="0">
                <a:solidFill>
                  <a:srgbClr val="003A70"/>
                </a:solidFill>
                <a:latin typeface="Arial"/>
                <a:cs typeface="Arial"/>
              </a:rPr>
              <a:t>Cervical cancer</a:t>
            </a:r>
            <a:endParaRPr lang="en-US" baseline="30000" dirty="0">
              <a:solidFill>
                <a:srgbClr val="003A70"/>
              </a:solidFill>
              <a:latin typeface="Arial"/>
              <a:cs typeface="Arial"/>
            </a:endParaRPr>
          </a:p>
          <a:p>
            <a:pPr marL="285750" lvl="0" indent="-285750" defTabSz="914115">
              <a:lnSpc>
                <a:spcPct val="110000"/>
              </a:lnSpc>
              <a:spcAft>
                <a:spcPts val="1200"/>
              </a:spcAft>
              <a:buFont typeface="Arial" panose="020B0604020202020204" pitchFamily="34" charset="0"/>
              <a:buChar char="•"/>
              <a:defRPr/>
            </a:pPr>
            <a:r>
              <a:rPr lang="en-US" dirty="0">
                <a:solidFill>
                  <a:srgbClr val="003A70"/>
                </a:solidFill>
                <a:latin typeface="Arial"/>
                <a:cs typeface="Arial"/>
              </a:rPr>
              <a:t>Colorectal cancer</a:t>
            </a:r>
          </a:p>
          <a:p>
            <a:pPr defTabSz="914115">
              <a:lnSpc>
                <a:spcPct val="110000"/>
              </a:lnSpc>
              <a:spcAft>
                <a:spcPts val="600"/>
              </a:spcAft>
              <a:defRPr/>
            </a:pPr>
            <a:r>
              <a:rPr kumimoji="0" lang="en-US" b="1" u="none" strike="noStrike" kern="1200" cap="none" spc="0" normalizeH="0" baseline="0" noProof="0" dirty="0">
                <a:ln>
                  <a:noFill/>
                </a:ln>
                <a:solidFill>
                  <a:srgbClr val="003A70"/>
                </a:solidFill>
                <a:effectLst/>
                <a:uLnTx/>
                <a:uFillTx/>
                <a:latin typeface="Arial"/>
                <a:cs typeface="Arial"/>
              </a:rPr>
              <a:t>For more than a decade, </a:t>
            </a:r>
            <a:r>
              <a:rPr kumimoji="0" lang="en-US" b="0" i="0" u="none" strike="noStrike" kern="1200" cap="none" spc="0" normalizeH="0" baseline="0" noProof="0" dirty="0">
                <a:ln>
                  <a:noFill/>
                </a:ln>
                <a:solidFill>
                  <a:srgbClr val="003A70"/>
                </a:solidFill>
                <a:effectLst/>
                <a:uLnTx/>
                <a:uFillTx/>
                <a:latin typeface="Arial"/>
                <a:cs typeface="Arial"/>
              </a:rPr>
              <a:t>we’ve been </a:t>
            </a:r>
            <a:br>
              <a:rPr kumimoji="0" lang="en-US" b="0" i="0" u="none" strike="noStrike" kern="1200" cap="none" spc="0" normalizeH="0" baseline="0" noProof="0" dirty="0">
                <a:ln>
                  <a:noFill/>
                </a:ln>
                <a:solidFill>
                  <a:srgbClr val="003A70"/>
                </a:solidFill>
                <a:effectLst/>
                <a:uLnTx/>
                <a:uFillTx/>
                <a:latin typeface="Arial"/>
                <a:cs typeface="Arial"/>
              </a:rPr>
            </a:br>
            <a:r>
              <a:rPr kumimoji="0" lang="en-US" b="0" i="0" u="none" strike="noStrike" kern="1200" cap="none" spc="0" normalizeH="0" baseline="0" noProof="0" dirty="0">
                <a:ln>
                  <a:noFill/>
                </a:ln>
                <a:solidFill>
                  <a:srgbClr val="003A70"/>
                </a:solidFill>
                <a:effectLst/>
                <a:uLnTx/>
                <a:uFillTx/>
                <a:latin typeface="Arial"/>
                <a:cs typeface="Arial"/>
              </a:rPr>
              <a:t>in the top 25% </a:t>
            </a:r>
            <a:r>
              <a:rPr lang="en-US" dirty="0">
                <a:solidFill>
                  <a:srgbClr val="003A70"/>
                </a:solidFill>
                <a:latin typeface="Arial"/>
                <a:cs typeface="Arial"/>
              </a:rPr>
              <a:t>for these screenings.</a:t>
            </a:r>
            <a:r>
              <a:rPr lang="en-US" baseline="30000" dirty="0">
                <a:solidFill>
                  <a:srgbClr val="003A70"/>
                </a:solidFill>
                <a:latin typeface="Arial"/>
                <a:cs typeface="Arial"/>
              </a:rPr>
              <a:t>2</a:t>
            </a:r>
          </a:p>
          <a:p>
            <a:pPr marL="285750" lvl="0" indent="-285750" defTabSz="914115">
              <a:lnSpc>
                <a:spcPct val="110000"/>
              </a:lnSpc>
              <a:spcAft>
                <a:spcPts val="600"/>
              </a:spcAft>
              <a:buFont typeface="Arial" panose="020B0604020202020204" pitchFamily="34" charset="0"/>
              <a:buChar char="•"/>
              <a:defRPr/>
            </a:pPr>
            <a:endParaRPr lang="en-US" sz="1600" dirty="0">
              <a:solidFill>
                <a:srgbClr val="003A70"/>
              </a:solidFill>
              <a:latin typeface="Arial"/>
              <a:cs typeface="Arial"/>
            </a:endParaRPr>
          </a:p>
        </p:txBody>
      </p:sp>
      <p:sp>
        <p:nvSpPr>
          <p:cNvPr id="15" name="Rectangle 14">
            <a:extLst>
              <a:ext uri="{FF2B5EF4-FFF2-40B4-BE49-F238E27FC236}">
                <a16:creationId xmlns:a16="http://schemas.microsoft.com/office/drawing/2014/main" id="{2E41731A-AA0B-CD5A-3A4B-AAF4E051A9F7}"/>
              </a:ext>
            </a:extLst>
          </p:cNvPr>
          <p:cNvSpPr>
            <a:spLocks noGrp="1" noRot="1" noMove="1" noResize="1" noEditPoints="1" noAdjustHandles="1" noChangeArrowheads="1" noChangeShapeType="1"/>
          </p:cNvSpPr>
          <p:nvPr/>
        </p:nvSpPr>
        <p:spPr>
          <a:xfrm rot="5400000">
            <a:off x="-340500" y="1546791"/>
            <a:ext cx="933663" cy="252666"/>
          </a:xfrm>
          <a:prstGeom prst="rect">
            <a:avLst/>
          </a:prstGeom>
          <a:solidFill>
            <a:srgbClr val="0B7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C99EC32-4051-F6CD-30B1-892EF2792A9F}"/>
              </a:ext>
            </a:extLst>
          </p:cNvPr>
          <p:cNvSpPr txBox="1">
            <a:spLocks noGrp="1" noRot="1" noMove="1" noResize="1" noEditPoints="1" noAdjustHandles="1" noChangeArrowheads="1" noChangeShapeType="1"/>
          </p:cNvSpPr>
          <p:nvPr/>
        </p:nvSpPr>
        <p:spPr>
          <a:xfrm>
            <a:off x="5998661" y="2637811"/>
            <a:ext cx="4369480" cy="1896930"/>
          </a:xfrm>
          <a:prstGeom prst="rect">
            <a:avLst/>
          </a:prstGeom>
          <a:noFill/>
        </p:spPr>
        <p:txBody>
          <a:bodyPr wrap="square">
            <a:spAutoFit/>
          </a:bodyPr>
          <a:lstStyle/>
          <a:p>
            <a:pPr>
              <a:lnSpc>
                <a:spcPct val="110000"/>
              </a:lnSpc>
            </a:pPr>
            <a:r>
              <a:rPr lang="en-US" dirty="0">
                <a:solidFill>
                  <a:srgbClr val="003A70"/>
                </a:solidFill>
                <a:latin typeface="Arial" panose="020B0604020202020204" pitchFamily="34" charset="0"/>
                <a:cs typeface="Arial" panose="020B0604020202020204" pitchFamily="34" charset="0"/>
              </a:rPr>
              <a:t>Early cancer detection can mean less invasive treatment, more care options, and better chances of survival. </a:t>
            </a:r>
          </a:p>
          <a:p>
            <a:pPr>
              <a:lnSpc>
                <a:spcPct val="110000"/>
              </a:lnSpc>
            </a:pPr>
            <a:endParaRPr lang="en-US" dirty="0">
              <a:solidFill>
                <a:srgbClr val="003A70"/>
              </a:solidFill>
              <a:latin typeface="Arial" panose="020B0604020202020204" pitchFamily="34" charset="0"/>
              <a:cs typeface="Arial" panose="020B0604020202020204" pitchFamily="34" charset="0"/>
            </a:endParaRPr>
          </a:p>
          <a:p>
            <a:pPr>
              <a:lnSpc>
                <a:spcPct val="110000"/>
              </a:lnSpc>
            </a:pPr>
            <a:r>
              <a:rPr lang="en-US" dirty="0">
                <a:solidFill>
                  <a:srgbClr val="003A70"/>
                </a:solidFill>
                <a:latin typeface="Arial" panose="020B0604020202020204" pitchFamily="34" charset="0"/>
                <a:cs typeface="Arial" panose="020B0604020202020204" pitchFamily="34" charset="0"/>
              </a:rPr>
              <a:t>It can also lower treatment costs by </a:t>
            </a:r>
            <a:r>
              <a:rPr lang="en-US" b="1" dirty="0">
                <a:solidFill>
                  <a:srgbClr val="003A70"/>
                </a:solidFill>
                <a:latin typeface="Arial" panose="020B0604020202020204" pitchFamily="34" charset="0"/>
                <a:cs typeface="Arial" panose="020B0604020202020204" pitchFamily="34" charset="0"/>
              </a:rPr>
              <a:t>nearly two-thirds.</a:t>
            </a:r>
            <a:r>
              <a:rPr lang="en-US" b="1" baseline="30000" dirty="0">
                <a:solidFill>
                  <a:srgbClr val="003A70"/>
                </a:solidFill>
                <a:latin typeface="Arial" panose="020B0604020202020204" pitchFamily="34" charset="0"/>
                <a:cs typeface="Arial" panose="020B0604020202020204" pitchFamily="34" charset="0"/>
              </a:rPr>
              <a:t>3</a:t>
            </a:r>
            <a:r>
              <a:rPr lang="en-US" baseline="30000" dirty="0">
                <a:solidFill>
                  <a:srgbClr val="003A70"/>
                </a:solidFill>
                <a:latin typeface="Arial" panose="020B0604020202020204" pitchFamily="34" charset="0"/>
                <a:cs typeface="Arial" panose="020B0604020202020204" pitchFamily="34" charset="0"/>
              </a:rPr>
              <a:t> </a:t>
            </a:r>
            <a:r>
              <a:rPr lang="en-US" dirty="0">
                <a:solidFill>
                  <a:srgbClr val="003A70"/>
                </a:solidFill>
                <a:latin typeface="Arial" panose="020B0604020202020204" pitchFamily="34" charset="0"/>
                <a:cs typeface="Arial" panose="020B0604020202020204" pitchFamily="34" charset="0"/>
              </a:rPr>
              <a:t> </a:t>
            </a:r>
            <a:endParaRPr lang="en-US" sz="2000" dirty="0">
              <a:solidFill>
                <a:srgbClr val="003A70"/>
              </a:solidFill>
              <a:latin typeface="Arial" panose="020B060402020202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A90D67A9-236E-5DFA-7D7E-1F5C1DA693B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6101583" y="4774636"/>
            <a:ext cx="781262" cy="781262"/>
          </a:xfrm>
          <a:prstGeom prst="rect">
            <a:avLst/>
          </a:prstGeom>
        </p:spPr>
      </p:pic>
      <p:pic>
        <p:nvPicPr>
          <p:cNvPr id="28" name="Graphic 27">
            <a:extLst>
              <a:ext uri="{FF2B5EF4-FFF2-40B4-BE49-F238E27FC236}">
                <a16:creationId xmlns:a16="http://schemas.microsoft.com/office/drawing/2014/main" id="{3A2F6230-74F9-CE04-1DF5-D73FA58F03F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820359" y="4774636"/>
            <a:ext cx="781262" cy="781262"/>
          </a:xfrm>
          <a:prstGeom prst="rect">
            <a:avLst/>
          </a:prstGeom>
        </p:spPr>
      </p:pic>
      <p:cxnSp>
        <p:nvCxnSpPr>
          <p:cNvPr id="4" name="Straight Connector 3">
            <a:extLst>
              <a:ext uri="{FF2B5EF4-FFF2-40B4-BE49-F238E27FC236}">
                <a16:creationId xmlns:a16="http://schemas.microsoft.com/office/drawing/2014/main" id="{0C876AB1-A66D-ECAD-60E8-A3D4DE68A86E}"/>
              </a:ext>
            </a:extLst>
          </p:cNvPr>
          <p:cNvCxnSpPr>
            <a:cxnSpLocks/>
          </p:cNvCxnSpPr>
          <p:nvPr/>
        </p:nvCxnSpPr>
        <p:spPr>
          <a:xfrm>
            <a:off x="5588192" y="2755587"/>
            <a:ext cx="0" cy="2945907"/>
          </a:xfrm>
          <a:prstGeom prst="line">
            <a:avLst/>
          </a:prstGeom>
          <a:ln w="25400" cap="rnd">
            <a:solidFill>
              <a:srgbClr val="80C8EF"/>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8806C72-256F-AA40-D847-8FBF2BA3BDDD}"/>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6960971" y="4774636"/>
            <a:ext cx="781262" cy="781262"/>
          </a:xfrm>
          <a:prstGeom prst="rect">
            <a:avLst/>
          </a:prstGeom>
        </p:spPr>
      </p:pic>
    </p:spTree>
    <p:extLst>
      <p:ext uri="{BB962C8B-B14F-4D97-AF65-F5344CB8AC3E}">
        <p14:creationId xmlns:p14="http://schemas.microsoft.com/office/powerpoint/2010/main" val="21555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B8732-0227-7277-7D0A-DD2EADA3B6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C7265E-7546-2DB0-432F-9017043B030C}"/>
              </a:ext>
            </a:extLst>
          </p:cNvPr>
          <p:cNvSpPr txBox="1">
            <a:spLocks/>
          </p:cNvSpPr>
          <p:nvPr/>
        </p:nvSpPr>
        <p:spPr>
          <a:xfrm>
            <a:off x="981431" y="1611817"/>
            <a:ext cx="9343669" cy="1232443"/>
          </a:xfrm>
          <a:prstGeom prst="rect">
            <a:avLst/>
          </a:prstGeom>
        </p:spPr>
        <p:txBody>
          <a:bodyPr lIns="91440" tIns="45720" rIns="91440" bIns="45720" anchor="t"/>
          <a:lstStyle>
            <a:lvl1pPr marL="0" indent="0" algn="l" defTabSz="914355" rtl="0" eaLnBrk="1" latinLnBrk="0" hangingPunct="1">
              <a:lnSpc>
                <a:spcPts val="2200"/>
              </a:lnSpc>
              <a:spcBef>
                <a:spcPts val="11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5" rtl="0" eaLnBrk="1" fontAlgn="auto" latinLnBrk="0" hangingPunct="1">
              <a:lnSpc>
                <a:spcPts val="2200"/>
              </a:lnSpc>
              <a:spcBef>
                <a:spcPts val="1200"/>
              </a:spcBef>
              <a:spcAft>
                <a:spcPts val="0"/>
              </a:spcAft>
              <a:buClrTx/>
              <a:buSzPts val="1000"/>
              <a:buFont typeface="Arial" panose="020B0604020202020204" pitchFamily="34" charset="0"/>
              <a:buNone/>
              <a:tabLst>
                <a:tab pos="457200" algn="l"/>
              </a:tabLst>
              <a:defRPr/>
            </a:pPr>
            <a:endParaRPr kumimoji="0" lang="en-US" sz="1400" b="0" i="0" u="none" strike="noStrike" kern="1200" cap="none" spc="-5" normalizeH="0" baseline="0" noProof="0">
              <a:ln>
                <a:noFill/>
              </a:ln>
              <a:solidFill>
                <a:srgbClr val="0077B3"/>
              </a:solidFill>
              <a:effectLst/>
              <a:uLnTx/>
              <a:uFillTx/>
              <a:latin typeface="Arial"/>
              <a:ea typeface="+mn-ea"/>
              <a:cs typeface="Arial"/>
            </a:endParaRPr>
          </a:p>
        </p:txBody>
      </p:sp>
      <p:sp>
        <p:nvSpPr>
          <p:cNvPr id="6" name="TextBox 5">
            <a:extLst>
              <a:ext uri="{FF2B5EF4-FFF2-40B4-BE49-F238E27FC236}">
                <a16:creationId xmlns:a16="http://schemas.microsoft.com/office/drawing/2014/main" id="{75DDF926-086A-2B07-8A7A-E357FBF3EE0B}"/>
              </a:ext>
            </a:extLst>
          </p:cNvPr>
          <p:cNvSpPr txBox="1">
            <a:spLocks noGrp="1" noRot="1" noMove="1" noResize="1" noEditPoints="1" noAdjustHandles="1" noChangeArrowheads="1" noChangeShapeType="1"/>
          </p:cNvSpPr>
          <p:nvPr/>
        </p:nvSpPr>
        <p:spPr>
          <a:xfrm>
            <a:off x="953472" y="1448723"/>
            <a:ext cx="5494217" cy="1220847"/>
          </a:xfrm>
          <a:prstGeom prst="rect">
            <a:avLst/>
          </a:prstGeom>
          <a:noFill/>
        </p:spPr>
        <p:txBody>
          <a:bodyPr wrap="square" rtlCol="0">
            <a:noAutofit/>
          </a:bodyPr>
          <a:lstStyle/>
          <a:p>
            <a:pPr marL="0" marR="0" lvl="0" indent="0" algn="l" defTabSz="914115" rtl="0" eaLnBrk="1" fontAlgn="auto" latinLnBrk="0" hangingPunct="1">
              <a:lnSpc>
                <a:spcPts val="44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t>Higher survival rates for cancer</a:t>
            </a:r>
          </a:p>
        </p:txBody>
      </p:sp>
      <p:sp>
        <p:nvSpPr>
          <p:cNvPr id="8" name="TextBox 7">
            <a:extLst>
              <a:ext uri="{FF2B5EF4-FFF2-40B4-BE49-F238E27FC236}">
                <a16:creationId xmlns:a16="http://schemas.microsoft.com/office/drawing/2014/main" id="{95031C62-CE12-7F7F-618F-D378D1AFFA74}"/>
              </a:ext>
            </a:extLst>
          </p:cNvPr>
          <p:cNvSpPr txBox="1">
            <a:spLocks noGrp="1" noRot="1" noMove="1" noResize="1" noEditPoints="1" noAdjustHandles="1" noChangeArrowheads="1" noChangeShapeType="1"/>
          </p:cNvSpPr>
          <p:nvPr/>
        </p:nvSpPr>
        <p:spPr>
          <a:xfrm>
            <a:off x="961032" y="3404933"/>
            <a:ext cx="5540730" cy="16665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rgbClr val="003A70"/>
                </a:solidFill>
                <a:latin typeface="Arial"/>
                <a:cs typeface="Arial"/>
              </a:rPr>
              <a:t>20%</a:t>
            </a:r>
          </a:p>
          <a:p>
            <a:pPr>
              <a:lnSpc>
                <a:spcPct val="110000"/>
              </a:lnSpc>
            </a:pPr>
            <a:r>
              <a:rPr lang="en-US" sz="2000" b="1" dirty="0">
                <a:solidFill>
                  <a:srgbClr val="003A70"/>
                </a:solidFill>
                <a:latin typeface="Arial"/>
                <a:cs typeface="Arial"/>
              </a:rPr>
              <a:t>less likely to experience premature death due to cancer</a:t>
            </a:r>
            <a:r>
              <a:rPr lang="en-US" sz="2000" b="1" baseline="30000" dirty="0">
                <a:solidFill>
                  <a:srgbClr val="003A70"/>
                </a:solidFill>
                <a:latin typeface="Arial"/>
                <a:cs typeface="Arial"/>
              </a:rPr>
              <a:t>*</a:t>
            </a:r>
          </a:p>
        </p:txBody>
      </p:sp>
      <p:sp>
        <p:nvSpPr>
          <p:cNvPr id="13" name="TextBox 12">
            <a:extLst>
              <a:ext uri="{FF2B5EF4-FFF2-40B4-BE49-F238E27FC236}">
                <a16:creationId xmlns:a16="http://schemas.microsoft.com/office/drawing/2014/main" id="{51074799-A65F-DB15-25C7-B5A879D76236}"/>
              </a:ext>
            </a:extLst>
          </p:cNvPr>
          <p:cNvSpPr txBox="1">
            <a:spLocks noGrp="1" noRot="1" noMove="1" noResize="1" noEditPoints="1" noAdjustHandles="1" noChangeArrowheads="1" noChangeShapeType="1"/>
          </p:cNvSpPr>
          <p:nvPr/>
        </p:nvSpPr>
        <p:spPr>
          <a:xfrm>
            <a:off x="7635426" y="4064917"/>
            <a:ext cx="2958040" cy="1080039"/>
          </a:xfrm>
          <a:prstGeom prst="rect">
            <a:avLst/>
          </a:prstGeom>
          <a:noFill/>
        </p:spPr>
        <p:txBody>
          <a:bodyPr wrap="square" rtlCol="0">
            <a:spAutoFit/>
          </a:bodyPr>
          <a:lstStyle/>
          <a:p>
            <a:pPr marL="0" marR="0" lvl="0" indent="0" algn="l" defTabSz="914115" rtl="0" eaLnBrk="1" fontAlgn="auto" latinLnBrk="0" hangingPunct="1">
              <a:lnSpc>
                <a:spcPct val="110000"/>
              </a:lnSpc>
              <a:spcBef>
                <a:spcPts val="0"/>
              </a:spcBef>
              <a:spcAft>
                <a:spcPts val="600"/>
              </a:spcAft>
              <a:buClrTx/>
              <a:buSzTx/>
              <a:buFontTx/>
              <a:buNone/>
              <a:tabLst/>
              <a:defRPr/>
            </a:pPr>
            <a:r>
              <a:rPr kumimoji="0" lang="en-US" sz="2000" b="1" u="none" strike="noStrike" kern="1200" cap="none" spc="0" normalizeH="0" baseline="0" noProof="0" dirty="0">
                <a:ln>
                  <a:noFill/>
                </a:ln>
                <a:solidFill>
                  <a:srgbClr val="003A71"/>
                </a:solidFill>
                <a:effectLst/>
                <a:uLnTx/>
                <a:uFillTx/>
                <a:latin typeface="Arial Narrow" panose="020B0604020202020204" pitchFamily="34" charset="0"/>
                <a:cs typeface="Arial Narrow" panose="020B0604020202020204" pitchFamily="34" charset="0"/>
              </a:rPr>
              <a:t>Recognized for excellence in cancer care </a:t>
            </a:r>
            <a:r>
              <a:rPr lang="en-US" sz="2000" b="1" dirty="0">
                <a:solidFill>
                  <a:srgbClr val="003A71"/>
                </a:solidFill>
                <a:latin typeface="Arial Narrow" panose="020B0604020202020204" pitchFamily="34" charset="0"/>
                <a:cs typeface="Arial Narrow" panose="020B0604020202020204" pitchFamily="34" charset="0"/>
              </a:rPr>
              <a:t>by </a:t>
            </a:r>
            <a:br>
              <a:rPr lang="en-US" sz="2000" b="1" dirty="0">
                <a:solidFill>
                  <a:srgbClr val="003A71"/>
                </a:solidFill>
                <a:latin typeface="Arial Narrow" panose="020B0604020202020204" pitchFamily="34" charset="0"/>
                <a:cs typeface="Arial Narrow" panose="020B0604020202020204" pitchFamily="34" charset="0"/>
              </a:rPr>
            </a:br>
            <a:r>
              <a:rPr lang="en-US" sz="2000" b="1" dirty="0">
                <a:solidFill>
                  <a:srgbClr val="003A71"/>
                </a:solidFill>
                <a:latin typeface="Arial Narrow" panose="020B0604020202020204" pitchFamily="34" charset="0"/>
                <a:cs typeface="Arial Narrow" panose="020B0604020202020204" pitchFamily="34" charset="0"/>
              </a:rPr>
              <a:t>U.S. News &amp; World Report. </a:t>
            </a:r>
          </a:p>
        </p:txBody>
      </p:sp>
      <p:pic>
        <p:nvPicPr>
          <p:cNvPr id="15" name="Picture 2">
            <a:extLst>
              <a:ext uri="{FF2B5EF4-FFF2-40B4-BE49-F238E27FC236}">
                <a16:creationId xmlns:a16="http://schemas.microsoft.com/office/drawing/2014/main" id="{3FA169F3-0FC5-A9C7-ACFD-CCBCCDF4C665}"/>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7539749" y="1562101"/>
            <a:ext cx="2958044" cy="22985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554D472-D8B4-C4A0-C01C-8BF067381776}"/>
              </a:ext>
            </a:extLst>
          </p:cNvPr>
          <p:cNvSpPr txBox="1">
            <a:spLocks noGrp="1" noRot="1" noMove="1" noResize="1" noEditPoints="1" noAdjustHandles="1" noChangeArrowheads="1" noChangeShapeType="1"/>
          </p:cNvSpPr>
          <p:nvPr/>
        </p:nvSpPr>
        <p:spPr>
          <a:xfrm>
            <a:off x="975062" y="6108361"/>
            <a:ext cx="7355540" cy="230832"/>
          </a:xfrm>
          <a:prstGeom prst="rect">
            <a:avLst/>
          </a:prstGeom>
          <a:noFill/>
        </p:spPr>
        <p:txBody>
          <a:bodyPr wrap="square">
            <a:spAutoFit/>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*McGlynn et al., </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“Measuring Premature Mortality Among Kaiser Permanente Members Compared to the Community,” July 20, 2022.</a:t>
            </a:r>
            <a:r>
              <a:rPr kumimoji="0" lang="en-US" sz="900" b="1"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a:t>
            </a:r>
            <a:endPar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endParaRPr>
          </a:p>
        </p:txBody>
      </p:sp>
      <p:pic>
        <p:nvPicPr>
          <p:cNvPr id="23" name="Graphic 22">
            <a:extLst>
              <a:ext uri="{FF2B5EF4-FFF2-40B4-BE49-F238E27FC236}">
                <a16:creationId xmlns:a16="http://schemas.microsoft.com/office/drawing/2014/main" id="{56C5CDB8-DC6D-8F65-9E59-F3EDF6A60AF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rot="5400000">
            <a:off x="2568663" y="3764810"/>
            <a:ext cx="537539" cy="322523"/>
          </a:xfrm>
          <a:prstGeom prst="rect">
            <a:avLst/>
          </a:prstGeom>
        </p:spPr>
      </p:pic>
      <p:sp>
        <p:nvSpPr>
          <p:cNvPr id="24" name="TextBox 23">
            <a:extLst>
              <a:ext uri="{FF2B5EF4-FFF2-40B4-BE49-F238E27FC236}">
                <a16:creationId xmlns:a16="http://schemas.microsoft.com/office/drawing/2014/main" id="{E1B50A94-C856-5116-C3BD-AC6EA645DCDF}"/>
              </a:ext>
            </a:extLst>
          </p:cNvPr>
          <p:cNvSpPr txBox="1">
            <a:spLocks noGrp="1" noRot="1" noMove="1" noResize="1" noEditPoints="1" noAdjustHandles="1" noChangeArrowheads="1" noChangeShapeType="1"/>
          </p:cNvSpPr>
          <p:nvPr/>
        </p:nvSpPr>
        <p:spPr>
          <a:xfrm>
            <a:off x="975843" y="2967881"/>
            <a:ext cx="7670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115">
              <a:defRPr/>
            </a:pPr>
            <a:r>
              <a:rPr kumimoji="0" lang="en-US"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Kaiser Permanente members are</a:t>
            </a:r>
          </a:p>
        </p:txBody>
      </p:sp>
      <p:sp>
        <p:nvSpPr>
          <p:cNvPr id="25" name="Rectangle 24">
            <a:extLst>
              <a:ext uri="{FF2B5EF4-FFF2-40B4-BE49-F238E27FC236}">
                <a16:creationId xmlns:a16="http://schemas.microsoft.com/office/drawing/2014/main" id="{385E56DA-C986-3D78-C5FF-DD87F28BE4AA}"/>
              </a:ext>
            </a:extLst>
          </p:cNvPr>
          <p:cNvSpPr>
            <a:spLocks noGrp="1" noRot="1" noMove="1" noResize="1" noEditPoints="1" noAdjustHandles="1" noChangeArrowheads="1" noChangeShapeType="1"/>
          </p:cNvSpPr>
          <p:nvPr/>
        </p:nvSpPr>
        <p:spPr>
          <a:xfrm rot="5400000">
            <a:off x="-343465" y="1907986"/>
            <a:ext cx="939596" cy="252666"/>
          </a:xfrm>
          <a:prstGeom prst="rect">
            <a:avLst/>
          </a:prstGeom>
          <a:solidFill>
            <a:srgbClr val="0B7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93EBC22-789E-4596-BC77-51ACB7D6B8DB}"/>
              </a:ext>
            </a:extLst>
          </p:cNvPr>
          <p:cNvCxnSpPr>
            <a:cxnSpLocks/>
          </p:cNvCxnSpPr>
          <p:nvPr/>
        </p:nvCxnSpPr>
        <p:spPr>
          <a:xfrm>
            <a:off x="7219580" y="1592826"/>
            <a:ext cx="0" cy="3702505"/>
          </a:xfrm>
          <a:prstGeom prst="line">
            <a:avLst/>
          </a:prstGeom>
          <a:ln w="25400" cap="rnd">
            <a:solidFill>
              <a:srgbClr val="80C8E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54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466F5-3359-0B68-D2FB-F8CB68B1ED3B}"/>
            </a:ext>
          </a:extLst>
        </p:cNvPr>
        <p:cNvGrpSpPr/>
        <p:nvPr/>
      </p:nvGrpSpPr>
      <p:grpSpPr>
        <a:xfrm>
          <a:off x="0" y="0"/>
          <a:ext cx="0" cy="0"/>
          <a:chOff x="0" y="0"/>
          <a:chExt cx="0" cy="0"/>
        </a:xfrm>
      </p:grpSpPr>
      <p:pic>
        <p:nvPicPr>
          <p:cNvPr id="13" name="Picture 12" descr="A person wearing a number on his shirt&#10;&#10;Description automatically generated">
            <a:extLst>
              <a:ext uri="{FF2B5EF4-FFF2-40B4-BE49-F238E27FC236}">
                <a16:creationId xmlns:a16="http://schemas.microsoft.com/office/drawing/2014/main" id="{E07FE214-693D-47AF-E0D9-89E55132DDF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t="-1"/>
          <a:stretch/>
        </p:blipFill>
        <p:spPr>
          <a:xfrm>
            <a:off x="0" y="0"/>
            <a:ext cx="12192000" cy="6858001"/>
          </a:xfrm>
          <a:prstGeom prst="rect">
            <a:avLst/>
          </a:prstGeom>
        </p:spPr>
      </p:pic>
      <p:sp>
        <p:nvSpPr>
          <p:cNvPr id="35" name="Text Placeholder 34">
            <a:extLst>
              <a:ext uri="{FF2B5EF4-FFF2-40B4-BE49-F238E27FC236}">
                <a16:creationId xmlns:a16="http://schemas.microsoft.com/office/drawing/2014/main" id="{4DB3526E-FF6D-257E-6247-6A99C4D7BAD8}"/>
              </a:ext>
            </a:extLst>
          </p:cNvPr>
          <p:cNvSpPr>
            <a:spLocks noGrp="1" noRot="1" noMove="1" noResize="1" noEditPoints="1" noAdjustHandles="1" noChangeArrowheads="1" noChangeShapeType="1"/>
          </p:cNvSpPr>
          <p:nvPr>
            <p:ph type="body" sz="quarter" idx="12"/>
          </p:nvPr>
        </p:nvSpPr>
        <p:spPr>
          <a:xfrm>
            <a:off x="965021" y="975240"/>
            <a:ext cx="5244569" cy="1293552"/>
          </a:xfrm>
        </p:spPr>
        <p:txBody>
          <a:bodyPr lIns="91440" tIns="45720" rIns="91440" bIns="45720" anchor="b"/>
          <a:lstStyle/>
          <a:p>
            <a:pPr>
              <a:lnSpc>
                <a:spcPts val="4400"/>
              </a:lnSpc>
              <a:spcBef>
                <a:spcPts val="0"/>
              </a:spcBef>
              <a:spcAft>
                <a:spcPts val="600"/>
              </a:spcAft>
            </a:pPr>
            <a:r>
              <a:rPr lang="en-US" sz="4000" dirty="0">
                <a:solidFill>
                  <a:srgbClr val="003A70"/>
                </a:solidFill>
                <a:latin typeface="Arial" panose="020B0604020202020204" pitchFamily="34" charset="0"/>
                <a:cs typeface="Arial" panose="020B0604020202020204" pitchFamily="34" charset="0"/>
              </a:rPr>
              <a:t>Cardiac care that all Americans deserve</a:t>
            </a:r>
          </a:p>
        </p:txBody>
      </p:sp>
      <p:sp>
        <p:nvSpPr>
          <p:cNvPr id="21" name="Content Placeholder 4">
            <a:extLst>
              <a:ext uri="{FF2B5EF4-FFF2-40B4-BE49-F238E27FC236}">
                <a16:creationId xmlns:a16="http://schemas.microsoft.com/office/drawing/2014/main" id="{33E20580-3052-E198-E04D-50E7EA4354F9}"/>
              </a:ext>
            </a:extLst>
          </p:cNvPr>
          <p:cNvSpPr txBox="1">
            <a:spLocks/>
          </p:cNvSpPr>
          <p:nvPr/>
        </p:nvSpPr>
        <p:spPr>
          <a:xfrm>
            <a:off x="981431" y="1611817"/>
            <a:ext cx="9343669" cy="1232443"/>
          </a:xfrm>
          <a:prstGeom prst="rect">
            <a:avLst/>
          </a:prstGeom>
        </p:spPr>
        <p:txBody>
          <a:bodyPr lIns="91440" tIns="45720" rIns="91440" bIns="45720" anchor="t"/>
          <a:lstStyle>
            <a:lvl1pPr marL="0" indent="0" algn="l" defTabSz="914355" rtl="0" eaLnBrk="1" latinLnBrk="0" hangingPunct="1">
              <a:lnSpc>
                <a:spcPts val="2200"/>
              </a:lnSpc>
              <a:spcBef>
                <a:spcPts val="11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5" rtl="0" eaLnBrk="1" fontAlgn="auto" latinLnBrk="0" hangingPunct="1">
              <a:lnSpc>
                <a:spcPts val="2200"/>
              </a:lnSpc>
              <a:spcBef>
                <a:spcPts val="1200"/>
              </a:spcBef>
              <a:spcAft>
                <a:spcPts val="0"/>
              </a:spcAft>
              <a:buClrTx/>
              <a:buSzPts val="1000"/>
              <a:buFont typeface="Arial" panose="020B0604020202020204" pitchFamily="34" charset="0"/>
              <a:buNone/>
              <a:tabLst>
                <a:tab pos="457200" algn="l"/>
              </a:tabLst>
              <a:defRPr/>
            </a:pPr>
            <a:endParaRPr kumimoji="0" lang="en-US" sz="1400" b="0" i="0" u="none" strike="noStrike" kern="1200" cap="none" spc="-5" normalizeH="0" baseline="0" noProof="0">
              <a:ln>
                <a:noFill/>
              </a:ln>
              <a:solidFill>
                <a:srgbClr val="0077B3"/>
              </a:solidFill>
              <a:effectLst/>
              <a:uLnTx/>
              <a:uFillTx/>
              <a:latin typeface="Arial"/>
              <a:ea typeface="+mn-ea"/>
              <a:cs typeface="Arial"/>
            </a:endParaRPr>
          </a:p>
        </p:txBody>
      </p:sp>
      <p:sp>
        <p:nvSpPr>
          <p:cNvPr id="37" name="TextBox 36">
            <a:extLst>
              <a:ext uri="{FF2B5EF4-FFF2-40B4-BE49-F238E27FC236}">
                <a16:creationId xmlns:a16="http://schemas.microsoft.com/office/drawing/2014/main" id="{2064EBC2-7FFD-A85D-0FAC-FE6D1AEAC329}"/>
              </a:ext>
            </a:extLst>
          </p:cNvPr>
          <p:cNvSpPr txBox="1">
            <a:spLocks noGrp="1" noRot="1" noMove="1" noResize="1" noEditPoints="1" noAdjustHandles="1" noChangeArrowheads="1" noChangeShapeType="1"/>
          </p:cNvSpPr>
          <p:nvPr/>
        </p:nvSpPr>
        <p:spPr>
          <a:xfrm>
            <a:off x="976393" y="6108700"/>
            <a:ext cx="4286487" cy="646331"/>
          </a:xfrm>
          <a:prstGeom prst="rect">
            <a:avLst/>
          </a:prstGeom>
          <a:noFill/>
        </p:spPr>
        <p:txBody>
          <a:bodyPr wrap="square">
            <a:spAutoFit/>
          </a:bodyPr>
          <a:lstStyle/>
          <a:p>
            <a:pPr defTabSz="914115">
              <a:defRPr/>
            </a:pPr>
            <a:r>
              <a:rPr kumimoji="0" lang="en-US" sz="900" b="1"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1. </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NCQA Quality Compass</a:t>
            </a:r>
            <a:r>
              <a:rPr kumimoji="0" lang="en-US" sz="900" b="0" i="0" u="none" strike="noStrike" kern="1200" cap="none" spc="0" normalizeH="0" baseline="30000" noProof="0" dirty="0">
                <a:ln>
                  <a:noFill/>
                </a:ln>
                <a:solidFill>
                  <a:srgbClr val="003A70"/>
                </a:solidFill>
                <a:effectLst/>
                <a:uLnTx/>
                <a:uFillTx/>
                <a:latin typeface="Arial" panose="020B0604020202020204" pitchFamily="34" charset="0"/>
                <a:ea typeface="+mn-ea"/>
                <a:cs typeface="Arial" panose="020B0604020202020204" pitchFamily="34" charset="0"/>
              </a:rPr>
              <a:t>®</a:t>
            </a:r>
            <a:r>
              <a:rPr lang="en-US" sz="900" dirty="0">
                <a:solidFill>
                  <a:srgbClr val="003A70"/>
                </a:solidFill>
                <a:latin typeface="Arial" panose="020B0604020202020204" pitchFamily="34" charset="0"/>
                <a:cs typeface="Arial" panose="020B0604020202020204" pitchFamily="34" charset="0"/>
              </a:rPr>
              <a:t> </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2023. </a:t>
            </a:r>
            <a:r>
              <a:rPr lang="en-US" sz="900" b="1" dirty="0">
                <a:solidFill>
                  <a:srgbClr val="003A70"/>
                </a:solidFill>
                <a:latin typeface="Arial" panose="020B0604020202020204" pitchFamily="34" charset="0"/>
                <a:cs typeface="Arial" panose="020B0604020202020204" pitchFamily="34" charset="0"/>
              </a:rPr>
              <a:t>2</a:t>
            </a:r>
            <a:r>
              <a:rPr kumimoji="0" lang="en-US" sz="900" b="1"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NCQA Quality Compass</a:t>
            </a:r>
            <a:r>
              <a:rPr kumimoji="0" lang="en-US" sz="900" b="0" i="0" u="none" strike="noStrike" kern="1200" cap="none" spc="0" normalizeH="0" baseline="30000" noProof="0" dirty="0">
                <a:ln>
                  <a:noFill/>
                </a:ln>
                <a:solidFill>
                  <a:srgbClr val="003A70"/>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2011–2023. </a:t>
            </a:r>
            <a:b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br>
            <a:r>
              <a:rPr kumimoji="0" lang="en-US" sz="900" b="1"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3. </a:t>
            </a:r>
            <a:r>
              <a:rPr lang="en-US" sz="900" dirty="0" err="1">
                <a:solidFill>
                  <a:srgbClr val="003A70"/>
                </a:solidFill>
                <a:latin typeface="Arial" panose="020B0604020202020204" pitchFamily="34" charset="0"/>
                <a:cs typeface="Arial" panose="020B0604020202020204" pitchFamily="34" charset="0"/>
              </a:rPr>
              <a:t>cdc.gov</a:t>
            </a:r>
            <a:r>
              <a:rPr lang="en-US" sz="900" dirty="0">
                <a:solidFill>
                  <a:srgbClr val="003A70"/>
                </a:solidFill>
                <a:latin typeface="Arial" panose="020B0604020202020204" pitchFamily="34" charset="0"/>
                <a:cs typeface="Arial" panose="020B0604020202020204" pitchFamily="34" charset="0"/>
              </a:rPr>
              <a:t>, July 6, 2023.</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a:t>
            </a:r>
            <a:r>
              <a:rPr kumimoji="0" lang="en-US" sz="900" b="1"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4. </a:t>
            </a:r>
            <a:r>
              <a:rPr kumimoji="0" lang="en-US" sz="900" b="0" i="0" u="none" strike="noStrike" kern="1200" cap="none" spc="0" normalizeH="0" baseline="0" noProof="0" dirty="0" err="1">
                <a:ln>
                  <a:noFill/>
                </a:ln>
                <a:solidFill>
                  <a:srgbClr val="003A70"/>
                </a:solidFill>
                <a:effectLst/>
                <a:uLnTx/>
                <a:uFillTx/>
                <a:latin typeface="Arial" panose="020B0604020202020204" pitchFamily="34" charset="0"/>
                <a:ea typeface="+mn-ea"/>
                <a:cs typeface="Arial" panose="020B0604020202020204" pitchFamily="34" charset="0"/>
              </a:rPr>
              <a:t>Ortaliz</a:t>
            </a:r>
            <a:r>
              <a:rPr lang="en-US" sz="900" dirty="0">
                <a:solidFill>
                  <a:srgbClr val="003A70"/>
                </a:solidFill>
                <a:latin typeface="Arial" panose="020B0604020202020204" pitchFamily="34" charset="0"/>
                <a:cs typeface="Arial" panose="020B0604020202020204" pitchFamily="34" charset="0"/>
              </a:rPr>
              <a:t>a et al., Peterson-KFF Health System Tracker, November 12, 2021</a:t>
            </a: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a:t>
            </a:r>
          </a:p>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3A70"/>
                </a:solidFill>
                <a:effectLst/>
                <a:uLnTx/>
                <a:uFillTx/>
                <a:latin typeface="Arial" panose="020B0604020202020204" pitchFamily="34" charset="0"/>
                <a:ea typeface="+mn-ea"/>
                <a:cs typeface="Arial" panose="020B0604020202020204" pitchFamily="34" charset="0"/>
              </a:rPr>
              <a:t> </a:t>
            </a:r>
          </a:p>
        </p:txBody>
      </p:sp>
      <p:sp>
        <p:nvSpPr>
          <p:cNvPr id="9" name="TextBox 8">
            <a:extLst>
              <a:ext uri="{FF2B5EF4-FFF2-40B4-BE49-F238E27FC236}">
                <a16:creationId xmlns:a16="http://schemas.microsoft.com/office/drawing/2014/main" id="{3E961B6B-3899-13D9-C4D5-6888E09F7E47}"/>
              </a:ext>
            </a:extLst>
          </p:cNvPr>
          <p:cNvSpPr txBox="1">
            <a:spLocks noGrp="1" noRot="1" noMove="1" noResize="1" noEditPoints="1" noAdjustHandles="1" noChangeArrowheads="1" noChangeShapeType="1"/>
          </p:cNvSpPr>
          <p:nvPr/>
        </p:nvSpPr>
        <p:spPr>
          <a:xfrm>
            <a:off x="988740" y="2453469"/>
            <a:ext cx="4902201" cy="1518301"/>
          </a:xfrm>
          <a:prstGeom prst="rect">
            <a:avLst/>
          </a:prstGeom>
          <a:noFill/>
        </p:spPr>
        <p:txBody>
          <a:bodyPr wrap="square" rtlCol="0">
            <a:spAutoFit/>
          </a:bodyPr>
          <a:lstStyle/>
          <a:p>
            <a:pPr defTabSz="914115">
              <a:lnSpc>
                <a:spcPct val="110000"/>
              </a:lnSpc>
              <a:spcAft>
                <a:spcPts val="1800"/>
              </a:spcAft>
              <a:defRPr/>
            </a:pPr>
            <a:r>
              <a:rPr lang="en-US" b="1" dirty="0">
                <a:solidFill>
                  <a:srgbClr val="003A70"/>
                </a:solidFill>
                <a:latin typeface="Arial" panose="020B0604020202020204" pitchFamily="34" charset="0"/>
                <a:cs typeface="Arial" panose="020B0604020202020204" pitchFamily="34" charset="0"/>
              </a:rPr>
              <a:t>Top 10% nationally </a:t>
            </a:r>
            <a:r>
              <a:rPr lang="en-US" dirty="0">
                <a:solidFill>
                  <a:srgbClr val="003A70"/>
                </a:solidFill>
                <a:latin typeface="Arial" panose="020B0604020202020204" pitchFamily="34" charset="0"/>
                <a:cs typeface="Arial" panose="020B0604020202020204" pitchFamily="34" charset="0"/>
              </a:rPr>
              <a:t>in 2023 for </a:t>
            </a:r>
            <a:r>
              <a:rPr kumimoji="0" lang="en-US" b="0" i="0"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t>controlling high blood pressure.</a:t>
            </a:r>
            <a:r>
              <a:rPr kumimoji="0" lang="en-US" b="0" i="0" u="none" strike="noStrike" kern="1200" cap="none" spc="0" normalizeH="0" baseline="30000" noProof="0" dirty="0">
                <a:ln>
                  <a:noFill/>
                </a:ln>
                <a:solidFill>
                  <a:srgbClr val="003A70"/>
                </a:solidFill>
                <a:effectLst/>
                <a:uLnTx/>
                <a:uFillTx/>
                <a:latin typeface="Arial" panose="020B0604020202020204" pitchFamily="34" charset="0"/>
                <a:cs typeface="Arial" panose="020B0604020202020204" pitchFamily="34" charset="0"/>
              </a:rPr>
              <a:t>1</a:t>
            </a:r>
          </a:p>
          <a:p>
            <a:pPr lvl="0" defTabSz="914115">
              <a:lnSpc>
                <a:spcPct val="110000"/>
              </a:lnSpc>
              <a:defRPr/>
            </a:pPr>
            <a:r>
              <a:rPr kumimoji="0" lang="en-US" b="1" i="0"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t>For more than a decade, </a:t>
            </a:r>
            <a:br>
              <a:rPr kumimoji="0" lang="en-US" b="1" i="0"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br>
            <a:r>
              <a:rPr kumimoji="0" lang="en-US" b="0" i="0"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t>we’ve beaten the national average.</a:t>
            </a:r>
            <a:r>
              <a:rPr kumimoji="0" lang="en-US" b="0" i="0" u="none" strike="noStrike" kern="1200" cap="none" spc="0" normalizeH="0" baseline="30000" noProof="0" dirty="0">
                <a:ln>
                  <a:noFill/>
                </a:ln>
                <a:solidFill>
                  <a:srgbClr val="003A70"/>
                </a:solidFill>
                <a:effectLst/>
                <a:uLnTx/>
                <a:uFillTx/>
                <a:latin typeface="Arial" panose="020B0604020202020204" pitchFamily="34" charset="0"/>
                <a:cs typeface="Arial" panose="020B0604020202020204" pitchFamily="34" charset="0"/>
              </a:rPr>
              <a:t>2</a:t>
            </a:r>
            <a:endParaRPr lang="en-US" dirty="0">
              <a:solidFill>
                <a:srgbClr val="003A7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33DB3EB-2901-B14E-2EF0-8F767E33B3F9}"/>
              </a:ext>
            </a:extLst>
          </p:cNvPr>
          <p:cNvSpPr>
            <a:spLocks noGrp="1" noRot="1" noMove="1" noResize="1" noEditPoints="1" noAdjustHandles="1" noChangeArrowheads="1" noChangeShapeType="1"/>
          </p:cNvSpPr>
          <p:nvPr/>
        </p:nvSpPr>
        <p:spPr>
          <a:xfrm rot="5400000">
            <a:off x="-329366" y="1514338"/>
            <a:ext cx="911398" cy="252666"/>
          </a:xfrm>
          <a:prstGeom prst="rect">
            <a:avLst/>
          </a:prstGeom>
          <a:solidFill>
            <a:srgbClr val="0B7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D9527A7-894C-2487-BCEC-591D5215DA0D}"/>
              </a:ext>
            </a:extLst>
          </p:cNvPr>
          <p:cNvSpPr txBox="1">
            <a:spLocks noGrp="1" noRot="1" noMove="1" noResize="1" noEditPoints="1" noAdjustHandles="1" noChangeArrowheads="1" noChangeShapeType="1"/>
          </p:cNvSpPr>
          <p:nvPr/>
        </p:nvSpPr>
        <p:spPr>
          <a:xfrm>
            <a:off x="987745" y="4340745"/>
            <a:ext cx="6270780" cy="369332"/>
          </a:xfrm>
          <a:prstGeom prst="rect">
            <a:avLst/>
          </a:prstGeom>
          <a:noFill/>
        </p:spPr>
        <p:txBody>
          <a:bodyPr wrap="square" rtlCol="0">
            <a:spAutoFit/>
          </a:bodyPr>
          <a:lstStyle/>
          <a:p>
            <a:pPr marL="0" marR="0" lvl="0" indent="0" algn="l" defTabSz="914115" rtl="0" eaLnBrk="1" fontAlgn="auto" latinLnBrk="0" hangingPunct="1">
              <a:lnSpc>
                <a:spcPct val="100000"/>
              </a:lnSpc>
              <a:spcBef>
                <a:spcPts val="0"/>
              </a:spcBef>
              <a:spcAft>
                <a:spcPts val="1200"/>
              </a:spcAft>
              <a:buClrTx/>
              <a:buSzTx/>
              <a:buFontTx/>
              <a:buNone/>
              <a:tabLst/>
              <a:defRPr/>
            </a:pPr>
            <a:r>
              <a:rPr kumimoji="0" lang="en-US" b="1" u="none" strike="noStrike" kern="1200" cap="none" spc="0" normalizeH="0" baseline="0" noProof="0">
                <a:ln>
                  <a:noFill/>
                </a:ln>
                <a:solidFill>
                  <a:srgbClr val="003A70"/>
                </a:solidFill>
                <a:effectLst/>
                <a:uLnTx/>
                <a:uFillTx/>
                <a:latin typeface="Arial" panose="020B0604020202020204" pitchFamily="34" charset="0"/>
                <a:cs typeface="Arial" panose="020B0604020202020204" pitchFamily="34" charset="0"/>
              </a:rPr>
              <a:t>The hidden cost of hypertension</a:t>
            </a:r>
            <a:endParaRPr kumimoji="0" lang="en-US" b="1" u="none" strike="noStrike" kern="1200" cap="none" spc="0" normalizeH="0" baseline="30000" noProof="0">
              <a:ln>
                <a:noFill/>
              </a:ln>
              <a:solidFill>
                <a:srgbClr val="003A70"/>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B90C217-1383-DF5F-7A86-E75A041F2D5E}"/>
              </a:ext>
            </a:extLst>
          </p:cNvPr>
          <p:cNvSpPr txBox="1">
            <a:spLocks noGrp="1" noRot="1" noMove="1" noResize="1" noEditPoints="1" noAdjustHandles="1" noChangeArrowheads="1" noChangeShapeType="1"/>
          </p:cNvSpPr>
          <p:nvPr/>
        </p:nvSpPr>
        <p:spPr>
          <a:xfrm>
            <a:off x="2608338" y="4769097"/>
            <a:ext cx="3621347" cy="1021883"/>
          </a:xfrm>
          <a:prstGeom prst="rect">
            <a:avLst/>
          </a:prstGeom>
          <a:noFill/>
        </p:spPr>
        <p:txBody>
          <a:bodyPr wrap="square">
            <a:spAutoFit/>
          </a:bodyPr>
          <a:lstStyle/>
          <a:p>
            <a:pPr>
              <a:lnSpc>
                <a:spcPct val="110000"/>
              </a:lnSpc>
            </a:pPr>
            <a:r>
              <a:rPr kumimoji="0" lang="en-US" sz="2800" b="1"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t>$7,418 </a:t>
            </a:r>
            <a:br>
              <a:rPr kumimoji="0" lang="en-US" sz="2800" b="1"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br>
            <a:r>
              <a:rPr kumimoji="0" lang="en-US" sz="1400"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t>added annual health care costs for each employee with high blood pressure</a:t>
            </a:r>
            <a:r>
              <a:rPr kumimoji="0" lang="en-US" sz="1400" u="none" strike="noStrike" kern="1200" cap="none" spc="0" normalizeH="0" baseline="30000" noProof="0" dirty="0">
                <a:ln>
                  <a:noFill/>
                </a:ln>
                <a:solidFill>
                  <a:srgbClr val="003A70"/>
                </a:solidFill>
                <a:effectLst/>
                <a:uLnTx/>
                <a:uFillTx/>
                <a:latin typeface="Arial" panose="020B0604020202020204" pitchFamily="34" charset="0"/>
                <a:cs typeface="Arial" panose="020B0604020202020204" pitchFamily="34" charset="0"/>
              </a:rPr>
              <a:t>4</a:t>
            </a:r>
            <a:endParaRPr lang="en-US" baseline="30000" dirty="0">
              <a:solidFill>
                <a:srgbClr val="003A70"/>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923D909D-2BC6-B8F2-2128-D1EFF55FE3A6}"/>
              </a:ext>
            </a:extLst>
          </p:cNvPr>
          <p:cNvCxnSpPr>
            <a:cxnSpLocks noGrp="1" noRot="1" noMove="1" noResize="1" noEditPoints="1" noAdjustHandles="1" noChangeArrowheads="1" noChangeShapeType="1"/>
          </p:cNvCxnSpPr>
          <p:nvPr/>
        </p:nvCxnSpPr>
        <p:spPr>
          <a:xfrm>
            <a:off x="1092200" y="4162905"/>
            <a:ext cx="4902200" cy="0"/>
          </a:xfrm>
          <a:prstGeom prst="line">
            <a:avLst/>
          </a:prstGeom>
          <a:ln w="25400" cap="rnd">
            <a:solidFill>
              <a:srgbClr val="90CDF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7391DFF-4572-73F5-648A-1A5264D1170D}"/>
              </a:ext>
            </a:extLst>
          </p:cNvPr>
          <p:cNvSpPr txBox="1">
            <a:spLocks noGrp="1" noRot="1" noMove="1" noResize="1" noEditPoints="1" noAdjustHandles="1" noChangeArrowheads="1" noChangeShapeType="1"/>
          </p:cNvSpPr>
          <p:nvPr/>
        </p:nvSpPr>
        <p:spPr>
          <a:xfrm>
            <a:off x="970964" y="4768368"/>
            <a:ext cx="1725536" cy="1021883"/>
          </a:xfrm>
          <a:prstGeom prst="rect">
            <a:avLst/>
          </a:prstGeom>
          <a:noFill/>
        </p:spPr>
        <p:txBody>
          <a:bodyPr wrap="square">
            <a:spAutoFit/>
          </a:bodyPr>
          <a:lstStyle/>
          <a:p>
            <a:pPr>
              <a:lnSpc>
                <a:spcPct val="110000"/>
              </a:lnSpc>
            </a:pPr>
            <a:r>
              <a:rPr kumimoji="0" lang="en-US" sz="2800" b="1"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t>1 in 2 </a:t>
            </a:r>
            <a:endParaRPr lang="en-US" sz="1200" baseline="30000" dirty="0">
              <a:solidFill>
                <a:srgbClr val="003A70"/>
              </a:solidFill>
              <a:latin typeface="Arial" panose="020B0604020202020204" pitchFamily="34" charset="0"/>
              <a:cs typeface="Arial" panose="020B0604020202020204" pitchFamily="34" charset="0"/>
            </a:endParaRPr>
          </a:p>
          <a:p>
            <a:pPr>
              <a:lnSpc>
                <a:spcPct val="110000"/>
              </a:lnSpc>
            </a:pPr>
            <a:r>
              <a:rPr kumimoji="0" lang="en-US" sz="1400" u="none" strike="noStrike" kern="1200" cap="none" spc="0" normalizeH="0" baseline="0" noProof="0" dirty="0">
                <a:ln>
                  <a:noFill/>
                </a:ln>
                <a:solidFill>
                  <a:srgbClr val="003A70"/>
                </a:solidFill>
                <a:effectLst/>
                <a:uLnTx/>
                <a:uFillTx/>
                <a:latin typeface="Arial" panose="020B0604020202020204" pitchFamily="34" charset="0"/>
                <a:cs typeface="Arial" panose="020B0604020202020204" pitchFamily="34" charset="0"/>
              </a:rPr>
              <a:t>adults has high blood pressure</a:t>
            </a:r>
            <a:r>
              <a:rPr lang="en-US" sz="1400" baseline="30000" dirty="0">
                <a:solidFill>
                  <a:srgbClr val="003A70"/>
                </a:solidFill>
                <a:latin typeface="Arial" panose="020B0604020202020204" pitchFamily="34" charset="0"/>
                <a:cs typeface="Arial" panose="020B0604020202020204" pitchFamily="34" charset="0"/>
              </a:rPr>
              <a:t>3</a:t>
            </a:r>
            <a:endParaRPr lang="en-US" sz="1600" baseline="30000" dirty="0">
              <a:solidFill>
                <a:srgbClr val="003A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75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5E5"/>
        </a:solidFill>
        <a:effectLst/>
      </p:bgPr>
    </p:bg>
    <p:spTree>
      <p:nvGrpSpPr>
        <p:cNvPr id="1" name="">
          <a:extLst>
            <a:ext uri="{FF2B5EF4-FFF2-40B4-BE49-F238E27FC236}">
              <a16:creationId xmlns:a16="http://schemas.microsoft.com/office/drawing/2014/main" id="{3C03FC03-832F-2EE5-F808-1FA646376317}"/>
            </a:ext>
          </a:extLst>
        </p:cNvPr>
        <p:cNvGrpSpPr/>
        <p:nvPr/>
      </p:nvGrpSpPr>
      <p:grpSpPr>
        <a:xfrm>
          <a:off x="0" y="0"/>
          <a:ext cx="0" cy="0"/>
          <a:chOff x="0" y="0"/>
          <a:chExt cx="0" cy="0"/>
        </a:xfrm>
      </p:grpSpPr>
      <p:sp>
        <p:nvSpPr>
          <p:cNvPr id="35" name="Text Placeholder 34">
            <a:extLst>
              <a:ext uri="{FF2B5EF4-FFF2-40B4-BE49-F238E27FC236}">
                <a16:creationId xmlns:a16="http://schemas.microsoft.com/office/drawing/2014/main" id="{B35788D6-F84E-F5FB-8394-0FCA731D5AF5}"/>
              </a:ext>
            </a:extLst>
          </p:cNvPr>
          <p:cNvSpPr>
            <a:spLocks noGrp="1" noRot="1" noMove="1" noResize="1" noEditPoints="1" noAdjustHandles="1" noChangeArrowheads="1" noChangeShapeType="1"/>
          </p:cNvSpPr>
          <p:nvPr>
            <p:ph type="body" sz="quarter" idx="12"/>
          </p:nvPr>
        </p:nvSpPr>
        <p:spPr>
          <a:xfrm>
            <a:off x="970545" y="956641"/>
            <a:ext cx="8158465" cy="1322106"/>
          </a:xfrm>
        </p:spPr>
        <p:txBody>
          <a:bodyPr lIns="91440" tIns="45720" rIns="91440" bIns="45720" anchor="b"/>
          <a:lstStyle/>
          <a:p>
            <a:pPr>
              <a:lnSpc>
                <a:spcPts val="4400"/>
              </a:lnSpc>
            </a:pPr>
            <a:r>
              <a:rPr lang="en-US" sz="4000" dirty="0">
                <a:latin typeface="Arial" panose="020B0604020202020204" pitchFamily="34" charset="0"/>
                <a:cs typeface="Arial" panose="020B0604020202020204" pitchFamily="34" charset="0"/>
              </a:rPr>
              <a:t>Superior diabetes care that drives healthier outcomes</a:t>
            </a:r>
          </a:p>
        </p:txBody>
      </p:sp>
      <p:sp>
        <p:nvSpPr>
          <p:cNvPr id="37" name="TextBox 36">
            <a:extLst>
              <a:ext uri="{FF2B5EF4-FFF2-40B4-BE49-F238E27FC236}">
                <a16:creationId xmlns:a16="http://schemas.microsoft.com/office/drawing/2014/main" id="{23761448-2F3F-1B18-9EFA-0F36501C2846}"/>
              </a:ext>
            </a:extLst>
          </p:cNvPr>
          <p:cNvSpPr txBox="1">
            <a:spLocks/>
          </p:cNvSpPr>
          <p:nvPr/>
        </p:nvSpPr>
        <p:spPr>
          <a:xfrm>
            <a:off x="978360" y="6119396"/>
            <a:ext cx="7809074" cy="230832"/>
          </a:xfrm>
          <a:prstGeom prst="rect">
            <a:avLst/>
          </a:prstGeom>
          <a:noFill/>
        </p:spPr>
        <p:txBody>
          <a:bodyPr wrap="square">
            <a:spAutoFit/>
          </a:bodyPr>
          <a:lstStyle/>
          <a:p>
            <a:pPr defTabSz="914115">
              <a:defRPr/>
            </a:pPr>
            <a:r>
              <a:rPr kumimoji="0" lang="en-US" sz="900" b="1" i="0"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1. </a:t>
            </a:r>
            <a:r>
              <a:rPr kumimoji="0" lang="en-US" sz="900" i="0"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NCQA </a:t>
            </a:r>
            <a:r>
              <a:rPr kumimoji="0" lang="en-US" sz="900" b="0" i="0"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Quality Compass</a:t>
            </a:r>
            <a:r>
              <a:rPr kumimoji="0" lang="en-US" sz="900" b="0" i="0" u="none" strike="noStrike" kern="1200" cap="none" spc="0" normalizeH="0" baseline="30000" noProof="0" dirty="0">
                <a:ln>
                  <a:noFill/>
                </a:ln>
                <a:solidFill>
                  <a:srgbClr val="003A71"/>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 2023. </a:t>
            </a:r>
            <a:r>
              <a:rPr kumimoji="0" lang="en-US" sz="900" b="1" i="0"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2.</a:t>
            </a:r>
            <a:r>
              <a:rPr kumimoji="0" lang="en-US" sz="900" i="0"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 Kaiser Permanente internal data, 2023. </a:t>
            </a:r>
            <a:r>
              <a:rPr kumimoji="0" lang="en-US" sz="900" i="0" u="none" strike="noStrike" kern="1200" cap="none" spc="0" normalizeH="0" baseline="0" noProof="0" dirty="0" err="1">
                <a:ln>
                  <a:noFill/>
                </a:ln>
                <a:solidFill>
                  <a:srgbClr val="003A71"/>
                </a:solidFill>
                <a:effectLst/>
                <a:uLnTx/>
                <a:uFillTx/>
                <a:latin typeface="Arial" panose="020B0604020202020204" pitchFamily="34" charset="0"/>
                <a:ea typeface="+mn-ea"/>
                <a:cs typeface="Arial" panose="020B0604020202020204" pitchFamily="34" charset="0"/>
              </a:rPr>
              <a:t>Piragine</a:t>
            </a:r>
            <a:r>
              <a:rPr kumimoji="0" lang="en-US" sz="900" i="0"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 et al., </a:t>
            </a:r>
            <a:r>
              <a:rPr kumimoji="0" lang="en-US" sz="900" i="1"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Journal of Clinical Medicine</a:t>
            </a:r>
            <a:r>
              <a:rPr kumimoji="0" lang="en-US" sz="900" i="0" u="none" strike="noStrike" kern="1200" cap="none" spc="0" normalizeH="0" baseline="0" noProof="0" dirty="0">
                <a:ln>
                  <a:noFill/>
                </a:ln>
                <a:solidFill>
                  <a:srgbClr val="003A71"/>
                </a:solidFill>
                <a:effectLst/>
                <a:uLnTx/>
                <a:uFillTx/>
                <a:latin typeface="Arial" panose="020B0604020202020204" pitchFamily="34" charset="0"/>
                <a:ea typeface="+mn-ea"/>
                <a:cs typeface="Arial" panose="020B0604020202020204" pitchFamily="34" charset="0"/>
              </a:rPr>
              <a:t>, March 22, 2023. </a:t>
            </a:r>
          </a:p>
        </p:txBody>
      </p:sp>
      <p:sp>
        <p:nvSpPr>
          <p:cNvPr id="5" name="TextBox 4">
            <a:extLst>
              <a:ext uri="{FF2B5EF4-FFF2-40B4-BE49-F238E27FC236}">
                <a16:creationId xmlns:a16="http://schemas.microsoft.com/office/drawing/2014/main" id="{F84C05EE-3F5B-7881-D349-93175FFC678C}"/>
              </a:ext>
            </a:extLst>
          </p:cNvPr>
          <p:cNvSpPr txBox="1">
            <a:spLocks noGrp="1" noRot="1" noMove="1" noResize="1" noEditPoints="1" noAdjustHandles="1" noChangeArrowheads="1" noChangeShapeType="1"/>
          </p:cNvSpPr>
          <p:nvPr/>
        </p:nvSpPr>
        <p:spPr>
          <a:xfrm>
            <a:off x="992316" y="2449416"/>
            <a:ext cx="7112594" cy="678134"/>
          </a:xfrm>
          <a:prstGeom prst="rect">
            <a:avLst/>
          </a:prstGeom>
          <a:noFill/>
        </p:spPr>
        <p:txBody>
          <a:bodyPr wrap="square" rtlCol="0">
            <a:spAutoFit/>
          </a:bodyPr>
          <a:lstStyle/>
          <a:p>
            <a:pPr marL="0" marR="0" lvl="0" indent="0" algn="l" defTabSz="914115" rtl="0" eaLnBrk="1" fontAlgn="auto" latinLnBrk="0" hangingPunct="1">
              <a:lnSpc>
                <a:spcPct val="110000"/>
              </a:lnSpc>
              <a:spcBef>
                <a:spcPts val="0"/>
              </a:spcBef>
              <a:spcAft>
                <a:spcPts val="0"/>
              </a:spcAft>
              <a:buClrTx/>
              <a:buSzTx/>
              <a:buFontTx/>
              <a:buNone/>
              <a:tabLst/>
              <a:defRPr/>
            </a:pPr>
            <a:r>
              <a:rPr kumimoji="0" lang="en-US" i="0" u="none" strike="noStrike" kern="1200" cap="none" spc="0" normalizeH="0" baseline="0" noProof="0" dirty="0">
                <a:ln>
                  <a:noFill/>
                </a:ln>
                <a:solidFill>
                  <a:srgbClr val="003A71"/>
                </a:solidFill>
                <a:effectLst/>
                <a:uLnTx/>
                <a:uFillTx/>
                <a:latin typeface="Arial" panose="020B0604020202020204" pitchFamily="34" charset="0"/>
                <a:cs typeface="Arial" panose="020B0604020202020204" pitchFamily="34" charset="0"/>
              </a:rPr>
              <a:t>We’re in the top 5% nationally for </a:t>
            </a:r>
            <a:r>
              <a:rPr lang="en-US" dirty="0">
                <a:solidFill>
                  <a:srgbClr val="003A71"/>
                </a:solidFill>
                <a:latin typeface="Arial" panose="020B0604020202020204" pitchFamily="34" charset="0"/>
                <a:cs typeface="Arial" panose="020B0604020202020204" pitchFamily="34" charset="0"/>
              </a:rPr>
              <a:t>key diabetes care measures </a:t>
            </a:r>
            <a:r>
              <a:rPr lang="en-US" b="1" dirty="0">
                <a:solidFill>
                  <a:srgbClr val="003A71"/>
                </a:solidFill>
                <a:latin typeface="Arial" panose="020B0604020202020204" pitchFamily="34" charset="0"/>
                <a:cs typeface="Arial" panose="020B0604020202020204" pitchFamily="34" charset="0"/>
              </a:rPr>
              <a:t>where early detection matters most</a:t>
            </a:r>
            <a:r>
              <a:rPr lang="en-US" b="1" baseline="30000" dirty="0">
                <a:solidFill>
                  <a:srgbClr val="003A71"/>
                </a:solidFill>
                <a:latin typeface="Arial" panose="020B0604020202020204" pitchFamily="34" charset="0"/>
                <a:cs typeface="Arial" panose="020B0604020202020204" pitchFamily="34" charset="0"/>
              </a:rPr>
              <a:t>1</a:t>
            </a:r>
            <a:endParaRPr kumimoji="0" lang="en-US" b="1" i="0" strike="noStrike" kern="1200" cap="none" spc="0" normalizeH="0" noProof="0" dirty="0">
              <a:ln>
                <a:noFill/>
              </a:ln>
              <a:solidFill>
                <a:srgbClr val="003A71"/>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8FA0019-4131-D63C-08CD-5B6C8C1E8BB4}"/>
              </a:ext>
            </a:extLst>
          </p:cNvPr>
          <p:cNvSpPr txBox="1">
            <a:spLocks noGrp="1" noRot="1" noMove="1" noResize="1" noEditPoints="1" noAdjustHandles="1" noChangeArrowheads="1" noChangeShapeType="1"/>
          </p:cNvSpPr>
          <p:nvPr/>
        </p:nvSpPr>
        <p:spPr>
          <a:xfrm>
            <a:off x="2747746" y="5707990"/>
            <a:ext cx="142956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115"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Kaiser Permanente</a:t>
            </a:r>
            <a:endParaRPr kumimoji="0" lang="en-US" sz="1100"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2A171C50-DA68-55E8-0405-D6D8ADC4F2FF}"/>
              </a:ext>
            </a:extLst>
          </p:cNvPr>
          <p:cNvSpPr>
            <a:spLocks noGrp="1" noRot="1" noMove="1" noResize="1" noEditPoints="1" noAdjustHandles="1" noChangeArrowheads="1" noChangeShapeType="1"/>
          </p:cNvSpPr>
          <p:nvPr/>
        </p:nvSpPr>
        <p:spPr>
          <a:xfrm>
            <a:off x="2610522" y="5763733"/>
            <a:ext cx="137626" cy="137626"/>
          </a:xfrm>
          <a:prstGeom prst="rect">
            <a:avLst/>
          </a:prstGeom>
          <a:solidFill>
            <a:srgbClr val="003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15"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59F8E94-9D50-6974-E9EE-2CD3632F49C8}"/>
              </a:ext>
            </a:extLst>
          </p:cNvPr>
          <p:cNvSpPr txBox="1">
            <a:spLocks noGrp="1" noRot="1" noMove="1" noResize="1" noEditPoints="1" noAdjustHandles="1" noChangeArrowheads="1" noChangeShapeType="1"/>
          </p:cNvSpPr>
          <p:nvPr/>
        </p:nvSpPr>
        <p:spPr>
          <a:xfrm>
            <a:off x="1221080" y="5702646"/>
            <a:ext cx="1276173" cy="264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115"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National average</a:t>
            </a:r>
            <a:endParaRPr kumimoji="0" lang="en-US" sz="1100"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70886245-92E0-B8F8-52D5-221A5BA41A24}"/>
              </a:ext>
            </a:extLst>
          </p:cNvPr>
          <p:cNvSpPr>
            <a:spLocks noGrp="1" noRot="1" noMove="1" noResize="1" noEditPoints="1" noAdjustHandles="1" noChangeArrowheads="1" noChangeShapeType="1"/>
          </p:cNvSpPr>
          <p:nvPr/>
        </p:nvSpPr>
        <p:spPr>
          <a:xfrm>
            <a:off x="1083454" y="5761520"/>
            <a:ext cx="137626" cy="137626"/>
          </a:xfrm>
          <a:prstGeom prst="rect">
            <a:avLst/>
          </a:prstGeom>
          <a:solidFill>
            <a:srgbClr val="CF4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15"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0DB19C69-57F8-30FE-246A-0243ACE16CE6}"/>
              </a:ext>
            </a:extLst>
          </p:cNvPr>
          <p:cNvGrpSpPr>
            <a:grpSpLocks noGrp="1" noUngrp="1" noRot="1" noMove="1" noResize="1"/>
          </p:cNvGrpSpPr>
          <p:nvPr/>
        </p:nvGrpSpPr>
        <p:grpSpPr>
          <a:xfrm>
            <a:off x="313493" y="2950199"/>
            <a:ext cx="11815007" cy="2525512"/>
            <a:chOff x="313493" y="2950199"/>
            <a:chExt cx="11815007" cy="2525512"/>
          </a:xfrm>
        </p:grpSpPr>
        <p:graphicFrame>
          <p:nvGraphicFramePr>
            <p:cNvPr id="4" name="Content Placeholder 8">
              <a:extLst>
                <a:ext uri="{FF2B5EF4-FFF2-40B4-BE49-F238E27FC236}">
                  <a16:creationId xmlns:a16="http://schemas.microsoft.com/office/drawing/2014/main" id="{92DE8DC7-82D4-AB1D-11F4-855A497415D5}"/>
                </a:ext>
              </a:extLst>
            </p:cNvPr>
            <p:cNvGraphicFramePr>
              <a:graphicFrameLocks noGrp="1" noDrilldown="1" noMove="1" noResize="1"/>
            </p:cNvGraphicFramePr>
            <p:nvPr>
              <p:extLst>
                <p:ext uri="{D42A27DB-BD31-4B8C-83A1-F6EECF244321}">
                  <p14:modId xmlns:p14="http://schemas.microsoft.com/office/powerpoint/2010/main" val="2322023024"/>
                </p:ext>
              </p:extLst>
            </p:nvPr>
          </p:nvGraphicFramePr>
          <p:xfrm>
            <a:off x="313493" y="2950199"/>
            <a:ext cx="11815007" cy="218391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3F048870-C9E2-D6F3-D1C9-A25B26AD6657}"/>
                </a:ext>
              </a:extLst>
            </p:cNvPr>
            <p:cNvCxnSpPr>
              <a:cxnSpLocks noGrp="1" noRot="1" noMove="1" noResize="1" noEditPoints="1" noAdjustHandles="1" noChangeArrowheads="1" noChangeShapeType="1"/>
            </p:cNvCxnSpPr>
            <p:nvPr/>
          </p:nvCxnSpPr>
          <p:spPr>
            <a:xfrm flipH="1">
              <a:off x="1063227" y="5047096"/>
              <a:ext cx="7828982" cy="0"/>
            </a:xfrm>
            <a:prstGeom prst="line">
              <a:avLst/>
            </a:prstGeom>
            <a:ln w="25400" cap="rnd">
              <a:solidFill>
                <a:srgbClr val="1A3D7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D02556-3834-E8FE-3CD8-778934B9388D}"/>
                </a:ext>
              </a:extLst>
            </p:cNvPr>
            <p:cNvSpPr txBox="1">
              <a:spLocks noGrp="1" noRot="1" noMove="1" noResize="1" noEditPoints="1" noAdjustHandles="1" noChangeArrowheads="1" noChangeShapeType="1"/>
            </p:cNvSpPr>
            <p:nvPr/>
          </p:nvSpPr>
          <p:spPr>
            <a:xfrm>
              <a:off x="1187627" y="5167934"/>
              <a:ext cx="2057400" cy="307777"/>
            </a:xfrm>
            <a:prstGeom prst="rect">
              <a:avLst/>
            </a:prstGeom>
            <a:noFill/>
          </p:spPr>
          <p:txBody>
            <a:bodyPr wrap="square" lIns="91440" tIns="45720" rIns="91440" bIns="45720" anchor="t">
              <a:spAutoFit/>
            </a:bodyPr>
            <a:lstStyle/>
            <a:p>
              <a:pPr marL="0" marR="0" lvl="0" indent="0" algn="ctr" defTabSz="914115"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3B70"/>
                  </a:solidFill>
                  <a:effectLst/>
                  <a:uLnTx/>
                  <a:uFillTx/>
                  <a:latin typeface="Arial" panose="020B0604020202020204" pitchFamily="34" charset="0"/>
                  <a:ea typeface="+mn-ea"/>
                  <a:cs typeface="Arial" panose="020B0604020202020204" pitchFamily="34" charset="0"/>
                </a:rPr>
                <a:t>Eye exams</a:t>
              </a:r>
            </a:p>
          </p:txBody>
        </p:sp>
        <p:sp>
          <p:nvSpPr>
            <p:cNvPr id="9" name="TextBox 8">
              <a:extLst>
                <a:ext uri="{FF2B5EF4-FFF2-40B4-BE49-F238E27FC236}">
                  <a16:creationId xmlns:a16="http://schemas.microsoft.com/office/drawing/2014/main" id="{E92A6CEA-4CCE-39BB-36DB-05A64DAF23D6}"/>
                </a:ext>
              </a:extLst>
            </p:cNvPr>
            <p:cNvSpPr txBox="1">
              <a:spLocks noGrp="1" noRot="1" noMove="1" noResize="1" noEditPoints="1" noAdjustHandles="1" noChangeArrowheads="1" noChangeShapeType="1"/>
            </p:cNvSpPr>
            <p:nvPr/>
          </p:nvSpPr>
          <p:spPr>
            <a:xfrm>
              <a:off x="3784600" y="5167934"/>
              <a:ext cx="2298700" cy="307777"/>
            </a:xfrm>
            <a:prstGeom prst="rect">
              <a:avLst/>
            </a:prstGeom>
            <a:noFill/>
          </p:spPr>
          <p:txBody>
            <a:bodyPr wrap="square" lIns="91440" tIns="45720" rIns="91440" bIns="45720" anchor="t">
              <a:spAutoFit/>
            </a:bodyPr>
            <a:lstStyle/>
            <a:p>
              <a:pPr marL="0" marR="0" lvl="0" indent="0" algn="ctr" defTabSz="914115"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3B70"/>
                  </a:solidFill>
                  <a:effectLst/>
                  <a:uLnTx/>
                  <a:uFillTx/>
                  <a:latin typeface="Arial" panose="020B0604020202020204" pitchFamily="34" charset="0"/>
                  <a:ea typeface="+mn-ea"/>
                  <a:cs typeface="Arial" panose="020B0604020202020204" pitchFamily="34" charset="0"/>
                </a:rPr>
                <a:t>Kidney health evaluations</a:t>
              </a:r>
            </a:p>
          </p:txBody>
        </p:sp>
        <p:sp>
          <p:nvSpPr>
            <p:cNvPr id="10" name="TextBox 9">
              <a:extLst>
                <a:ext uri="{FF2B5EF4-FFF2-40B4-BE49-F238E27FC236}">
                  <a16:creationId xmlns:a16="http://schemas.microsoft.com/office/drawing/2014/main" id="{35A3FEF9-8BD2-7A46-3A69-DCBEC485C65E}"/>
                </a:ext>
              </a:extLst>
            </p:cNvPr>
            <p:cNvSpPr txBox="1">
              <a:spLocks noGrp="1" noRot="1" noMove="1" noResize="1" noEditPoints="1" noAdjustHandles="1" noChangeArrowheads="1" noChangeShapeType="1"/>
            </p:cNvSpPr>
            <p:nvPr/>
          </p:nvSpPr>
          <p:spPr>
            <a:xfrm>
              <a:off x="6546850" y="5167934"/>
              <a:ext cx="2032000" cy="307777"/>
            </a:xfrm>
            <a:prstGeom prst="rect">
              <a:avLst/>
            </a:prstGeom>
            <a:noFill/>
          </p:spPr>
          <p:txBody>
            <a:bodyPr wrap="square" lIns="91440" tIns="45720" rIns="91440" bIns="45720" anchor="t">
              <a:spAutoFit/>
            </a:bodyPr>
            <a:lstStyle/>
            <a:p>
              <a:pPr marL="0" marR="0" lvl="0" indent="0" algn="ctr" defTabSz="914115"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3B70"/>
                  </a:solidFill>
                  <a:effectLst/>
                  <a:uLnTx/>
                  <a:uFillTx/>
                  <a:latin typeface="Arial" panose="020B0604020202020204" pitchFamily="34" charset="0"/>
                  <a:ea typeface="+mn-ea"/>
                  <a:cs typeface="Arial" panose="020B0604020202020204" pitchFamily="34" charset="0"/>
                </a:rPr>
                <a:t>Statin therapy</a:t>
              </a:r>
            </a:p>
          </p:txBody>
        </p:sp>
        <p:sp>
          <p:nvSpPr>
            <p:cNvPr id="12" name="Text Placeholder 23">
              <a:extLst>
                <a:ext uri="{FF2B5EF4-FFF2-40B4-BE49-F238E27FC236}">
                  <a16:creationId xmlns:a16="http://schemas.microsoft.com/office/drawing/2014/main" id="{7CA77D0E-7784-092D-6A81-0631A5A7009D}"/>
                </a:ext>
              </a:extLst>
            </p:cNvPr>
            <p:cNvSpPr txBox="1">
              <a:spLocks noGrp="1" noRot="1" noMove="1" noResize="1" noEditPoints="1" noAdjustHandles="1" noChangeArrowheads="1" noChangeShapeType="1"/>
            </p:cNvSpPr>
            <p:nvPr/>
          </p:nvSpPr>
          <p:spPr>
            <a:xfrm>
              <a:off x="1358900" y="4207284"/>
              <a:ext cx="1003300" cy="345970"/>
            </a:xfrm>
            <a:prstGeom prst="rect">
              <a:avLst/>
            </a:prstGeom>
          </p:spPr>
          <p:txBody>
            <a:bodyPr lIns="91440" tIns="45720" rIns="91440" bIns="45720" anchor="t"/>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5"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bg1"/>
                  </a:solidFill>
                  <a:effectLst/>
                  <a:uLnTx/>
                  <a:uFillTx/>
                </a:rPr>
                <a:t>51%</a:t>
              </a:r>
            </a:p>
          </p:txBody>
        </p:sp>
        <p:sp>
          <p:nvSpPr>
            <p:cNvPr id="14" name="Text Placeholder 23">
              <a:extLst>
                <a:ext uri="{FF2B5EF4-FFF2-40B4-BE49-F238E27FC236}">
                  <a16:creationId xmlns:a16="http://schemas.microsoft.com/office/drawing/2014/main" id="{8A448CA9-DF45-0F30-C1FB-8A605BC592C9}"/>
                </a:ext>
              </a:extLst>
            </p:cNvPr>
            <p:cNvSpPr txBox="1">
              <a:spLocks noGrp="1" noRot="1" noMove="1" noResize="1" noEditPoints="1" noAdjustHandles="1" noChangeArrowheads="1" noChangeShapeType="1"/>
            </p:cNvSpPr>
            <p:nvPr/>
          </p:nvSpPr>
          <p:spPr>
            <a:xfrm>
              <a:off x="4927600" y="3643361"/>
              <a:ext cx="1028699" cy="345970"/>
            </a:xfrm>
            <a:prstGeom prst="rect">
              <a:avLst/>
            </a:prstGeom>
          </p:spPr>
          <p:txBody>
            <a:bodyPr lIns="91440" tIns="45720" rIns="91440" bIns="45720" anchor="t"/>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5"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bg1"/>
                  </a:solidFill>
                  <a:effectLst/>
                  <a:uLnTx/>
                  <a:uFillTx/>
                </a:rPr>
                <a:t>78%</a:t>
              </a:r>
            </a:p>
          </p:txBody>
        </p:sp>
        <p:sp>
          <p:nvSpPr>
            <p:cNvPr id="16" name="Text Placeholder 23">
              <a:extLst>
                <a:ext uri="{FF2B5EF4-FFF2-40B4-BE49-F238E27FC236}">
                  <a16:creationId xmlns:a16="http://schemas.microsoft.com/office/drawing/2014/main" id="{850DF596-EEC5-6019-2B4F-F0EA3061B6E5}"/>
                </a:ext>
              </a:extLst>
            </p:cNvPr>
            <p:cNvSpPr txBox="1">
              <a:spLocks noGrp="1" noRot="1" noMove="1" noResize="1" noEditPoints="1" noAdjustHandles="1" noChangeArrowheads="1" noChangeShapeType="1"/>
            </p:cNvSpPr>
            <p:nvPr/>
          </p:nvSpPr>
          <p:spPr>
            <a:xfrm>
              <a:off x="3911600" y="4358998"/>
              <a:ext cx="1028700" cy="345970"/>
            </a:xfrm>
            <a:prstGeom prst="rect">
              <a:avLst/>
            </a:prstGeom>
          </p:spPr>
          <p:txBody>
            <a:bodyPr lIns="91440" tIns="45720" rIns="91440" bIns="45720" anchor="t"/>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5"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bg1"/>
                  </a:solidFill>
                  <a:effectLst/>
                  <a:uLnTx/>
                  <a:uFillTx/>
                </a:rPr>
                <a:t>43%</a:t>
              </a:r>
            </a:p>
          </p:txBody>
        </p:sp>
        <p:sp>
          <p:nvSpPr>
            <p:cNvPr id="17" name="Text Placeholder 23">
              <a:extLst>
                <a:ext uri="{FF2B5EF4-FFF2-40B4-BE49-F238E27FC236}">
                  <a16:creationId xmlns:a16="http://schemas.microsoft.com/office/drawing/2014/main" id="{01F4DC1F-8A69-A858-26C4-96A750E6D104}"/>
                </a:ext>
              </a:extLst>
            </p:cNvPr>
            <p:cNvSpPr txBox="1">
              <a:spLocks noGrp="1" noRot="1" noMove="1" noResize="1" noEditPoints="1" noAdjustHandles="1" noChangeArrowheads="1" noChangeShapeType="1"/>
            </p:cNvSpPr>
            <p:nvPr/>
          </p:nvSpPr>
          <p:spPr>
            <a:xfrm>
              <a:off x="7505700" y="3759916"/>
              <a:ext cx="1016000" cy="345970"/>
            </a:xfrm>
            <a:prstGeom prst="rect">
              <a:avLst/>
            </a:prstGeom>
          </p:spPr>
          <p:txBody>
            <a:bodyPr lIns="91440" tIns="45720" rIns="91440" bIns="45720" anchor="t"/>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5"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bg1"/>
                  </a:solidFill>
                  <a:effectLst/>
                  <a:uLnTx/>
                  <a:uFillTx/>
                </a:rPr>
                <a:t>73%</a:t>
              </a:r>
            </a:p>
          </p:txBody>
        </p:sp>
        <p:sp>
          <p:nvSpPr>
            <p:cNvPr id="18" name="Text Placeholder 23">
              <a:extLst>
                <a:ext uri="{FF2B5EF4-FFF2-40B4-BE49-F238E27FC236}">
                  <a16:creationId xmlns:a16="http://schemas.microsoft.com/office/drawing/2014/main" id="{B065EF06-B882-C52B-B57C-7039B55EFE89}"/>
                </a:ext>
              </a:extLst>
            </p:cNvPr>
            <p:cNvSpPr txBox="1">
              <a:spLocks noGrp="1" noRot="1" noMove="1" noResize="1" noEditPoints="1" noAdjustHandles="1" noChangeArrowheads="1" noChangeShapeType="1"/>
            </p:cNvSpPr>
            <p:nvPr/>
          </p:nvSpPr>
          <p:spPr>
            <a:xfrm>
              <a:off x="6477000" y="3937611"/>
              <a:ext cx="1028700" cy="345970"/>
            </a:xfrm>
            <a:prstGeom prst="rect">
              <a:avLst/>
            </a:prstGeom>
          </p:spPr>
          <p:txBody>
            <a:bodyPr lIns="91440" tIns="45720" rIns="91440" bIns="45720" anchor="t"/>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5"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bg1"/>
                  </a:solidFill>
                  <a:effectLst/>
                  <a:uLnTx/>
                  <a:uFillTx/>
                </a:rPr>
                <a:t>64%</a:t>
              </a:r>
            </a:p>
          </p:txBody>
        </p:sp>
        <p:sp>
          <p:nvSpPr>
            <p:cNvPr id="26" name="Text Placeholder 23">
              <a:extLst>
                <a:ext uri="{FF2B5EF4-FFF2-40B4-BE49-F238E27FC236}">
                  <a16:creationId xmlns:a16="http://schemas.microsoft.com/office/drawing/2014/main" id="{5A904748-9DB6-274B-EFF9-4F8F92FB090A}"/>
                </a:ext>
              </a:extLst>
            </p:cNvPr>
            <p:cNvSpPr txBox="1">
              <a:spLocks noGrp="1" noRot="1" noMove="1" noResize="1" noEditPoints="1" noAdjustHandles="1" noChangeArrowheads="1" noChangeShapeType="1"/>
            </p:cNvSpPr>
            <p:nvPr/>
          </p:nvSpPr>
          <p:spPr>
            <a:xfrm>
              <a:off x="2374900" y="3701299"/>
              <a:ext cx="1028700" cy="345970"/>
            </a:xfrm>
            <a:prstGeom prst="rect">
              <a:avLst/>
            </a:prstGeom>
          </p:spPr>
          <p:txBody>
            <a:bodyPr lIns="91440" tIns="45720" rIns="91440" bIns="45720" anchor="t"/>
            <a:lstStyle>
              <a:lvl1pPr marL="0" indent="0" algn="l" defTabSz="914355" rtl="0" eaLnBrk="1" latinLnBrk="0" hangingPunct="1">
                <a:lnSpc>
                  <a:spcPct val="100000"/>
                </a:lnSpc>
                <a:spcBef>
                  <a:spcPts val="1000"/>
                </a:spcBef>
                <a:buFont typeface="Arial" panose="020B0604020202020204" pitchFamily="34" charset="0"/>
                <a:buNone/>
                <a:defRPr sz="1200" b="0" i="0" kern="1200">
                  <a:solidFill>
                    <a:srgbClr val="003B70"/>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90CDF1"/>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90CDF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200" b="0" i="0" strike="noStrike" kern="1200" baseline="0">
                  <a:solidFill>
                    <a:srgbClr val="D0491A"/>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90CDF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5"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bg1"/>
                  </a:solidFill>
                  <a:effectLst/>
                  <a:uLnTx/>
                  <a:uFillTx/>
                </a:rPr>
                <a:t>76%</a:t>
              </a:r>
            </a:p>
          </p:txBody>
        </p:sp>
      </p:grpSp>
      <p:sp>
        <p:nvSpPr>
          <p:cNvPr id="68" name="Rectangle 67">
            <a:extLst>
              <a:ext uri="{FF2B5EF4-FFF2-40B4-BE49-F238E27FC236}">
                <a16:creationId xmlns:a16="http://schemas.microsoft.com/office/drawing/2014/main" id="{E6515AD8-C12C-7CC4-B34E-055A9C0856F7}"/>
              </a:ext>
            </a:extLst>
          </p:cNvPr>
          <p:cNvSpPr>
            <a:spLocks noGrp="1" noRot="1" noMove="1" noResize="1" noEditPoints="1" noAdjustHandles="1" noChangeArrowheads="1" noChangeShapeType="1"/>
          </p:cNvSpPr>
          <p:nvPr/>
        </p:nvSpPr>
        <p:spPr>
          <a:xfrm rot="5400000">
            <a:off x="-351678" y="1522839"/>
            <a:ext cx="956022" cy="252666"/>
          </a:xfrm>
          <a:prstGeom prst="rect">
            <a:avLst/>
          </a:prstGeom>
          <a:solidFill>
            <a:srgbClr val="0B7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3A54B5AC-4862-54BF-64BF-B2C0DACD76C3}"/>
              </a:ext>
            </a:extLst>
          </p:cNvPr>
          <p:cNvCxnSpPr>
            <a:cxnSpLocks noGrp="1" noRot="1" noMove="1" noResize="1" noEditPoints="1" noAdjustHandles="1" noChangeArrowheads="1" noChangeShapeType="1"/>
          </p:cNvCxnSpPr>
          <p:nvPr/>
        </p:nvCxnSpPr>
        <p:spPr>
          <a:xfrm>
            <a:off x="9239961" y="2552700"/>
            <a:ext cx="0" cy="3270031"/>
          </a:xfrm>
          <a:prstGeom prst="line">
            <a:avLst/>
          </a:prstGeom>
          <a:ln w="25400" cap="rnd">
            <a:solidFill>
              <a:srgbClr val="80C8EF"/>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175A08-FB57-E58A-13DA-E0A2DCDAFBB4}"/>
              </a:ext>
            </a:extLst>
          </p:cNvPr>
          <p:cNvSpPr txBox="1">
            <a:spLocks noGrp="1" noRot="1" noMove="1" noResize="1" noEditPoints="1" noAdjustHandles="1" noChangeArrowheads="1" noChangeShapeType="1"/>
          </p:cNvSpPr>
          <p:nvPr/>
        </p:nvSpPr>
        <p:spPr>
          <a:xfrm>
            <a:off x="9509361" y="2447599"/>
            <a:ext cx="2410355" cy="3493649"/>
          </a:xfrm>
          <a:prstGeom prst="rect">
            <a:avLst/>
          </a:prstGeom>
          <a:noFill/>
        </p:spPr>
        <p:txBody>
          <a:bodyPr wrap="square">
            <a:spAutoFit/>
          </a:bodyPr>
          <a:lstStyle/>
          <a:p>
            <a:pPr>
              <a:spcAft>
                <a:spcPts val="1200"/>
              </a:spcAft>
            </a:pPr>
            <a:r>
              <a:rPr lang="en-US" sz="1600" b="1" dirty="0">
                <a:solidFill>
                  <a:srgbClr val="003A70"/>
                </a:solidFill>
                <a:latin typeface="Arial" panose="020B0604020202020204" pitchFamily="34" charset="0"/>
                <a:cs typeface="Arial" panose="020B0604020202020204" pitchFamily="34" charset="0"/>
              </a:rPr>
              <a:t>Kaiser Permanente members have better</a:t>
            </a:r>
            <a:r>
              <a:rPr kumimoji="0" lang="en-US" sz="1600" b="1" u="none" strike="noStrike" kern="1200" cap="none" spc="0" normalizeH="0" noProof="0" dirty="0">
                <a:ln>
                  <a:noFill/>
                </a:ln>
                <a:solidFill>
                  <a:srgbClr val="003A70"/>
                </a:solidFill>
                <a:effectLst/>
                <a:uLnTx/>
                <a:uFillTx/>
                <a:latin typeface="Arial" panose="020B0604020202020204" pitchFamily="34" charset="0"/>
                <a:cs typeface="Arial" panose="020B0604020202020204" pitchFamily="34" charset="0"/>
              </a:rPr>
              <a:t> adherence to diabetes medications</a:t>
            </a:r>
            <a:endParaRPr kumimoji="0" lang="en-US" sz="1400" b="1" u="none" strike="noStrike" kern="1200" cap="none" spc="0" normalizeH="0" noProof="0" dirty="0">
              <a:ln>
                <a:noFill/>
              </a:ln>
              <a:solidFill>
                <a:srgbClr val="003A70"/>
              </a:solidFill>
              <a:effectLst/>
              <a:uLnTx/>
              <a:uFillTx/>
              <a:latin typeface="Arial" panose="020B0604020202020204" pitchFamily="34" charset="0"/>
              <a:cs typeface="Arial" panose="020B0604020202020204" pitchFamily="34" charset="0"/>
            </a:endParaRPr>
          </a:p>
          <a:p>
            <a:pPr rtl="0">
              <a:lnSpc>
                <a:spcPct val="110000"/>
              </a:lnSpc>
              <a:spcAft>
                <a:spcPts val="800"/>
              </a:spcAft>
            </a:pPr>
            <a:r>
              <a:rPr lang="en-US" sz="3600" b="1" dirty="0">
                <a:solidFill>
                  <a:srgbClr val="003A70"/>
                </a:solidFill>
                <a:latin typeface="Arial" panose="020B0604020202020204" pitchFamily="34" charset="0"/>
                <a:cs typeface="Arial" panose="020B0604020202020204" pitchFamily="34" charset="0"/>
              </a:rPr>
              <a:t>20</a:t>
            </a:r>
            <a:r>
              <a:rPr kumimoji="0" lang="en-US" sz="3600" b="1" u="none" strike="noStrike" kern="1200" cap="none" spc="0" normalizeH="0" noProof="0" dirty="0">
                <a:ln>
                  <a:noFill/>
                </a:ln>
                <a:solidFill>
                  <a:srgbClr val="003A70"/>
                </a:solidFill>
                <a:effectLst/>
                <a:uLnTx/>
                <a:uFillTx/>
                <a:latin typeface="Arial" panose="020B0604020202020204" pitchFamily="34" charset="0"/>
                <a:cs typeface="Arial" panose="020B0604020202020204" pitchFamily="34" charset="0"/>
              </a:rPr>
              <a:t>% </a:t>
            </a:r>
          </a:p>
          <a:p>
            <a:pPr rtl="0">
              <a:lnSpc>
                <a:spcPct val="0"/>
              </a:lnSpc>
              <a:spcAft>
                <a:spcPts val="1200"/>
              </a:spcAft>
            </a:pPr>
            <a:r>
              <a:rPr lang="en-US" sz="1600" b="1" dirty="0">
                <a:solidFill>
                  <a:srgbClr val="003A70"/>
                </a:solidFill>
                <a:latin typeface="Arial" panose="020B0604020202020204" pitchFamily="34" charset="0"/>
                <a:cs typeface="Arial" panose="020B0604020202020204" pitchFamily="34" charset="0"/>
              </a:rPr>
              <a:t>higher than</a:t>
            </a:r>
            <a:r>
              <a:rPr kumimoji="0" lang="en-US" sz="1600" b="1" u="none" strike="noStrike" kern="1200" cap="none" spc="0" normalizeH="0" noProof="0" dirty="0">
                <a:ln>
                  <a:noFill/>
                </a:ln>
                <a:solidFill>
                  <a:srgbClr val="003A70"/>
                </a:solidFill>
                <a:effectLst/>
                <a:uLnTx/>
                <a:uFillTx/>
                <a:latin typeface="Arial" panose="020B0604020202020204" pitchFamily="34" charset="0"/>
                <a:cs typeface="Arial" panose="020B0604020202020204" pitchFamily="34" charset="0"/>
              </a:rPr>
              <a:t> average</a:t>
            </a:r>
            <a:r>
              <a:rPr lang="en-US" sz="1600" b="1" baseline="30000" dirty="0">
                <a:solidFill>
                  <a:srgbClr val="003A70"/>
                </a:solidFill>
                <a:latin typeface="Arial" panose="020B0604020202020204" pitchFamily="34" charset="0"/>
                <a:cs typeface="Arial" panose="020B0604020202020204" pitchFamily="34" charset="0"/>
              </a:rPr>
              <a:t>2</a:t>
            </a:r>
            <a:endParaRPr kumimoji="0" lang="en-US" sz="1600" b="1" u="none" strike="noStrike" kern="1200" cap="none" spc="0" normalizeH="0" baseline="30000" noProof="0" dirty="0">
              <a:ln>
                <a:noFill/>
              </a:ln>
              <a:solidFill>
                <a:srgbClr val="003A70"/>
              </a:solidFill>
              <a:effectLst/>
              <a:uLnTx/>
              <a:uFillTx/>
              <a:latin typeface="Arial" panose="020B0604020202020204" pitchFamily="34" charset="0"/>
              <a:cs typeface="Arial" panose="020B0604020202020204" pitchFamily="34" charset="0"/>
            </a:endParaRPr>
          </a:p>
          <a:p>
            <a:pPr rtl="0">
              <a:lnSpc>
                <a:spcPct val="110000"/>
              </a:lnSpc>
            </a:pPr>
            <a:endParaRPr lang="en-US" sz="1400" b="1" baseline="30000" dirty="0">
              <a:solidFill>
                <a:srgbClr val="003A70"/>
              </a:solidFill>
              <a:latin typeface="Arial" panose="020B0604020202020204" pitchFamily="34" charset="0"/>
              <a:cs typeface="Arial" panose="020B0604020202020204" pitchFamily="34" charset="0"/>
            </a:endParaRPr>
          </a:p>
          <a:p>
            <a:pPr>
              <a:lnSpc>
                <a:spcPct val="110000"/>
              </a:lnSpc>
            </a:pPr>
            <a:r>
              <a:rPr lang="en-US" sz="1400" dirty="0">
                <a:solidFill>
                  <a:srgbClr val="003A70"/>
                </a:solidFill>
                <a:latin typeface="Arial" panose="020B0604020202020204" pitchFamily="34" charset="0"/>
                <a:cs typeface="Arial" panose="020B0604020202020204" pitchFamily="34" charset="0"/>
              </a:rPr>
              <a:t>Taking diabetes medications as prescribed reduces hospitalizations and health care costs.</a:t>
            </a:r>
          </a:p>
          <a:p>
            <a:pPr rtl="0"/>
            <a:endParaRPr lang="en-US" sz="1400" dirty="0">
              <a:solidFill>
                <a:srgbClr val="003A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86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49C9F2-669F-8917-8EBA-2ACF836E777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C593E7-FB0E-1358-1EFF-B9A281980AB7}"/>
              </a:ext>
            </a:extLst>
          </p:cNvPr>
          <p:cNvSpPr>
            <a:spLocks noGrp="1" noRot="1" noMove="1" noResize="1" noEditPoints="1" noAdjustHandles="1" noChangeArrowheads="1" noChangeShapeType="1"/>
          </p:cNvSpPr>
          <p:nvPr>
            <p:ph type="ctrTitle"/>
          </p:nvPr>
        </p:nvSpPr>
        <p:spPr>
          <a:xfrm>
            <a:off x="1056640" y="1897903"/>
            <a:ext cx="7449820" cy="1641475"/>
          </a:xfrm>
        </p:spPr>
        <p:txBody>
          <a:bodyPr wrap="square" lIns="0" tIns="0" rIns="0" bIns="0">
            <a:noAutofit/>
          </a:bodyPr>
          <a:lstStyle/>
          <a:p>
            <a:pPr algn="l">
              <a:lnSpc>
                <a:spcPts val="6400"/>
              </a:lnSpc>
            </a:pPr>
            <a:r>
              <a:rPr lang="en-US" b="1" spc="20" dirty="0">
                <a:solidFill>
                  <a:schemeClr val="bg1"/>
                </a:solidFill>
                <a:latin typeface="Arial" panose="020B0604020202020204" pitchFamily="34" charset="0"/>
                <a:cs typeface="Arial" panose="020B0604020202020204" pitchFamily="34" charset="0"/>
              </a:rPr>
              <a:t>Access</a:t>
            </a:r>
            <a:r>
              <a:rPr lang="en-US" spc="20" dirty="0">
                <a:solidFill>
                  <a:schemeClr val="bg1"/>
                </a:solidFill>
                <a:latin typeface="Arial" panose="020B0604020202020204" pitchFamily="34" charset="0"/>
                <a:cs typeface="Arial" panose="020B0604020202020204" pitchFamily="34" charset="0"/>
              </a:rPr>
              <a:t> </a:t>
            </a:r>
            <a:br>
              <a:rPr lang="en-US" spc="20" dirty="0">
                <a:solidFill>
                  <a:schemeClr val="bg1"/>
                </a:solidFill>
                <a:latin typeface="Arial" panose="020B0604020202020204" pitchFamily="34" charset="0"/>
                <a:cs typeface="Arial" panose="020B0604020202020204" pitchFamily="34" charset="0"/>
              </a:rPr>
            </a:br>
            <a:r>
              <a:rPr lang="en-US" spc="20" dirty="0">
                <a:solidFill>
                  <a:schemeClr val="bg1"/>
                </a:solidFill>
                <a:latin typeface="Arial" panose="020B0604020202020204" pitchFamily="34" charset="0"/>
                <a:cs typeface="Arial" panose="020B0604020202020204" pitchFamily="34" charset="0"/>
              </a:rPr>
              <a:t>and simplicity</a:t>
            </a:r>
          </a:p>
        </p:txBody>
      </p:sp>
      <p:sp>
        <p:nvSpPr>
          <p:cNvPr id="4" name="Content Placeholder 4">
            <a:extLst>
              <a:ext uri="{FF2B5EF4-FFF2-40B4-BE49-F238E27FC236}">
                <a16:creationId xmlns:a16="http://schemas.microsoft.com/office/drawing/2014/main" id="{35B63F20-DBF6-581C-05F4-598303554205}"/>
              </a:ext>
            </a:extLst>
          </p:cNvPr>
          <p:cNvSpPr txBox="1">
            <a:spLocks noGrp="1" noRot="1" noMove="1" noResize="1" noEditPoints="1" noAdjustHandles="1" noChangeArrowheads="1" noChangeShapeType="1"/>
          </p:cNvSpPr>
          <p:nvPr/>
        </p:nvSpPr>
        <p:spPr>
          <a:xfrm>
            <a:off x="1076960" y="3804380"/>
            <a:ext cx="4369247" cy="650819"/>
          </a:xfrm>
          <a:prstGeom prst="rect">
            <a:avLst/>
          </a:prstGeom>
        </p:spPr>
        <p:txBody>
          <a:bodyPr wrap="square" lIns="0" tIns="0" rIns="0" bIns="0" anchor="t">
            <a:spAutoFit/>
          </a:bodyPr>
          <a:lstStyle>
            <a:lvl1pPr marL="0" indent="0" algn="l" defTabSz="914355" rtl="0" eaLnBrk="1" latinLnBrk="0" hangingPunct="1">
              <a:lnSpc>
                <a:spcPts val="2200"/>
              </a:lnSpc>
              <a:spcBef>
                <a:spcPts val="11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5"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2000" i="0" spc="50">
                <a:solidFill>
                  <a:schemeClr val="bg1"/>
                </a:solidFill>
                <a:effectLst/>
              </a:rPr>
              <a:t>Hassle-free health care that’s easy to get and easy to use</a:t>
            </a:r>
            <a:endParaRPr kumimoji="0" lang="en-US" sz="2000" i="0" u="none" strike="noStrike" kern="1200" cap="none" spc="50" normalizeH="0" noProof="0">
              <a:ln>
                <a:noFill/>
              </a:ln>
              <a:solidFill>
                <a:schemeClr val="bg1"/>
              </a:solidFill>
              <a:effectLst/>
              <a:uLnTx/>
              <a:uFillTx/>
            </a:endParaRPr>
          </a:p>
        </p:txBody>
      </p:sp>
      <p:sp>
        <p:nvSpPr>
          <p:cNvPr id="6" name="Rectangle 5">
            <a:extLst>
              <a:ext uri="{FF2B5EF4-FFF2-40B4-BE49-F238E27FC236}">
                <a16:creationId xmlns:a16="http://schemas.microsoft.com/office/drawing/2014/main" id="{8579B5D1-2643-A1B3-E40F-1367230BEFB0}"/>
              </a:ext>
            </a:extLst>
          </p:cNvPr>
          <p:cNvSpPr>
            <a:spLocks noGrp="1" noRot="1" noMove="1" noResize="1" noEditPoints="1" noAdjustHandles="1" noChangeArrowheads="1" noChangeShapeType="1"/>
          </p:cNvSpPr>
          <p:nvPr/>
        </p:nvSpPr>
        <p:spPr>
          <a:xfrm rot="5400000">
            <a:off x="-563819" y="2551689"/>
            <a:ext cx="1393673" cy="266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470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7B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CF690E0-3E55-5C4E-B22C-334642860705}">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HPI Marketing Collateral" ma:contentTypeID="0x01010063B6B853DF3DB7489B3ABD845411B4800100DEFF260BBB0A3E439113EF207ED28EF6" ma:contentTypeVersion="203" ma:contentTypeDescription="Content type for HPI marketing collaterals" ma:contentTypeScope="" ma:versionID="d11886bc62a2697979f1f941c38248cb">
  <xsd:schema xmlns:xsd="http://www.w3.org/2001/XMLSchema" xmlns:xs="http://www.w3.org/2001/XMLSchema" xmlns:p="http://schemas.microsoft.com/office/2006/metadata/properties" xmlns:ns1="http://schemas.microsoft.com/sharepoint/v3" xmlns:ns2="0f7729ae-eb07-4146-bd37-e83062420d3f" xmlns:ns4="d67b381d-c071-48a4-86c8-c50070eb146e" xmlns:ns5="7a1b18e5-02cf-44bf-a59f-a716fbee9ef3" targetNamespace="http://schemas.microsoft.com/office/2006/metadata/properties" ma:root="true" ma:fieldsID="dd6fbaa83b5ac4b7f06fee4e6b4fc28a" ns1:_="" ns2:_="" ns4:_="" ns5:_="">
    <xsd:import namespace="http://schemas.microsoft.com/sharepoint/v3"/>
    <xsd:import namespace="0f7729ae-eb07-4146-bd37-e83062420d3f"/>
    <xsd:import namespace="d67b381d-c071-48a4-86c8-c50070eb146e"/>
    <xsd:import namespace="7a1b18e5-02cf-44bf-a59f-a716fbee9ef3"/>
    <xsd:element name="properties">
      <xsd:complexType>
        <xsd:sequence>
          <xsd:element name="documentManagement">
            <xsd:complexType>
              <xsd:all>
                <xsd:element ref="ns2:HPIOwner"/>
                <xsd:element ref="ns2:TaxCatchAll" minOccurs="0"/>
                <xsd:element ref="ns2:TaxCatchAllLabel" minOccurs="0"/>
                <xsd:element ref="ns2:HPIDescription" minOccurs="0"/>
                <xsd:element ref="ns1:Last_x0020_Updated" minOccurs="0"/>
                <xsd:element ref="ns2:HPIContentStrategist" minOccurs="0"/>
                <xsd:element ref="ns2:HPIDeveloper" minOccurs="0"/>
                <xsd:element ref="ns2:DocumentOrder" minOccurs="0"/>
                <xsd:element ref="ns2:OID" minOccurs="0"/>
                <xsd:element ref="ns2:WFIndicator" minOccurs="0"/>
                <xsd:element ref="ns2:MultiLinks" minOccurs="0"/>
                <xsd:element ref="ns2:Comments_x0020__x0028_Admin_x0020_Use_x0020_Only_x0029_" minOccurs="0"/>
                <xsd:element ref="ns2:HPIAvailableByDate" minOccurs="0"/>
                <xsd:element ref="ns2:HPIIdentifyingNumber" minOccurs="0"/>
                <xsd:element ref="ns2:HPIThumbnailIcon" minOccurs="0"/>
                <xsd:element ref="ns2:HPIValidThroughDate" minOccurs="0"/>
                <xsd:element ref="ns2:HPIOrderingInfo" minOccurs="0"/>
                <xsd:element ref="ns2:ShowThumbnail" minOccurs="0"/>
                <xsd:element ref="ns2:sendToShowpad" minOccurs="0"/>
                <xsd:element ref="ns2:downloadable" minOccurs="0"/>
                <xsd:element ref="ns2:editable" minOccurs="0"/>
                <xsd:element ref="ns2:shareable" minOccurs="0"/>
                <xsd:element ref="ns2:lockedPages" minOccurs="0"/>
                <xsd:element ref="ns2:m4ee85b08fca46bdb43cdb6a3323af18" minOccurs="0"/>
                <xsd:element ref="ns2:n8332d8096bd460db80681e248a6cf13" minOccurs="0"/>
                <xsd:element ref="ns2:g0aefb5920bb496cb27df9b3b838f284" minOccurs="0"/>
                <xsd:element ref="ns2:l8717813ec9146febedeeb2b9b82b486" minOccurs="0"/>
                <xsd:element ref="ns2:kf9d439cb49f41769ddf90920cf0bbe1" minOccurs="0"/>
                <xsd:element ref="ns2:ff28582f10bd43a79385002c1d49b4e4" minOccurs="0"/>
                <xsd:element ref="ns2:n037d6b13dd64ba4870e838f4b03b832" minOccurs="0"/>
                <xsd:element ref="ns2:f87c3486442741548169d8943d8b2aec" minOccurs="0"/>
                <xsd:element ref="ns2:i47d06ce3c4341c98037a4e7e53381c0" minOccurs="0"/>
                <xsd:element ref="ns2:_dlc_DocId" minOccurs="0"/>
                <xsd:element ref="ns2:_dlc_DocIdUrl" minOccurs="0"/>
                <xsd:element ref="ns2:_dlc_DocIdPersistId" minOccurs="0"/>
                <xsd:element ref="ns4:ShowPad_x0020_File_x0020_Name" minOccurs="0"/>
                <xsd:element ref="ns4:Showpad_regions"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st_x0020_Updated" ma:index="7" nillable="true" ma:displayName="Last Updated" ma:description="This field is optional. If not filled out, today's date will display on the page." ma:format="DateOnly" ma:internalName="Last_x0020_Upd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f7729ae-eb07-4146-bd37-e83062420d3f" elementFormDefault="qualified">
    <xsd:import namespace="http://schemas.microsoft.com/office/2006/documentManagement/types"/>
    <xsd:import namespace="http://schemas.microsoft.com/office/infopath/2007/PartnerControls"/>
    <xsd:element name="HPIOwner" ma:index="2" ma:displayName="Content Owner" ma:description="Owner responsible for content" ma:SearchPeopleOnly="false" ma:SharePointGroup="0" ma:internalName="HPI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CatchAll" ma:index="4" nillable="true" ma:displayName="Taxonomy Catch All Column" ma:description="" ma:hidden="true" ma:list="{51613dd7-9e01-49c7-bb28-7bc3bba04f77}" ma:internalName="TaxCatchAll" ma:showField="CatchAllData" ma:web="0f7729ae-eb07-4146-bd37-e83062420d3f">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51613dd7-9e01-49c7-bb28-7bc3bba04f77}" ma:internalName="TaxCatchAllLabel" ma:readOnly="true" ma:showField="CatchAllDataLabel" ma:web="0f7729ae-eb07-4146-bd37-e83062420d3f">
      <xsd:complexType>
        <xsd:complexContent>
          <xsd:extension base="dms:MultiChoiceLookup">
            <xsd:sequence>
              <xsd:element name="Value" type="dms:Lookup" maxOccurs="unbounded" minOccurs="0" nillable="true"/>
            </xsd:sequence>
          </xsd:extension>
        </xsd:complexContent>
      </xsd:complexType>
    </xsd:element>
    <xsd:element name="HPIDescription" ma:index="6" nillable="true" ma:displayName="Description (Displays on Page)" ma:description="Short description - Will Display on Page" ma:internalName="HPIDescription" ma:readOnly="false">
      <xsd:simpleType>
        <xsd:restriction base="dms:Note"/>
      </xsd:simpleType>
    </xsd:element>
    <xsd:element name="HPIContentStrategist" ma:index="13" nillable="true" ma:displayName="Content Strategist (Do Not Use)" ma:hidden="true" ma:SearchPeopleOnly="false" ma:SharePointGroup="0" ma:internalName="HPIContentStrategis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PIDeveloper" ma:index="14" nillable="true" ma:displayName="Content Developer (Do Not Use)" ma:hidden="true" ma:SearchPeopleOnly="false" ma:SharePointGroup="0" ma:internalName="HPIDevelop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Order" ma:index="17" nillable="true" ma:displayName="Document Order (Do Not Use)" ma:internalName="DocumentOrder" ma:readOnly="false" ma:percentage="FALSE">
      <xsd:simpleType>
        <xsd:restriction base="dms:Number"/>
      </xsd:simpleType>
    </xsd:element>
    <xsd:element name="OID" ma:index="18" nillable="true" ma:displayName="OID" ma:internalName="OID" ma:readOnly="false">
      <xsd:simpleType>
        <xsd:restriction base="dms:Text"/>
      </xsd:simpleType>
    </xsd:element>
    <xsd:element name="WFIndicator" ma:index="19" nillable="true" ma:displayName="WF Indicator" ma:default="InitialUpload" ma:format="Dropdown" ma:internalName="WFIndicator" ma:readOnly="false">
      <xsd:simpleType>
        <xsd:restriction base="dms:Choice">
          <xsd:enumeration value="Blank"/>
          <xsd:enumeration value="Content Freshness Disabled"/>
          <xsd:enumeration value="MarkedForRemoval"/>
          <xsd:enumeration value="ContentSecured"/>
          <xsd:enumeration value="InitialUpload"/>
        </xsd:restriction>
      </xsd:simpleType>
    </xsd:element>
    <xsd:element name="MultiLinks" ma:index="20" nillable="true" ma:displayName="MultiLinks" ma:default="0" ma:internalName="MultiLinks" ma:readOnly="false">
      <xsd:simpleType>
        <xsd:restriction base="dms:Boolean"/>
      </xsd:simpleType>
    </xsd:element>
    <xsd:element name="Comments_x0020__x0028_Admin_x0020_Use_x0020_Only_x0029_" ma:index="21" nillable="true" ma:displayName="Comments (Do Not Use)" ma:internalName="Comments_x0020__x0028_Admin_x0020_Use_x0020_Only_x0029_" ma:readOnly="false">
      <xsd:simpleType>
        <xsd:restriction base="dms:Note"/>
      </xsd:simpleType>
    </xsd:element>
    <xsd:element name="HPIAvailableByDate" ma:index="22" nillable="true" ma:displayName="ABD (Do Not Use)" ma:format="DateOnly" ma:internalName="HPIAvailableByDate" ma:readOnly="false">
      <xsd:simpleType>
        <xsd:restriction base="dms:DateTime"/>
      </xsd:simpleType>
    </xsd:element>
    <xsd:element name="HPIIdentifyingNumber" ma:index="23" nillable="true" ma:displayName="OTN/Item#" ma:description="Identifying number for this collateral" ma:internalName="HPIIdentifyingNumber" ma:readOnly="false">
      <xsd:simpleType>
        <xsd:restriction base="dms:Text">
          <xsd:maxLength value="255"/>
        </xsd:restriction>
      </xsd:simpleType>
    </xsd:element>
    <xsd:element name="HPIThumbnailIcon" ma:index="24" nillable="true" ma:displayName="Thumbnail Icon" ma:format="Image" ma:internalName="HPIThumbnailIc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HPIValidThroughDate" ma:index="30" nillable="true" ma:displayName="Valid Through Date" ma:description="Validity of this content" ma:format="DateOnly" ma:hidden="true" ma:internalName="HPIValidThroughDate" ma:readOnly="false">
      <xsd:simpleType>
        <xsd:restriction base="dms:DateTime"/>
      </xsd:simpleType>
    </xsd:element>
    <xsd:element name="HPIOrderingInfo" ma:index="32" nillable="true" ma:displayName="Ordering Info" ma:internalName="HPIOrderingInfo" ma:readOnly="false">
      <xsd:simpleType>
        <xsd:restriction base="dms:Text"/>
      </xsd:simpleType>
    </xsd:element>
    <xsd:element name="ShowThumbnail" ma:index="33" nillable="true" ma:displayName="Show Thumbnail" ma:default="0" ma:internalName="ShowThumbnail" ma:readOnly="false">
      <xsd:simpleType>
        <xsd:restriction base="dms:Boolean"/>
      </xsd:simpleType>
    </xsd:element>
    <xsd:element name="sendToShowpad" ma:index="34" nillable="true" ma:displayName="sendToShowpad" ma:default="1" ma:internalName="sendToShowpad" ma:readOnly="false">
      <xsd:simpleType>
        <xsd:restriction base="dms:Boolean"/>
      </xsd:simpleType>
    </xsd:element>
    <xsd:element name="downloadable" ma:index="36" nillable="true" ma:displayName="downloadable" ma:default="1" ma:internalName="downloadable" ma:readOnly="false">
      <xsd:simpleType>
        <xsd:restriction base="dms:Boolean"/>
      </xsd:simpleType>
    </xsd:element>
    <xsd:element name="editable" ma:index="37" nillable="true" ma:displayName="editable" ma:default="1" ma:internalName="editable" ma:readOnly="false">
      <xsd:simpleType>
        <xsd:restriction base="dms:Boolean"/>
      </xsd:simpleType>
    </xsd:element>
    <xsd:element name="shareable" ma:index="38" nillable="true" ma:displayName="shareable" ma:default="1" ma:internalName="shareable" ma:readOnly="false">
      <xsd:simpleType>
        <xsd:restriction base="dms:Boolean"/>
      </xsd:simpleType>
    </xsd:element>
    <xsd:element name="lockedPages" ma:index="39" nillable="true" ma:displayName="lockedPages" ma:internalName="lockedPages" ma:readOnly="false">
      <xsd:simpleType>
        <xsd:restriction base="dms:Text">
          <xsd:maxLength value="255"/>
        </xsd:restriction>
      </xsd:simpleType>
    </xsd:element>
    <xsd:element name="m4ee85b08fca46bdb43cdb6a3323af18" ma:index="40" nillable="true" ma:taxonomy="true" ma:internalName="m4ee85b08fca46bdb43cdb6a3323af18" ma:taxonomyFieldName="HPICategory" ma:displayName="Category" ma:readOnly="false" ma:default="" ma:fieldId="{64ee85b0-8fca-46bd-b43c-db6a3323af18}" ma:taxonomyMulti="true" ma:sspId="c9112196-7e5b-431e-8fea-f50fb91bcefa" ma:termSetId="20399e41-46f6-4db8-9476-00adb26ccc2d" ma:anchorId="00000000-0000-0000-0000-000000000000" ma:open="false" ma:isKeyword="false">
      <xsd:complexType>
        <xsd:sequence>
          <xsd:element ref="pc:Terms" minOccurs="0" maxOccurs="1"/>
        </xsd:sequence>
      </xsd:complexType>
    </xsd:element>
    <xsd:element name="n8332d8096bd460db80681e248a6cf13" ma:index="41" ma:taxonomy="true" ma:internalName="n8332d8096bd460db80681e248a6cf13" ma:taxonomyFieldName="HPIRegion" ma:displayName="Regions" ma:readOnly="false" ma:default="" ma:fieldId="{78332d80-96bd-460d-b806-81e248a6cf13}" ma:taxonomyMulti="true" ma:sspId="c9112196-7e5b-431e-8fea-f50fb91bcefa" ma:termSetId="b9ac82f4-1e99-4457-8b7a-872ace9cb457" ma:anchorId="00000000-0000-0000-0000-000000000000" ma:open="false" ma:isKeyword="false">
      <xsd:complexType>
        <xsd:sequence>
          <xsd:element ref="pc:Terms" minOccurs="0" maxOccurs="1"/>
        </xsd:sequence>
      </xsd:complexType>
    </xsd:element>
    <xsd:element name="g0aefb5920bb496cb27df9b3b838f284" ma:index="42" ma:taxonomy="true" ma:internalName="g0aefb5920bb496cb27df9b3b838f284" ma:taxonomyFieldName="HPIKeywords" ma:displayName="Keywords" ma:readOnly="false" ma:default="" ma:fieldId="{00aefb59-20bb-496c-b27d-f9b3b838f284}" ma:taxonomyMulti="true" ma:sspId="c9112196-7e5b-431e-8fea-f50fb91bcefa" ma:termSetId="47aa9cc4-b527-4b86-898f-a8b6e9f2e779" ma:anchorId="00000000-0000-0000-0000-000000000000" ma:open="false" ma:isKeyword="false">
      <xsd:complexType>
        <xsd:sequence>
          <xsd:element ref="pc:Terms" minOccurs="0" maxOccurs="1"/>
        </xsd:sequence>
      </xsd:complexType>
    </xsd:element>
    <xsd:element name="l8717813ec9146febedeeb2b9b82b486" ma:index="43" nillable="true" ma:taxonomy="true" ma:internalName="l8717813ec9146febedeeb2b9b82b486" ma:taxonomyFieldName="HPILanguage" ma:displayName="Language" ma:readOnly="false" ma:default="" ma:fieldId="{58717813-ec91-46fe-bede-eb2b9b82b486}" ma:taxonomyMulti="true" ma:sspId="c9112196-7e5b-431e-8fea-f50fb91bcefa" ma:termSetId="b1c63d67-2918-49bf-bfba-999219e0374b" ma:anchorId="00000000-0000-0000-0000-000000000000" ma:open="false" ma:isKeyword="false">
      <xsd:complexType>
        <xsd:sequence>
          <xsd:element ref="pc:Terms" minOccurs="0" maxOccurs="1"/>
        </xsd:sequence>
      </xsd:complexType>
    </xsd:element>
    <xsd:element name="kf9d439cb49f41769ddf90920cf0bbe1" ma:index="44" nillable="true" ma:taxonomy="true" ma:internalName="kf9d439cb49f41769ddf90920cf0bbe1" ma:taxonomyFieldName="HPIDocumentOptions" ma:displayName="Document Options" ma:readOnly="false" ma:default="" ma:fieldId="{4f9d439c-b49f-4176-9ddf-90920cf0bbe1}" ma:taxonomyMulti="true" ma:sspId="c9112196-7e5b-431e-8fea-f50fb91bcefa" ma:termSetId="0b9c5d58-24db-4d4c-a043-bace4dde8f21" ma:anchorId="00000000-0000-0000-0000-000000000000" ma:open="false" ma:isKeyword="false">
      <xsd:complexType>
        <xsd:sequence>
          <xsd:element ref="pc:Terms" minOccurs="0" maxOccurs="1"/>
        </xsd:sequence>
      </xsd:complexType>
    </xsd:element>
    <xsd:element name="ff28582f10bd43a79385002c1d49b4e4" ma:index="45" nillable="true" ma:taxonomy="true" ma:internalName="ff28582f10bd43a79385002c1d49b4e4" ma:taxonomyFieldName="HPIDistributionOptions" ma:displayName="Distribution Options" ma:readOnly="false" ma:default="" ma:fieldId="{ff28582f-10bd-43a7-9385-002c1d49b4e4}" ma:sspId="c9112196-7e5b-431e-8fea-f50fb91bcefa" ma:termSetId="ab3a53cc-639b-45d5-babb-573074faad76" ma:anchorId="00000000-0000-0000-0000-000000000000" ma:open="false" ma:isKeyword="false">
      <xsd:complexType>
        <xsd:sequence>
          <xsd:element ref="pc:Terms" minOccurs="0" maxOccurs="1"/>
        </xsd:sequence>
      </xsd:complexType>
    </xsd:element>
    <xsd:element name="n037d6b13dd64ba4870e838f4b03b832" ma:index="46" nillable="true" ma:taxonomy="true" ma:internalName="n037d6b13dd64ba4870e838f4b03b832" ma:taxonomyFieldName="HPIAssociatedPages" ma:displayName="Associated Pages" ma:readOnly="false" ma:default="" ma:fieldId="{7037d6b1-3dd6-4ba4-870e-838f4b03b832}" ma:taxonomyMulti="true" ma:sspId="c9112196-7e5b-431e-8fea-f50fb91bcefa" ma:termSetId="a01820a9-94b2-4841-8a22-887da25061f0" ma:anchorId="00000000-0000-0000-0000-000000000000" ma:open="true" ma:isKeyword="false">
      <xsd:complexType>
        <xsd:sequence>
          <xsd:element ref="pc:Terms" minOccurs="0" maxOccurs="1"/>
        </xsd:sequence>
      </xsd:complexType>
    </xsd:element>
    <xsd:element name="f87c3486442741548169d8943d8b2aec" ma:index="47" nillable="true" ma:taxonomy="true" ma:internalName="f87c3486442741548169d8943d8b2aec" ma:taxonomyFieldName="HPIPageSections" ma:displayName="Page Sections" ma:readOnly="false" ma:default="" ma:fieldId="{f87c3486-4427-4154-8169-d8943d8b2aec}" ma:taxonomyMulti="true" ma:sspId="c9112196-7e5b-431e-8fea-f50fb91bcefa" ma:termSetId="f455067a-95e6-4862-be23-997adfb778be" ma:anchorId="00000000-0000-0000-0000-000000000000" ma:open="true" ma:isKeyword="false">
      <xsd:complexType>
        <xsd:sequence>
          <xsd:element ref="pc:Terms" minOccurs="0" maxOccurs="1"/>
        </xsd:sequence>
      </xsd:complexType>
    </xsd:element>
    <xsd:element name="i47d06ce3c4341c98037a4e7e53381c0" ma:index="48" nillable="true" ma:taxonomy="true" ma:internalName="i47d06ce3c4341c98037a4e7e53381c0" ma:taxonomyFieldName="showpadTags" ma:displayName="showpadTags" ma:readOnly="false" ma:default="" ma:fieldId="{247d06ce-3c43-41c9-8037-a4e7e53381c0}" ma:taxonomyMulti="true" ma:sspId="c9112196-7e5b-431e-8fea-f50fb91bcefa" ma:termSetId="6abcda0b-4971-4b07-9913-140668a12359" ma:anchorId="00000000-0000-0000-0000-000000000000" ma:open="false" ma:isKeyword="false">
      <xsd:complexType>
        <xsd:sequence>
          <xsd:element ref="pc:Terms" minOccurs="0" maxOccurs="1"/>
        </xsd:sequence>
      </xsd:complexType>
    </xsd:element>
    <xsd:element name="_dlc_DocId" ma:index="49" nillable="true" ma:displayName="Document ID Value" ma:description="The value of the document ID assigned to this item." ma:internalName="_dlc_DocId" ma:readOnly="true">
      <xsd:simpleType>
        <xsd:restriction base="dms:Text"/>
      </xsd:simpleType>
    </xsd:element>
    <xsd:element name="_dlc_DocIdUrl" ma:index="5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1" nillable="true" ma:displayName="Persist ID" ma:description="Keep ID on add." ma:hidden="true" ma:internalName="_dlc_DocIdPersistId0"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7b381d-c071-48a4-86c8-c50070eb146e" elementFormDefault="qualified">
    <xsd:import namespace="http://schemas.microsoft.com/office/2006/documentManagement/types"/>
    <xsd:import namespace="http://schemas.microsoft.com/office/infopath/2007/PartnerControls"/>
    <xsd:element name="ShowPad_x0020_File_x0020_Name" ma:index="52" nillable="true" ma:displayName="ShowPad File Name" ma:internalName="ShowPad_x0020_File_x0020_Name0">
      <xsd:simpleType>
        <xsd:restriction base="dms:Text">
          <xsd:maxLength value="255"/>
        </xsd:restriction>
      </xsd:simpleType>
    </xsd:element>
    <xsd:element name="Showpad_regions" ma:index="53" nillable="true" ma:displayName="Showpad_regions" ma:internalName="Showpad_regions0" ma:readOnly="false">
      <xsd:complexType>
        <xsd:complexContent>
          <xsd:extension base="dms:MultiChoice">
            <xsd:sequence>
              <xsd:element name="Value" maxOccurs="unbounded" minOccurs="0" nillable="true">
                <xsd:simpleType>
                  <xsd:restriction base="dms:Choice">
                    <xsd:enumeration value="All Regions"/>
                    <xsd:enumeration value="CA"/>
                    <xsd:enumeration value="CO"/>
                    <xsd:enumeration value="GA"/>
                    <xsd:enumeration value="HI"/>
                    <xsd:enumeration value="MAS"/>
                    <xsd:enumeration value="NW"/>
                    <xsd:enumeration value="KPW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1b18e5-02cf-44bf-a59f-a716fbee9ef3" elementFormDefault="qualified">
    <xsd:import namespace="http://schemas.microsoft.com/office/2006/documentManagement/types"/>
    <xsd:import namespace="http://schemas.microsoft.com/office/infopath/2007/PartnerControls"/>
    <xsd:element name="MediaServiceObjectDetectorVersions" ma:index="54" nillable="true" ma:displayName="MediaServiceObjectDetectorVersions" ma:hidden="true" ma:indexed="true" ma:internalName="MediaServiceObjectDetectorVersions" ma:readOnly="true">
      <xsd:simpleType>
        <xsd:restriction base="dms:Text"/>
      </xsd:simpleType>
    </xsd:element>
    <xsd:element name="MediaServiceSearchProperties" ma:index="5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kedPages xmlns="0f7729ae-eb07-4146-bd37-e83062420d3f" xsi:nil="true"/>
    <Showpad_regions xmlns="d67b381d-c071-48a4-86c8-c50070eb146e" xsi:nil="true"/>
    <sendToShowpad xmlns="0f7729ae-eb07-4146-bd37-e83062420d3f">true</sendToShowpad>
    <editable xmlns="0f7729ae-eb07-4146-bd37-e83062420d3f">true</editable>
    <WFIndicator xmlns="0f7729ae-eb07-4146-bd37-e83062420d3f">Blank</WFIndicator>
    <_dlc_DocId xmlns="0f7729ae-eb07-4146-bd37-e83062420d3f">ISID-1918053593-1852</_dlc_DocId>
    <Comments_x0020__x0028_Admin_x0020_Use_x0020_Only_x0029_ xmlns="0f7729ae-eb07-4146-bd37-e83062420d3f">Multilinked to Section 31 of SCPMG Physician and Executive Ambassador Updates
URL: https://sp-cloud.kp.org/sites/services-infosource/sru/Pages/Ambassador%20Programs/Ambassador-Updates.aspx</Comments_x0020__x0028_Admin_x0020_Use_x0020_Only_x0029_>
    <HPIOwner xmlns="0f7729ae-eb07-4146-bd37-e83062420d3f">
      <UserInfo>
        <DisplayName>Allegra Wiborg</DisplayName>
        <AccountId>35</AccountId>
        <AccountType/>
      </UserInfo>
    </HPIOwner>
    <g0aefb5920bb496cb27df9b3b838f284 xmlns="0f7729ae-eb07-4146-bd37-e83062420d3f">
      <Terms xmlns="http://schemas.microsoft.com/office/infopath/2007/PartnerControls">
        <TermInfo xmlns="http://schemas.microsoft.com/office/infopath/2007/PartnerControls">
          <TermName xmlns="http://schemas.microsoft.com/office/infopath/2007/PartnerControls">sales</TermName>
          <TermId xmlns="http://schemas.microsoft.com/office/infopath/2007/PartnerControls">23b30ce3-363a-4b90-8395-06fb996535db</TermId>
        </TermInfo>
        <TermInfo xmlns="http://schemas.microsoft.com/office/infopath/2007/PartnerControls">
          <TermName xmlns="http://schemas.microsoft.com/office/infopath/2007/PartnerControls">renewal conversations</TermName>
          <TermId xmlns="http://schemas.microsoft.com/office/infopath/2007/PartnerControls">071b8a73-c693-4b33-b03b-a731379b9087</TermId>
        </TermInfo>
        <TermInfo xmlns="http://schemas.microsoft.com/office/infopath/2007/PartnerControls">
          <TermName xmlns="http://schemas.microsoft.com/office/infopath/2007/PartnerControls">renewals</TermName>
          <TermId xmlns="http://schemas.microsoft.com/office/infopath/2007/PartnerControls">2defe8f9-3c14-48cc-a8d6-910437be021e</TermId>
        </TermInfo>
        <TermInfo xmlns="http://schemas.microsoft.com/office/infopath/2007/PartnerControls">
          <TermName xmlns="http://schemas.microsoft.com/office/infopath/2007/PartnerControls">marketing material</TermName>
          <TermId xmlns="http://schemas.microsoft.com/office/infopath/2007/PartnerControls">be73fd46-bb9f-44c9-8d8a-e4380fcb536f</TermId>
        </TermInfo>
      </Terms>
    </g0aefb5920bb496cb27df9b3b838f284>
    <MultiLinks xmlns="0f7729ae-eb07-4146-bd37-e83062420d3f">true</MultiLinks>
    <DocumentOrder xmlns="0f7729ae-eb07-4146-bd37-e83062420d3f" xsi:nil="true"/>
    <HPIIdentifyingNumber xmlns="0f7729ae-eb07-4146-bd37-e83062420d3f">n/a</HPIIdentifyingNumber>
    <n037d6b13dd64ba4870e838f4b03b832 xmlns="0f7729ae-eb07-4146-bd37-e83062420d3f">
      <Terms xmlns="http://schemas.microsoft.com/office/infopath/2007/PartnerControls">
        <TermInfo xmlns="http://schemas.microsoft.com/office/infopath/2007/PartnerControls">
          <TermName xmlns="http://schemas.microsoft.com/office/infopath/2007/PartnerControls">$2025 KP Value Story - All Regions$</TermName>
          <TermId xmlns="http://schemas.microsoft.com/office/infopath/2007/PartnerControls">2e9bd926-330a-409c-9438-1ca6d5ca4fb0</TermId>
        </TermInfo>
      </Terms>
    </n037d6b13dd64ba4870e838f4b03b832>
    <HPIValidThroughDate xmlns="0f7729ae-eb07-4146-bd37-e83062420d3f" xsi:nil="true"/>
    <i47d06ce3c4341c98037a4e7e53381c0 xmlns="0f7729ae-eb07-4146-bd37-e83062420d3f">
      <Terms xmlns="http://schemas.microsoft.com/office/infopath/2007/PartnerControls">
        <TermInfo xmlns="http://schemas.microsoft.com/office/infopath/2007/PartnerControls">
          <TermName xmlns="http://schemas.microsoft.com/office/infopath/2007/PartnerControls">All Regions Small Group</TermName>
          <TermId xmlns="http://schemas.microsoft.com/office/infopath/2007/PartnerControls">934da032-1c52-462d-901f-3c38302515bb</TermId>
        </TermInfo>
        <TermInfo xmlns="http://schemas.microsoft.com/office/infopath/2007/PartnerControls">
          <TermName xmlns="http://schemas.microsoft.com/office/infopath/2007/PartnerControls">Employer/Broker</TermName>
          <TermId xmlns="http://schemas.microsoft.com/office/infopath/2007/PartnerControls">84cf30f3-9792-4430-b153-b0eae30e8206</TermId>
        </TermInfo>
        <TermInfo xmlns="http://schemas.microsoft.com/office/infopath/2007/PartnerControls">
          <TermName xmlns="http://schemas.microsoft.com/office/infopath/2007/PartnerControls">2025 Renewals</TermName>
          <TermId xmlns="http://schemas.microsoft.com/office/infopath/2007/PartnerControls">9d74d09f-4f92-41bc-bafb-6fa33a78d3b3</TermId>
        </TermInfo>
        <TermInfo xmlns="http://schemas.microsoft.com/office/infopath/2007/PartnerControls">
          <TermName xmlns="http://schemas.microsoft.com/office/infopath/2007/PartnerControls">Large Group</TermName>
          <TermId xmlns="http://schemas.microsoft.com/office/infopath/2007/PartnerControls">72b17c9f-f2dc-4567-b03f-c4dda2810c84</TermId>
        </TermInfo>
      </Terms>
    </i47d06ce3c4341c98037a4e7e53381c0>
    <f87c3486442741548169d8943d8b2aec xmlns="0f7729ae-eb07-4146-bd37-e83062420d3f">
      <Terms xmlns="http://schemas.microsoft.com/office/infopath/2007/PartnerControls">
        <TermInfo xmlns="http://schemas.microsoft.com/office/infopath/2007/PartnerControls">
          <TermName xmlns="http://schemas.microsoft.com/office/infopath/2007/PartnerControls">Section 8</TermName>
          <TermId xmlns="http://schemas.microsoft.com/office/infopath/2007/PartnerControls">93b180e5-c517-4f7f-9c1e-3e3149ea469f</TermId>
        </TermInfo>
      </Terms>
    </f87c3486442741548169d8943d8b2aec>
    <HPIDeveloper xmlns="0f7729ae-eb07-4146-bd37-e83062420d3f">
      <UserInfo>
        <DisplayName>Jimmy L Dias</DisplayName>
        <AccountId>36</AccountId>
        <AccountType/>
      </UserInfo>
    </HPIDeveloper>
    <HPIOrderingInfo xmlns="0f7729ae-eb07-4146-bd37-e83062420d3f">n/a</HPIOrderingInfo>
    <ff28582f10bd43a79385002c1d49b4e4 xmlns="0f7729ae-eb07-4146-bd37-e83062420d3f">
      <Terms xmlns="http://schemas.microsoft.com/office/infopath/2007/PartnerControls">
        <TermInfo xmlns="http://schemas.microsoft.com/office/infopath/2007/PartnerControls">
          <TermName xmlns="http://schemas.microsoft.com/office/infopath/2007/PartnerControls">External use - Ok to distribute</TermName>
          <TermId xmlns="http://schemas.microsoft.com/office/infopath/2007/PartnerControls">f530c521-c865-492c-ab6a-6616658127fb</TermId>
        </TermInfo>
      </Terms>
    </ff28582f10bd43a79385002c1d49b4e4>
    <l8717813ec9146febedeeb2b9b82b486 xmlns="0f7729ae-eb07-4146-bd37-e83062420d3f">
      <Terms xmlns="http://schemas.microsoft.com/office/infopath/2007/PartnerControls"/>
    </l8717813ec9146febedeeb2b9b82b486>
    <HPIContentStrategist xmlns="0f7729ae-eb07-4146-bd37-e83062420d3f">
      <UserInfo>
        <DisplayName/>
        <AccountId xsi:nil="true"/>
        <AccountType/>
      </UserInfo>
    </HPIContentStrategist>
    <shareable xmlns="0f7729ae-eb07-4146-bd37-e83062420d3f">true</shareable>
    <m4ee85b08fca46bdb43cdb6a3323af18 xmlns="0f7729ae-eb07-4146-bd37-e83062420d3f">
      <Terms xmlns="http://schemas.microsoft.com/office/infopath/2007/PartnerControls">
        <TermInfo xmlns="http://schemas.microsoft.com/office/infopath/2007/PartnerControls">
          <TermName xmlns="http://schemas.microsoft.com/office/infopath/2007/PartnerControls">Sales, Renewals ＆ Underwriting</TermName>
          <TermId xmlns="http://schemas.microsoft.com/office/infopath/2007/PartnerControls">5d0bac02-dbe4-49b9-977a-25155a1dbc41</TermId>
        </TermInfo>
        <TermInfo xmlns="http://schemas.microsoft.com/office/infopath/2007/PartnerControls">
          <TermName xmlns="http://schemas.microsoft.com/office/infopath/2007/PartnerControls">Renewal Resources</TermName>
          <TermId xmlns="http://schemas.microsoft.com/office/infopath/2007/PartnerControls">3d2f6757-2aec-4900-a29d-1809545665bc</TermId>
        </TermInfo>
      </Terms>
    </m4ee85b08fca46bdb43cdb6a3323af18>
    <n8332d8096bd460db80681e248a6cf13 xmlns="0f7729ae-eb07-4146-bd37-e83062420d3f">
      <Terms xmlns="http://schemas.microsoft.com/office/infopath/2007/PartnerControls">
        <TermInfo xmlns="http://schemas.microsoft.com/office/infopath/2007/PartnerControls">
          <TermName xmlns="http://schemas.microsoft.com/office/infopath/2007/PartnerControls">All Enterprise</TermName>
          <TermId xmlns="http://schemas.microsoft.com/office/infopath/2007/PartnerControls">06f980c2-6c17-4690-9d3b-0bdce218bb8c</TermId>
        </TermInfo>
      </Terms>
    </n8332d8096bd460db80681e248a6cf13>
    <TaxCatchAll xmlns="0f7729ae-eb07-4146-bd37-e83062420d3f">
      <Value>36</Value>
      <Value>4141</Value>
      <Value>30</Value>
      <Value>269</Value>
      <Value>431</Value>
      <Value>40</Value>
      <Value>4125</Value>
      <Value>54</Value>
      <Value>3641</Value>
      <Value>1342</Value>
      <Value>237</Value>
      <Value>121</Value>
      <Value>124</Value>
      <Value>3</Value>
    </TaxCatchAll>
    <ShowPad_x0020_File_x0020_Name xmlns="d67b381d-c071-48a4-86c8-c50070eb146e" xsi:nil="true"/>
    <HPIDescription xmlns="0f7729ae-eb07-4146-bd37-e83062420d3f">UPDATED 3/22/24! Use this 2025 Kaiser Permanente Value Story with your brokers, consultants, prospects, and employer groups during your 2025 renewal conversations and meetings. Note: You can choose the slides you want to present, as well as delete any unwanted slides.</HPIDescription>
    <OID xmlns="0f7729ae-eb07-4146-bd37-e83062420d3f" xsi:nil="true"/>
    <HPIThumbnailIcon xmlns="0f7729ae-eb07-4146-bd37-e83062420d3f">
      <Url xsi:nil="true"/>
      <Description xsi:nil="true"/>
    </HPIThumbnailIcon>
    <HPIAvailableByDate xmlns="0f7729ae-eb07-4146-bd37-e83062420d3f" xsi:nil="true"/>
    <Last_x0020_Updated xmlns="http://schemas.microsoft.com/sharepoint/v3">2024-03-22T07:00:00+00:00</Last_x0020_Updated>
    <downloadable xmlns="0f7729ae-eb07-4146-bd37-e83062420d3f">false</downloadable>
    <kf9d439cb49f41769ddf90920cf0bbe1 xmlns="0f7729ae-eb07-4146-bd37-e83062420d3f">
      <Terms xmlns="http://schemas.microsoft.com/office/infopath/2007/PartnerControls"/>
    </kf9d439cb49f41769ddf90920cf0bbe1>
    <_dlc_DocIdUrl xmlns="0f7729ae-eb07-4146-bd37-e83062420d3f">
      <Url>https://sp-cloud.kp.org/sites/services-infosource/sru/_layouts/15/DocIdRedir.aspx?ID=ISID-1918053593-1852</Url>
      <Description>ISID-1918053593-1852</Description>
    </_dlc_DocIdUrl>
    <ShowThumbnail xmlns="0f7729ae-eb07-4146-bd37-e83062420d3f">true</ShowThumbnai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BF88A1D-FDDB-416A-9616-B00687732823}">
  <ds:schemaRefs>
    <ds:schemaRef ds:uri="http://schemas.microsoft.com/sharepoint/v3/contenttype/forms"/>
  </ds:schemaRefs>
</ds:datastoreItem>
</file>

<file path=customXml/itemProps2.xml><?xml version="1.0" encoding="utf-8"?>
<ds:datastoreItem xmlns:ds="http://schemas.openxmlformats.org/officeDocument/2006/customXml" ds:itemID="{0724002B-7EE7-4CF9-9BBA-AD6876209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7729ae-eb07-4146-bd37-e83062420d3f"/>
    <ds:schemaRef ds:uri="d67b381d-c071-48a4-86c8-c50070eb146e"/>
    <ds:schemaRef ds:uri="7a1b18e5-02cf-44bf-a59f-a716fbee9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5B3427-24D6-43F0-B11C-96A4A5212248}">
  <ds:schemaRefs>
    <ds:schemaRef ds:uri="http://purl.org/dc/terms/"/>
    <ds:schemaRef ds:uri="7a1b18e5-02cf-44bf-a59f-a716fbee9ef3"/>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d67b381d-c071-48a4-86c8-c50070eb146e"/>
    <ds:schemaRef ds:uri="0f7729ae-eb07-4146-bd37-e83062420d3f"/>
    <ds:schemaRef ds:uri="http://schemas.microsoft.com/sharepoint/v3"/>
    <ds:schemaRef ds:uri="http://www.w3.org/XML/1998/namespace"/>
  </ds:schemaRefs>
</ds:datastoreItem>
</file>

<file path=customXml/itemProps4.xml><?xml version="1.0" encoding="utf-8"?>
<ds:datastoreItem xmlns:ds="http://schemas.openxmlformats.org/officeDocument/2006/customXml" ds:itemID="{B93EACB4-06D2-4007-9E48-406029BB634D}">
  <ds:schemaRefs>
    <ds:schemaRef ds:uri="http://schemas.microsoft.com/sharepoint/events"/>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1015</TotalTime>
  <Words>1476</Words>
  <Application>Microsoft Office PowerPoint</Application>
  <PresentationFormat>Widescreen</PresentationFormat>
  <Paragraphs>151</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Arial Black</vt:lpstr>
      <vt:lpstr>Arial Narrow</vt:lpstr>
      <vt:lpstr>Calibri</vt:lpstr>
      <vt:lpstr>Calibri Light</vt:lpstr>
      <vt:lpstr>Helvetica</vt:lpstr>
      <vt:lpstr>Office Theme</vt:lpstr>
      <vt:lpstr>1_Custom Design</vt:lpstr>
      <vt:lpstr>2_Custom Design</vt:lpstr>
      <vt:lpstr>  </vt:lpstr>
      <vt:lpstr>PowerPoint Presentation</vt:lpstr>
      <vt:lpstr>Much of the U.S. health care system is broken</vt:lpstr>
      <vt:lpstr>Quality  and outcomes</vt:lpstr>
      <vt:lpstr>PowerPoint Presentation</vt:lpstr>
      <vt:lpstr>PowerPoint Presentation</vt:lpstr>
      <vt:lpstr>PowerPoint Presentation</vt:lpstr>
      <vt:lpstr>PowerPoint Presentation</vt:lpstr>
      <vt:lpstr>Access  and simplicity</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Kaiser Permanente Value Story</dc:title>
  <dc:subject/>
  <dc:creator>Lisa Brawer</dc:creator>
  <cp:keywords/>
  <dc:description/>
  <cp:lastModifiedBy>Betty L Marshall</cp:lastModifiedBy>
  <cp:revision>26</cp:revision>
  <dcterms:created xsi:type="dcterms:W3CDTF">2023-11-20T20:24:10Z</dcterms:created>
  <dcterms:modified xsi:type="dcterms:W3CDTF">2024-04-25T20:28:30Z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PIAssociatedPages">
    <vt:lpwstr>4141;#$2025 KP Value Story - All Regions$|2e9bd926-330a-409c-9438-1ca6d5ca4fb0</vt:lpwstr>
  </property>
  <property fmtid="{D5CDD505-2E9C-101B-9397-08002B2CF9AE}" pid="3" name="MediaServiceImageTags">
    <vt:lpwstr/>
  </property>
  <property fmtid="{D5CDD505-2E9C-101B-9397-08002B2CF9AE}" pid="4" name="HPIPageSections">
    <vt:lpwstr>40;#Section 8|93b180e5-c517-4f7f-9c1e-3e3149ea469f</vt:lpwstr>
  </property>
  <property fmtid="{D5CDD505-2E9C-101B-9397-08002B2CF9AE}" pid="5" name="ContentTypeId">
    <vt:lpwstr>0x01010063B6B853DF3DB7489B3ABD845411B4800100DEFF260BBB0A3E439113EF207ED28EF6</vt:lpwstr>
  </property>
  <property fmtid="{D5CDD505-2E9C-101B-9397-08002B2CF9AE}" pid="6" name="Page URL">
    <vt:lpwstr>https://sp-cloud.kp.org/sites/services-infosource/sru/Pages/Renewal%20Resources/2025-Delivering-Renewals-All-Regions.aspx</vt:lpwstr>
  </property>
  <property fmtid="{D5CDD505-2E9C-101B-9397-08002B2CF9AE}" pid="7" name="HPIKeywords">
    <vt:lpwstr>269;#sales|23b30ce3-363a-4b90-8395-06fb996535db;#1342;#renewal conversations|071b8a73-c693-4b33-b03b-a731379b9087;#237;#renewals|2defe8f9-3c14-48cc-a8d6-910437be021e;#431;#marketing material|be73fd46-bb9f-44c9-8d8a-e4380fcb536f</vt:lpwstr>
  </property>
  <property fmtid="{D5CDD505-2E9C-101B-9397-08002B2CF9AE}" pid="8" name="Showpad_regions">
    <vt:lpwstr>;#All Regions;#</vt:lpwstr>
  </property>
  <property fmtid="{D5CDD505-2E9C-101B-9397-08002B2CF9AE}" pid="9" name="showpadTags">
    <vt:lpwstr>3641;#All Regions Small Group|934da032-1c52-462d-901f-3c38302515bb;#121;#Employer/Broker|84cf30f3-9792-4430-b153-b0eae30e8206;#4125;#2025 Renewals|9d74d09f-4f92-41bc-bafb-6fa33a78d3b3;#124;#Large Group|72b17c9f-f2dc-4567-b03f-c4dda2810c84</vt:lpwstr>
  </property>
  <property fmtid="{D5CDD505-2E9C-101B-9397-08002B2CF9AE}" pid="10" name="HPIDistributionOptions">
    <vt:lpwstr>36;#External use - Ok to distribute|f530c521-c865-492c-ab6a-6616658127fb</vt:lpwstr>
  </property>
  <property fmtid="{D5CDD505-2E9C-101B-9397-08002B2CF9AE}" pid="11" name="ShowPad File Name">
    <vt:lpwstr>All - 2025 Kaiser Permanente Value Story </vt:lpwstr>
  </property>
  <property fmtid="{D5CDD505-2E9C-101B-9397-08002B2CF9AE}" pid="12" name="HPIRegion">
    <vt:lpwstr>30;#All Enterprise|06f980c2-6c17-4690-9d3b-0bdce218bb8c</vt:lpwstr>
  </property>
  <property fmtid="{D5CDD505-2E9C-101B-9397-08002B2CF9AE}" pid="13" name="_dlc_DocIdItemGuid">
    <vt:lpwstr>8d6e1a5b-d6c8-4e1e-ae2d-f6ad39f84588</vt:lpwstr>
  </property>
  <property fmtid="{D5CDD505-2E9C-101B-9397-08002B2CF9AE}" pid="14" name="HPICategory">
    <vt:lpwstr>3;#Sales, Renewals ＆ Underwriting|5d0bac02-dbe4-49b9-977a-25155a1dbc41;#54;#Renewal Resources|3d2f6757-2aec-4900-a29d-1809545665bc</vt:lpwstr>
  </property>
  <property fmtid="{D5CDD505-2E9C-101B-9397-08002B2CF9AE}" pid="15" name="HPILanguage">
    <vt:lpwstr/>
  </property>
  <property fmtid="{D5CDD505-2E9C-101B-9397-08002B2CF9AE}" pid="16" name="HPILastUpdated">
    <vt:filetime>2024-02-02T18:37:07Z</vt:filetime>
  </property>
  <property fmtid="{D5CDD505-2E9C-101B-9397-08002B2CF9AE}" pid="17" name="HPIDocumentOptions">
    <vt:lpwstr/>
  </property>
</Properties>
</file>