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14"/>
  </p:notesMasterIdLst>
  <p:handoutMasterIdLst>
    <p:handoutMasterId r:id="rId15"/>
  </p:handoutMasterIdLst>
  <p:sldIdLst>
    <p:sldId id="324" r:id="rId8"/>
    <p:sldId id="336" r:id="rId9"/>
    <p:sldId id="335" r:id="rId10"/>
    <p:sldId id="333" r:id="rId11"/>
    <p:sldId id="334"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710485-CDE5-4806-A0BC-1AA12508A584}">
          <p14:sldIdLst>
            <p14:sldId id="324"/>
            <p14:sldId id="336"/>
            <p14:sldId id="335"/>
            <p14:sldId id="333"/>
            <p14:sldId id="334"/>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5212" autoAdjust="0"/>
  </p:normalViewPr>
  <p:slideViewPr>
    <p:cSldViewPr snapToGrid="0" showGuides="1">
      <p:cViewPr varScale="1">
        <p:scale>
          <a:sx n="101" d="100"/>
          <a:sy n="101" d="100"/>
        </p:scale>
        <p:origin x="100" y="2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16/04/2024</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16/04/2024</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1</a:t>
            </a:fld>
            <a:endParaRPr lang="en-US" dirty="0"/>
          </a:p>
        </p:txBody>
      </p:sp>
    </p:spTree>
    <p:extLst>
      <p:ext uri="{BB962C8B-B14F-4D97-AF65-F5344CB8AC3E}">
        <p14:creationId xmlns:p14="http://schemas.microsoft.com/office/powerpoint/2010/main" val="4042889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dirty="0"/>
              <a:t>Click icon to add picture or click on frame and insert picture using the Insert tab - Pictures</a:t>
            </a:r>
          </a:p>
        </p:txBody>
      </p:sp>
      <p:sp>
        <p:nvSpPr>
          <p:cNvPr id="10" name="Dynamic legal" descr="{&quot;templafy&quot;:{&quot;id&quot;:&quot;9557257d-440f-41bf-bb50-db91814e1794&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a63334ee-a64e-4a91-89da-f07184c216b9&quot;}}" hidden="1"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r>
              <a:rPr lang="en-US" dirty="0"/>
              <a:t>April 27, 2024</a:t>
            </a:r>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r>
              <a:rPr lang="en-US" dirty="0"/>
              <a:t>Presented by Caroline Davis, Sr. Client Engagement Manager</a:t>
            </a:r>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56c3ef6a-7326-4bd3-8faf-4e1be8ccbfcd&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857907af-85e8-48de-9a83-664b49525076&quot;}}" hidden="1"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r>
              <a:rPr lang="en-US" dirty="0"/>
              <a:t>April 27, 2024</a:t>
            </a:r>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9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8641cdba-0f4a-43a0-be7d-0bb8dffc406b&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82b463c4-8a1f-4f81-8930-d6155a171d35&quot;}}" hidden="1"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cb5e837a-5bf0-420b-9c95-fbc8bf5abd24&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ab0c509-e185-4d53-9418-5b1dce74f63f&quot;}}" hidden="1"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6ca93a3e-0692-4353-bc95-4189c1a6ea41&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cae0016b-fa72-4056-a7bb-85c7a562774f&quot;}}" hidden="1"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endParaRPr lang="en-US"/>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r>
              <a:rPr lang="en-US" dirty="0"/>
              <a:t>Presented by Caroline Davis, Sr. Client Engagement Manager</a:t>
            </a:r>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2aa32e50-e354-4f26-8430-e46892463a36&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6ed9a876-e9c4-4964-a8e9-50ec44d4a409&quot;}}" hidden="1"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c6fce720-53b3-4edc-bdec-9d5acc326154&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9cdd751d-24a0-40d8-92fa-f20a813d00ca&quot;}}" hidden="1"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Dynamic legal" descr="{&quot;templafy&quot;:{&quot;id&quot;:&quot;6653d787-7014-452a-a14c-03b6d4ffb491&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6" name="Dynmic Internal use only" descr="{&quot;templafy&quot;:{&quot;id&quot;:&quot;c884fdf9-0c15-413d-9b42-e67c611eeb40&quot;}}" hidden="1"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r>
              <a:rPr lang="en-US" dirty="0"/>
              <a:t>April 27, 2024</a:t>
            </a:r>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p15="http://schemas.microsoft.com/office/powerpoint/2012/main"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Dynamic legal" descr="{&quot;templafy&quot;:{&quot;id&quot;:&quot;8486aa55-6cf5-40e3-bfb3-be4bb4284c2b&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256d63d4-7efc-486c-aece-497230b9dcf4&quot;}}" hidden="1"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76328405-0176-47b1-984f-94df130bd575&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b71dda12-6f02-4753-82be-81c20d9c1b3c&quot;}}" hidden="1"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3fb58841-c44e-4255-837b-254dce45eca3&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177dc468-9d35-4406-a1cd-01e5c6d4f545&quot;}}" hidden="1"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r>
              <a:rPr lang="en-US" dirty="0"/>
              <a:t>April 27, 2024</a:t>
            </a:r>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8ac2b000-8cc2-4a2a-965e-9e566e1981f6&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72512e3a-5a68-468d-839d-b9adf0dfda52&quot;}}" hidden="1"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Click icon to add picture</a:t>
            </a:r>
          </a:p>
        </p:txBody>
      </p:sp>
      <p:sp>
        <p:nvSpPr>
          <p:cNvPr id="11" name="Dynamic legal" descr="{&quot;templafy&quot;:{&quot;id&quot;:&quot;34e04a4f-76f0-40e4-89aa-5ce056b82845&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4" name="Dynmic Internal use only" descr="{&quot;templafy&quot;:{&quot;id&quot;:&quot;8ba550e3-d8b3-47c3-94d0-6a9ac6960d68&quot;}}" hidden="1"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Click icon to add picture</a:t>
            </a:r>
          </a:p>
        </p:txBody>
      </p:sp>
      <p:sp>
        <p:nvSpPr>
          <p:cNvPr id="10" name="Dynamic legal" descr="{&quot;templafy&quot;:{&quot;id&quot;:&quot;6d2f33b8-680f-490f-8362-7004e0ff94dd&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0ebe5ffe-b245-4c81-9755-8d86403a1d3b&quot;}}" hidden="1"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r>
              <a:rPr lang="en-US" dirty="0"/>
              <a:t>April 27, 2024</a:t>
            </a:r>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r>
              <a:rPr lang="en-US" dirty="0"/>
              <a:t>Presented by Caroline Davis, Sr. Client Engagement Manager</a:t>
            </a:r>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r>
              <a:rPr lang="en-US" dirty="0"/>
              <a:t>April 27, 2024</a:t>
            </a:r>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r>
              <a:rPr lang="en-US" dirty="0"/>
              <a:t>Presented by Caroline Davis, Sr. Client Engagement Manager</a:t>
            </a:r>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r>
              <a:rPr lang="en-US" dirty="0"/>
              <a:t>April 27, 2024</a:t>
            </a:r>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46c0fded-a3e8-4ae2-826f-5549f886501f&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dfb2d6e9-4bae-4d3d-890d-e93016da9c77&quot;}}" hidden="1"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r>
              <a:rPr lang="en-US" dirty="0"/>
              <a:t>April 27, 2024</a:t>
            </a:r>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r>
              <a:rPr lang="en-US" dirty="0"/>
              <a:t>Presented by Caroline Davis, Sr. Client Engagement Manager</a:t>
            </a:r>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r>
              <a:rPr lang="en-US" dirty="0"/>
              <a:t>April 27, 2024</a:t>
            </a:r>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r>
              <a:rPr lang="en-US" dirty="0"/>
              <a:t>Presented by Caroline Davis, Sr. Client Engagement Manager</a:t>
            </a:r>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ynamic legal" descr="{&quot;templafy&quot;:{&quot;id&quot;:&quot;93385986-5270-4a29-b441-9b052a817736&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ed503a55-f5b3-4b46-a283-b6df88e1086c&quot;}}" hidden="1"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7fe2846a-56be-4b2e-82d4-dfc7d17f4815&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cd46175b-5f5e-4b42-adcf-994cf739d00d&quot;}}" hidden="1"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e861ad3c-38e2-4098-b467-79238ae239dc&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4bba2094-3536-4331-ab52-d2771c3a6021&quot;}}" hidden="1"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r>
              <a:rPr lang="en-US" dirty="0"/>
              <a:t>April 27, 2024</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r>
              <a:rPr lang="en-US" dirty="0"/>
              <a:t>Presented by Caroline Davis, Sr. Client Engagement Manager</a:t>
            </a:r>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30d7c553-5e43-40f9-b566-87f5fbdc6cb9&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187bf25f-39d7-413f-989f-ad32bb23ca67&quot;}}" hidden="1"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r>
              <a:rPr lang="en-US" dirty="0"/>
              <a:t>April 27, 2024</a:t>
            </a:r>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r>
              <a:rPr lang="en-US" dirty="0"/>
              <a:t>April 27, 2024</a:t>
            </a:r>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r>
              <a:rPr lang="en-US" dirty="0"/>
              <a:t>Presented by Caroline Davis, Sr. Client Engagement Manager</a:t>
            </a:r>
          </a:p>
        </p:txBody>
      </p:sp>
    </p:spTree>
    <p:extLst>
      <p:ext uri="{BB962C8B-B14F-4D97-AF65-F5344CB8AC3E}">
        <p14:creationId xmlns:p14="http://schemas.microsoft.com/office/powerpoint/2010/main" val="6881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endParaRPr lang="en-US" dirty="0"/>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color to use in icons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dirty="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dirty="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000000"/>
                </a:solidFill>
                <a:latin typeface="+mn-lt"/>
                <a:ea typeface="Verdana" panose="020B0604030504040204" pitchFamily="34" charset="0"/>
                <a:cs typeface="Verdana" panose="020B0604030504040204" pitchFamily="34" charset="0"/>
              </a:rPr>
              <a:t>Click on the arrow next to </a:t>
            </a:r>
            <a:r>
              <a:rPr lang="en-US" sz="800" b="1" dirty="0">
                <a:solidFill>
                  <a:srgbClr val="000000"/>
                </a:solidFill>
                <a:latin typeface="+mn-lt"/>
                <a:ea typeface="Verdana" panose="020B0604030504040204" pitchFamily="34" charset="0"/>
                <a:cs typeface="Verdana" panose="020B0604030504040204" pitchFamily="34" charset="0"/>
              </a:rPr>
              <a:t>Layout </a:t>
            </a:r>
            <a:r>
              <a:rPr lang="en-US" sz="8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endParaRPr lang="en-US" dirty="0"/>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dirty="0">
                <a:latin typeface="+mn-lt"/>
                <a:cs typeface="Verdana" panose="020B0604030504040204" pitchFamily="34" charset="0"/>
              </a:rPr>
              <a:t>GRIDLINES</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latin typeface="+mn-lt"/>
                <a:cs typeface="Verdana" panose="020B0604030504040204" pitchFamily="34" charset="0"/>
              </a:rPr>
              <a:t>PICTURES</a:t>
            </a:r>
            <a:br>
              <a:rPr lang="en-US" sz="900" dirty="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dirty="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endParaRPr lang="en-US" dirty="0"/>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latin typeface="+mn-lt"/>
                <a:cs typeface="Arial" panose="020B0604020202020204" pitchFamily="34" charset="0"/>
              </a:rPr>
              <a:t>HEADER &amp; FOOTER</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endParaRPr lang="en-US" dirty="0"/>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dirty="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US" sz="800" dirty="0">
                <a:solidFill>
                  <a:schemeClr val="tx1"/>
                </a:solidFill>
              </a:rPr>
              <a:t>Theme Colors and </a:t>
            </a:r>
            <a:br>
              <a:rPr lang="en-GB" sz="800" dirty="0">
                <a:solidFill>
                  <a:schemeClr val="tx1"/>
                </a:solidFill>
              </a:rPr>
            </a:br>
            <a:r>
              <a:rPr lang="en-US" sz="800" dirty="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US" sz="800" dirty="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Gradients Colors</a:t>
            </a:r>
            <a:endParaRPr lang="en-US" dirty="0"/>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Custom Colors </a:t>
            </a:r>
            <a:endParaRPr lang="en-US" dirty="0"/>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US" sz="800" dirty="0">
                <a:solidFill>
                  <a:schemeClr val="tx1"/>
                </a:solidFill>
              </a:rPr>
              <a:t>Standard Colors </a:t>
            </a:r>
            <a:endParaRPr lang="en-US" dirty="0"/>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3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42fa10f3-9f72-4f1e-a99e-525778fe21c7&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0ceac801-feb2-411a-9913-4960317db696&quot;}}" hidden="1"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r>
              <a:rPr lang="en-US" dirty="0"/>
              <a:t>April 27, 2024</a:t>
            </a:r>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r>
              <a:rPr lang="en-US" dirty="0"/>
              <a:t>Presented by Caroline Davis, Sr. Client Engagement Manager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11" name="Dynamic legal" descr="{&quot;templafy&quot;:{&quot;id&quot;:&quot;8d52ab7d-1672-482a-ad74-b9c732a4c115&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4aa1b01a-73b1-4b7a-83dd-936176fe2eb5&quot;}}" hidden="1"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5" name="Dynamic legal" descr="{&quot;templafy&quot;:{&quot;id&quot;:&quot;af72cb66-2ad6-4704-a152-edda1f80e433&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 name="Dynmic Internal use only" descr="{&quot;templafy&quot;:{&quot;id&quot;:&quot;12208802-9a3f-4270-bd0f-e436e1c3b434&quot;}}" hidden="1"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3" name="Dynamic legal" descr="{&quot;templafy&quot;:{&quot;id&quot;:&quot;87289dfb-3e53-4f47-965c-21e788054d9f&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a128fe0a-5913-4471-9abc-1bcc353bef08&quot;}}" hidden="1"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Dynamic legal" descr="{&quot;templafy&quot;:{&quot;id&quot;:&quot;72f763ea-2428-4899-9723-f79b001afd4f&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0" name="Dynmic Internal use only" descr="{&quot;templafy&quot;:{&quot;id&quot;:&quot;e6732de7-f76b-4ff2-9549-535adbd382d9&quot;}}" hidden="1"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sp>
        <p:nvSpPr>
          <p:cNvPr id="8" name="Dynamic legal" descr="{&quot;templafy&quot;:{&quot;id&quot;:&quot;8c6e4ad2-d41d-4c75-86c7-a217c36e41f9&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68f747ba-2ea7-458f-a459-abe595303221&quot;}}" hidden="1"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r>
              <a:rPr lang="en-US" dirty="0"/>
              <a:t>April 27, 2024</a:t>
            </a:r>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r>
              <a:rPr lang="en-US" dirty="0"/>
              <a:t>Presented by Caroline Davis, Sr. Client Engagement Manager</a:t>
            </a:r>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userDrawn="1">
          <p15:clr>
            <a:srgbClr val="A4A3A4"/>
          </p15:clr>
        </p15:guide>
        <p15:guide id="2" orient="horz" pos="1542"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47" Type="http://schemas.openxmlformats.org/officeDocument/2006/relationships/tags" Target="../tags/tag6.xml"/><Relationship Id="rId50" Type="http://schemas.openxmlformats.org/officeDocument/2006/relationships/tags" Target="../tags/tag9.xml"/><Relationship Id="rId55" Type="http://schemas.openxmlformats.org/officeDocument/2006/relationships/tags" Target="../tags/tag14.xml"/><Relationship Id="rId6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3" Type="http://schemas.openxmlformats.org/officeDocument/2006/relationships/tags" Target="../tags/tag12.xml"/><Relationship Id="rId58" Type="http://schemas.openxmlformats.org/officeDocument/2006/relationships/tags" Target="../tags/tag17.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tags" Target="../tags/tag2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tags" Target="../tags/tag7.xml"/><Relationship Id="rId56" Type="http://schemas.openxmlformats.org/officeDocument/2006/relationships/tags" Target="../tags/tag15.xml"/><Relationship Id="rId64"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59" Type="http://schemas.openxmlformats.org/officeDocument/2006/relationships/tags" Target="../tags/tag18.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3.xml"/><Relationship Id="rId62"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8.xml"/><Relationship Id="rId57" Type="http://schemas.openxmlformats.org/officeDocument/2006/relationships/tags" Target="../tags/tag1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3.xml"/><Relationship Id="rId52" Type="http://schemas.openxmlformats.org/officeDocument/2006/relationships/tags" Target="../tags/tag11.xml"/><Relationship Id="rId60" Type="http://schemas.openxmlformats.org/officeDocument/2006/relationships/tags" Target="../tags/tag19.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2"/>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3"/>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4"/>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45"/>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46"/>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47"/>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48"/>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49"/>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0"/>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1"/>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2"/>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3"/>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4"/>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55"/>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56"/>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57"/>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58"/>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59"/>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0"/>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1"/>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2"/>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3"/>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4"/>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2" name="Dynamic legal" descr="{&quot;templafy&quot;:{&quot;id&quot;:&quot;a08498e1-c59c-40ab-a5c2-721a118650e0&quot;}}">
            <a:extLst>
              <a:ext uri="{FF2B5EF4-FFF2-40B4-BE49-F238E27FC236}">
                <a16:creationId xmlns:a16="http://schemas.microsoft.com/office/drawing/2014/main" id="{0893D05B-A6A8-D2E4-8BA6-4BD65C444FD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c063dbcf-7d92-4fa2-8ded-6814ee8692bd&quot;}}" hidden="1" title="Form.Cigna_Confidentiality.Cigna_healthcareConfidentiality">
            <a:extLst>
              <a:ext uri="{FF2B5EF4-FFF2-40B4-BE49-F238E27FC236}">
                <a16:creationId xmlns:a16="http://schemas.microsoft.com/office/drawing/2014/main" id="{6898D8C0-70A7-8B0E-B476-D6CFB5D968C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endParaRPr lang="en-US"/>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6541200" y="6318000"/>
            <a:ext cx="3343898"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r>
              <a:rPr lang="en-US" dirty="0"/>
              <a:t>Presented by Caroline Davis, Sr. Client Engagement Manager</a:t>
            </a:r>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r>
              <a:rPr lang="en-US" dirty="0"/>
              <a:t>April 27, 2024</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12" r:id="rId37"/>
    <p:sldLayoutId id="2147483813" r:id="rId38"/>
    <p:sldLayoutId id="2147483784" r:id="rId39"/>
    <p:sldLayoutId id="2147483751" r:id="rId40"/>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A4A3A4"/>
          </p15:clr>
        </p15:guide>
        <p15:guide id="2" pos="725" userDrawn="1">
          <p15:clr>
            <a:srgbClr val="A4A3A4"/>
          </p15:clr>
        </p15:guide>
        <p15:guide id="3" orient="horz" pos="226" userDrawn="1">
          <p15:clr>
            <a:srgbClr val="A4A3A4"/>
          </p15:clr>
        </p15:guide>
        <p15:guide id="4" orient="horz" pos="4093" userDrawn="1">
          <p15:clr>
            <a:srgbClr val="A4A3A4"/>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xml"/><Relationship Id="rId1" Type="http://schemas.openxmlformats.org/officeDocument/2006/relationships/customXml" Target="../../customXml/item6.xml"/><Relationship Id="rId5" Type="http://schemas.openxmlformats.org/officeDocument/2006/relationships/image" Target="../media/image2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customXml" Target="../../customXml/item3.xml"/><Relationship Id="rId1" Type="http://schemas.openxmlformats.org/officeDocument/2006/relationships/customXml" Target="../../customXml/item4.xml"/><Relationship Id="rId5" Type="http://schemas.openxmlformats.org/officeDocument/2006/relationships/image" Target="../media/image23.jpeg"/><Relationship Id="rId4"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D1B034D-976A-65BD-5C29-EE1F268F8CDF}"/>
              </a:ext>
            </a:extLst>
          </p:cNvPr>
          <p:cNvSpPr>
            <a:spLocks noGrp="1"/>
          </p:cNvSpPr>
          <p:nvPr>
            <p:ph type="ctrTitle"/>
          </p:nvPr>
        </p:nvSpPr>
        <p:spPr/>
        <p:txBody>
          <a:bodyPr/>
          <a:lstStyle/>
          <a:p>
            <a:r>
              <a:rPr lang="en-US" dirty="0"/>
              <a:t>TEHW</a:t>
            </a:r>
            <a:br>
              <a:rPr lang="en-US" dirty="0"/>
            </a:br>
            <a:r>
              <a:rPr lang="en-US" dirty="0"/>
              <a:t>EDUCATIONAL</a:t>
            </a:r>
            <a:br>
              <a:rPr lang="en-US" dirty="0"/>
            </a:br>
            <a:r>
              <a:rPr lang="en-US" dirty="0"/>
              <a:t>SEMINAR</a:t>
            </a:r>
          </a:p>
        </p:txBody>
      </p:sp>
      <p:sp>
        <p:nvSpPr>
          <p:cNvPr id="14" name="Subtitle 13">
            <a:extLst>
              <a:ext uri="{FF2B5EF4-FFF2-40B4-BE49-F238E27FC236}">
                <a16:creationId xmlns:a16="http://schemas.microsoft.com/office/drawing/2014/main" id="{3965800D-7AA9-9D44-D097-009A75F4EC5A}"/>
              </a:ext>
            </a:extLst>
          </p:cNvPr>
          <p:cNvSpPr>
            <a:spLocks noGrp="1"/>
          </p:cNvSpPr>
          <p:nvPr>
            <p:ph type="subTitle" idx="1"/>
          </p:nvPr>
        </p:nvSpPr>
        <p:spPr/>
        <p:txBody>
          <a:bodyPr/>
          <a:lstStyle/>
          <a:p>
            <a:r>
              <a:rPr lang="en-US" dirty="0"/>
              <a:t>DHMO </a:t>
            </a:r>
          </a:p>
        </p:txBody>
      </p:sp>
      <p:sp>
        <p:nvSpPr>
          <p:cNvPr id="4" name="Date Placeholder 3">
            <a:extLst>
              <a:ext uri="{FF2B5EF4-FFF2-40B4-BE49-F238E27FC236}">
                <a16:creationId xmlns:a16="http://schemas.microsoft.com/office/drawing/2014/main" id="{F6BB68C9-EC09-449D-A3B8-F5A1F9E0FBCF}"/>
              </a:ext>
            </a:extLst>
          </p:cNvPr>
          <p:cNvSpPr>
            <a:spLocks noGrp="1"/>
          </p:cNvSpPr>
          <p:nvPr>
            <p:ph type="dt" sz="half" idx="20"/>
          </p:nvPr>
        </p:nvSpPr>
        <p:spPr/>
        <p:txBody>
          <a:bodyPr/>
          <a:lstStyle/>
          <a:p>
            <a:r>
              <a:rPr lang="en-US" dirty="0"/>
              <a:t>April 27, 2024</a:t>
            </a:r>
          </a:p>
        </p:txBody>
      </p:sp>
      <p:sp>
        <p:nvSpPr>
          <p:cNvPr id="5" name="Slide Number Placeholder 4">
            <a:extLst>
              <a:ext uri="{FF2B5EF4-FFF2-40B4-BE49-F238E27FC236}">
                <a16:creationId xmlns:a16="http://schemas.microsoft.com/office/drawing/2014/main" id="{F71AF167-8D6F-448B-8102-6675C945C9E9}"/>
              </a:ext>
            </a:extLst>
          </p:cNvPr>
          <p:cNvSpPr>
            <a:spLocks noGrp="1"/>
          </p:cNvSpPr>
          <p:nvPr>
            <p:ph type="sldNum" sz="quarter" idx="21"/>
          </p:nvPr>
        </p:nvSpPr>
        <p:spPr/>
        <p:txBody>
          <a:bodyPr/>
          <a:lstStyle/>
          <a:p>
            <a:fld id="{23AA811B-2EBD-4900-905E-5BE206449611}" type="slidenum">
              <a:rPr lang="en-US" smtClean="0"/>
              <a:pPr/>
              <a:t>1</a:t>
            </a:fld>
            <a:endParaRPr lang="en-US" dirty="0"/>
          </a:p>
        </p:txBody>
      </p:sp>
      <p:sp>
        <p:nvSpPr>
          <p:cNvPr id="9" name="Footer Placeholder 8">
            <a:extLst>
              <a:ext uri="{FF2B5EF4-FFF2-40B4-BE49-F238E27FC236}">
                <a16:creationId xmlns:a16="http://schemas.microsoft.com/office/drawing/2014/main" id="{E9C29EF7-F3C4-E865-7D95-11C50A984C9E}"/>
              </a:ext>
            </a:extLst>
          </p:cNvPr>
          <p:cNvSpPr>
            <a:spLocks noGrp="1"/>
          </p:cNvSpPr>
          <p:nvPr>
            <p:ph type="ftr" sz="quarter" idx="22"/>
          </p:nvPr>
        </p:nvSpPr>
        <p:spPr>
          <a:xfrm>
            <a:off x="91236" y="5330788"/>
            <a:ext cx="3695000" cy="232667"/>
          </a:xfrm>
        </p:spPr>
        <p:txBody>
          <a:bodyPr/>
          <a:lstStyle/>
          <a:p>
            <a:r>
              <a:rPr lang="en-US" sz="1200" dirty="0"/>
              <a:t>Presented by Caroline Davis, Sr. Client Engagement Manager</a:t>
            </a:r>
          </a:p>
        </p:txBody>
      </p:sp>
      <p:pic>
        <p:nvPicPr>
          <p:cNvPr id="1026" name="Picture 1" descr="A picture containing text, clipart&#10;&#10;Description automatically generated">
            <a:extLst>
              <a:ext uri="{FF2B5EF4-FFF2-40B4-BE49-F238E27FC236}">
                <a16:creationId xmlns:a16="http://schemas.microsoft.com/office/drawing/2014/main" id="{A6F7CD13-3FD9-BED5-8B9F-CFDE399C2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24" y="217586"/>
            <a:ext cx="2027104" cy="8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7568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od toothbrushes">
            <a:extLst>
              <a:ext uri="{FF2B5EF4-FFF2-40B4-BE49-F238E27FC236}">
                <a16:creationId xmlns:a16="http://schemas.microsoft.com/office/drawing/2014/main" id="{015A03CC-BB0A-3996-F700-65F0A3C22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656" y="0"/>
            <a:ext cx="5110344" cy="6154857"/>
          </a:xfrm>
          <a:prstGeom prst="rect">
            <a:avLst/>
          </a:prstGeom>
        </p:spPr>
      </p:pic>
      <p:sp>
        <p:nvSpPr>
          <p:cNvPr id="2" name="Title 1">
            <a:extLst>
              <a:ext uri="{FF2B5EF4-FFF2-40B4-BE49-F238E27FC236}">
                <a16:creationId xmlns:a16="http://schemas.microsoft.com/office/drawing/2014/main" id="{59DAE57A-991B-65D7-BBA1-12B70A7B7CAA}"/>
              </a:ext>
            </a:extLst>
          </p:cNvPr>
          <p:cNvSpPr>
            <a:spLocks noGrp="1"/>
          </p:cNvSpPr>
          <p:nvPr>
            <p:ph type="title"/>
          </p:nvPr>
        </p:nvSpPr>
        <p:spPr>
          <a:xfrm>
            <a:off x="366626" y="147965"/>
            <a:ext cx="11473200" cy="488139"/>
          </a:xfrm>
        </p:spPr>
        <p:txBody>
          <a:bodyPr/>
          <a:lstStyle/>
          <a:p>
            <a:r>
              <a:rPr lang="en-US" dirty="0"/>
              <a:t>TEHW Cigna DHMO BENEFITS</a:t>
            </a:r>
          </a:p>
        </p:txBody>
      </p:sp>
      <p:sp>
        <p:nvSpPr>
          <p:cNvPr id="3" name="Content Placeholder 2">
            <a:extLst>
              <a:ext uri="{FF2B5EF4-FFF2-40B4-BE49-F238E27FC236}">
                <a16:creationId xmlns:a16="http://schemas.microsoft.com/office/drawing/2014/main" id="{31D14701-0669-D98C-0886-5E34E47CD55C}"/>
              </a:ext>
            </a:extLst>
          </p:cNvPr>
          <p:cNvSpPr>
            <a:spLocks noGrp="1"/>
          </p:cNvSpPr>
          <p:nvPr>
            <p:ph sz="quarter" idx="13"/>
          </p:nvPr>
        </p:nvSpPr>
        <p:spPr>
          <a:xfrm>
            <a:off x="306991" y="673356"/>
            <a:ext cx="11473200" cy="5898894"/>
          </a:xfrm>
        </p:spPr>
        <p:txBody>
          <a:bodyPr/>
          <a:lstStyle/>
          <a:p>
            <a:pPr marL="0" indent="0">
              <a:buNone/>
            </a:pPr>
            <a:r>
              <a:rPr lang="en-US" b="1" dirty="0"/>
              <a:t>Cigna Dental Care® (DHMO)</a:t>
            </a:r>
          </a:p>
          <a:p>
            <a:pPr marL="0" indent="0">
              <a:buNone/>
            </a:pPr>
            <a:endParaRPr lang="en-US" b="1" dirty="0"/>
          </a:p>
          <a:p>
            <a:r>
              <a:rPr lang="en-US" sz="1500" dirty="0"/>
              <a:t>Your Cigna Dental Care (DHMO) plan is a copayment plan. </a:t>
            </a:r>
          </a:p>
          <a:p>
            <a:pPr marL="180000" lvl="1" indent="0">
              <a:buNone/>
            </a:pPr>
            <a:r>
              <a:rPr lang="en-US" sz="1500" dirty="0"/>
              <a:t>You pay a fixed portion of the cost, as listed in your Patient</a:t>
            </a:r>
          </a:p>
          <a:p>
            <a:pPr marL="180000" lvl="1" indent="0">
              <a:buNone/>
            </a:pPr>
            <a:r>
              <a:rPr lang="en-US" sz="1500" dirty="0"/>
              <a:t>Charge Schedule. Your plan pays the rest.</a:t>
            </a:r>
          </a:p>
          <a:p>
            <a:pPr marL="180000" lvl="1" indent="0">
              <a:buNone/>
            </a:pPr>
            <a:endParaRPr lang="en-US" sz="1500" dirty="0"/>
          </a:p>
          <a:p>
            <a:r>
              <a:rPr lang="en-US" sz="1500" dirty="0"/>
              <a:t>Remember to choose an in-network dentist, who can refer you to</a:t>
            </a:r>
          </a:p>
          <a:p>
            <a:pPr marL="0" indent="0">
              <a:buNone/>
            </a:pPr>
            <a:r>
              <a:rPr lang="en-US" sz="1500" dirty="0"/>
              <a:t>   a specialist, if needed. Children can remain with a pediatric</a:t>
            </a:r>
          </a:p>
          <a:p>
            <a:pPr marL="0" indent="0">
              <a:buNone/>
            </a:pPr>
            <a:r>
              <a:rPr lang="en-US" sz="1500" dirty="0"/>
              <a:t>   dentist until their 13th birthday.</a:t>
            </a:r>
          </a:p>
          <a:p>
            <a:pPr marL="0" indent="0">
              <a:buNone/>
            </a:pPr>
            <a:endParaRPr lang="en-US" sz="1500" dirty="0"/>
          </a:p>
          <a:p>
            <a:r>
              <a:rPr lang="en-US" sz="1500" dirty="0"/>
              <a:t>Change your Cigna Dental Care network general dentist</a:t>
            </a:r>
          </a:p>
          <a:p>
            <a:pPr marL="180000" lvl="1" indent="0">
              <a:buNone/>
            </a:pPr>
            <a:r>
              <a:rPr lang="en-US" sz="1500" dirty="0"/>
              <a:t>(NGD) anytime. Go online to select your NGD or call customer</a:t>
            </a:r>
          </a:p>
          <a:p>
            <a:pPr marL="180000" lvl="1" indent="0">
              <a:buNone/>
            </a:pPr>
            <a:r>
              <a:rPr lang="en-US" sz="1500" dirty="0"/>
              <a:t>service. Changes made by the 15th will be effective the first of </a:t>
            </a:r>
          </a:p>
          <a:p>
            <a:pPr marL="180000" lvl="1" indent="0">
              <a:buNone/>
            </a:pPr>
            <a:r>
              <a:rPr lang="en-US" sz="1500" dirty="0"/>
              <a:t>the following month. If you need an urgent change, customer</a:t>
            </a:r>
          </a:p>
          <a:p>
            <a:pPr marL="180000" lvl="1" indent="0">
              <a:buNone/>
            </a:pPr>
            <a:r>
              <a:rPr lang="en-US" sz="1500" dirty="0"/>
              <a:t>Service is available to help 24/7.</a:t>
            </a:r>
          </a:p>
          <a:p>
            <a:pPr marL="180000" lvl="1" indent="0">
              <a:buNone/>
            </a:pPr>
            <a:endParaRPr lang="en-US" sz="1500" dirty="0"/>
          </a:p>
          <a:p>
            <a:r>
              <a:rPr lang="en-US" sz="1500" dirty="0"/>
              <a:t>There’s no annual deductible or calendar year maximum.</a:t>
            </a:r>
          </a:p>
        </p:txBody>
      </p:sp>
      <p:sp>
        <p:nvSpPr>
          <p:cNvPr id="4" name="Date Placeholder 3">
            <a:extLst>
              <a:ext uri="{FF2B5EF4-FFF2-40B4-BE49-F238E27FC236}">
                <a16:creationId xmlns:a16="http://schemas.microsoft.com/office/drawing/2014/main" id="{5CBCED27-206B-2010-38CE-03CDDCB1A142}"/>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7CFC4C9D-3568-6566-2571-D86C8C688A47}"/>
              </a:ext>
            </a:extLst>
          </p:cNvPr>
          <p:cNvSpPr>
            <a:spLocks noGrp="1"/>
          </p:cNvSpPr>
          <p:nvPr>
            <p:ph type="sldNum" sz="quarter" idx="11"/>
          </p:nvPr>
        </p:nvSpPr>
        <p:spPr/>
        <p:txBody>
          <a:bodyPr/>
          <a:lstStyle/>
          <a:p>
            <a:fld id="{23AA811B-2EBD-4900-905E-5BE206449611}" type="slidenum">
              <a:rPr lang="en-US" smtClean="0"/>
              <a:pPr/>
              <a:t>2</a:t>
            </a:fld>
            <a:endParaRPr lang="en-US" dirty="0"/>
          </a:p>
        </p:txBody>
      </p:sp>
    </p:spTree>
    <p:extLst>
      <p:ext uri="{BB962C8B-B14F-4D97-AF65-F5344CB8AC3E}">
        <p14:creationId xmlns:p14="http://schemas.microsoft.com/office/powerpoint/2010/main" val="323622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6ADD-F857-2D99-BA89-CFB4779E5CDA}"/>
              </a:ext>
            </a:extLst>
          </p:cNvPr>
          <p:cNvSpPr>
            <a:spLocks noGrp="1"/>
          </p:cNvSpPr>
          <p:nvPr>
            <p:ph type="title"/>
          </p:nvPr>
        </p:nvSpPr>
        <p:spPr>
          <a:xfrm>
            <a:off x="366626" y="101583"/>
            <a:ext cx="11473200" cy="932087"/>
          </a:xfrm>
        </p:spPr>
        <p:txBody>
          <a:bodyPr/>
          <a:lstStyle/>
          <a:p>
            <a:r>
              <a:rPr lang="en-US" dirty="0">
                <a:latin typeface="+mn-lt"/>
              </a:rPr>
              <a:t>Call or click to find a network dentist.</a:t>
            </a:r>
            <a:br>
              <a:rPr lang="en-US" dirty="0">
                <a:latin typeface="+mn-lt"/>
              </a:rPr>
            </a:br>
            <a:r>
              <a:rPr lang="en-US" dirty="0">
                <a:latin typeface="+mn-lt"/>
              </a:rPr>
              <a:t>It’s easy with Cigna Dental Care (DHMO)*</a:t>
            </a:r>
          </a:p>
        </p:txBody>
      </p:sp>
      <p:sp>
        <p:nvSpPr>
          <p:cNvPr id="3" name="Content Placeholder 2">
            <a:extLst>
              <a:ext uri="{FF2B5EF4-FFF2-40B4-BE49-F238E27FC236}">
                <a16:creationId xmlns:a16="http://schemas.microsoft.com/office/drawing/2014/main" id="{8E44C322-ECE5-A26F-F35A-6EC34522C955}"/>
              </a:ext>
            </a:extLst>
          </p:cNvPr>
          <p:cNvSpPr>
            <a:spLocks noGrp="1"/>
          </p:cNvSpPr>
          <p:nvPr>
            <p:ph sz="quarter" idx="13"/>
          </p:nvPr>
        </p:nvSpPr>
        <p:spPr>
          <a:xfrm>
            <a:off x="360000" y="1046921"/>
            <a:ext cx="11473200" cy="5115754"/>
          </a:xfrm>
        </p:spPr>
        <p:txBody>
          <a:bodyPr/>
          <a:lstStyle/>
          <a:p>
            <a:pPr marL="0" indent="0">
              <a:buNone/>
            </a:pPr>
            <a:r>
              <a:rPr lang="en-US" sz="1200" dirty="0"/>
              <a:t>Finding a Cigna Dental Care® network dentist or specialist is quick and easy. You can search online or call to speak with a customer service representative. Remember to always pick a network general dentist who’s within 25 miles of your location to ensure adequate access.</a:t>
            </a:r>
          </a:p>
          <a:p>
            <a:pPr marL="0" indent="0">
              <a:buNone/>
            </a:pPr>
            <a:endParaRPr lang="en-US" sz="1200" b="1" dirty="0"/>
          </a:p>
          <a:p>
            <a:pPr marL="0" indent="0">
              <a:buNone/>
            </a:pPr>
            <a:r>
              <a:rPr lang="en-US" sz="1200" b="1" dirty="0"/>
              <a:t>Here’s how – </a:t>
            </a:r>
            <a:r>
              <a:rPr lang="en-US" sz="1200" b="1" dirty="0">
                <a:solidFill>
                  <a:schemeClr val="accent5">
                    <a:lumMod val="75000"/>
                  </a:schemeClr>
                </a:solidFill>
              </a:rPr>
              <a:t>From myCigna.com </a:t>
            </a:r>
            <a:r>
              <a:rPr lang="en-US" sz="1200" b="1" dirty="0"/>
              <a:t>– the easiest way </a:t>
            </a:r>
          </a:p>
          <a:p>
            <a:r>
              <a:rPr lang="en-US" sz="1200" dirty="0"/>
              <a:t>Once you are enrolled in a Cigna Dental Care plan, </a:t>
            </a:r>
            <a:r>
              <a:rPr lang="en-US" sz="1200" b="1" dirty="0"/>
              <a:t>register at myCigna.com</a:t>
            </a:r>
            <a:r>
              <a:rPr lang="en-US" sz="1200" dirty="0"/>
              <a:t>. The site will provide details about your plan. You can search for a dentist using your location, dentist name or procedure. You can narrow your search by using prompts on the results page.</a:t>
            </a:r>
          </a:p>
          <a:p>
            <a:r>
              <a:rPr lang="en-US" sz="1200" dirty="0"/>
              <a:t>On the go? Not a problem. This information is also on the </a:t>
            </a:r>
            <a:r>
              <a:rPr lang="en-US" sz="1200" b="1" dirty="0">
                <a:solidFill>
                  <a:schemeClr val="accent5">
                    <a:lumMod val="75000"/>
                  </a:schemeClr>
                </a:solidFill>
              </a:rPr>
              <a:t>myCigna® App</a:t>
            </a:r>
            <a:r>
              <a:rPr lang="en-US" sz="1200" dirty="0"/>
              <a:t>.**</a:t>
            </a:r>
          </a:p>
          <a:p>
            <a:pPr marL="0" indent="0">
              <a:buNone/>
            </a:pPr>
            <a:endParaRPr lang="en-US" sz="1200" dirty="0"/>
          </a:p>
          <a:p>
            <a:pPr marL="0" indent="0">
              <a:buNone/>
            </a:pPr>
            <a:r>
              <a:rPr lang="en-US" sz="1200" b="1" dirty="0">
                <a:solidFill>
                  <a:schemeClr val="accent5">
                    <a:lumMod val="75000"/>
                  </a:schemeClr>
                </a:solidFill>
              </a:rPr>
              <a:t>Cigna.com</a:t>
            </a:r>
          </a:p>
          <a:p>
            <a:r>
              <a:rPr lang="en-US" sz="1200" dirty="0"/>
              <a:t>To search for a dentist on </a:t>
            </a:r>
            <a:r>
              <a:rPr lang="en-US" sz="1200" b="1" dirty="0"/>
              <a:t>Cigna.com</a:t>
            </a:r>
            <a:r>
              <a:rPr lang="en-US" sz="1200" dirty="0"/>
              <a:t>, visit the site and click </a:t>
            </a:r>
            <a:r>
              <a:rPr lang="en-US" sz="1200" b="1" dirty="0"/>
              <a:t>“Find a Doctor, Dentist or Facility.”</a:t>
            </a:r>
          </a:p>
          <a:p>
            <a:r>
              <a:rPr lang="en-US" sz="1200" dirty="0"/>
              <a:t>Follow the prompts and when asked to choose your plan, select </a:t>
            </a:r>
            <a:r>
              <a:rPr lang="en-US" sz="1200" b="1" dirty="0">
                <a:solidFill>
                  <a:srgbClr val="00B0F0"/>
                </a:solidFill>
              </a:rPr>
              <a:t>“CIGNA DENTAL CARE DHMO”</a:t>
            </a:r>
          </a:p>
          <a:p>
            <a:pPr marL="0" indent="0">
              <a:buNone/>
            </a:pPr>
            <a:r>
              <a:rPr lang="en-US" sz="1200" dirty="0"/>
              <a:t>• Review the list by specialty, or, narrow your search by typing in provider name, specialty or office name.</a:t>
            </a:r>
          </a:p>
          <a:p>
            <a:r>
              <a:rPr lang="en-US" sz="1200" dirty="0"/>
              <a:t>Once you get your search results, you can further refine your search by: – Distance    – Specialty    – Years in practice    – Additional languages</a:t>
            </a:r>
          </a:p>
          <a:p>
            <a:r>
              <a:rPr lang="en-US" sz="1200" dirty="0"/>
              <a:t>Click on a dentist’s name for more details. Such as office hours and location listings with map view.</a:t>
            </a:r>
          </a:p>
          <a:p>
            <a:pPr marL="0" indent="0">
              <a:buNone/>
            </a:pPr>
            <a:r>
              <a:rPr lang="en-US" sz="1200" b="1" dirty="0">
                <a:solidFill>
                  <a:schemeClr val="accent5">
                    <a:lumMod val="75000"/>
                  </a:schemeClr>
                </a:solidFill>
              </a:rPr>
              <a:t>Call us at 800.Cigna24 (800.244.6224)</a:t>
            </a:r>
            <a:r>
              <a:rPr lang="en-US" sz="1200" b="1" dirty="0"/>
              <a:t> </a:t>
            </a:r>
            <a:r>
              <a:rPr lang="en-US" sz="1200" dirty="0"/>
              <a:t>Need help finding a Cigna Dental Care network dentist or specialist? Just give us a call. You can use the automated Dental Office Locator. Or, you can speak directly with a customer service representative.</a:t>
            </a:r>
          </a:p>
          <a:p>
            <a:pPr marL="0" indent="0">
              <a:buNone/>
            </a:pPr>
            <a:endParaRPr lang="en-US" sz="1200" dirty="0"/>
          </a:p>
          <a:p>
            <a:pPr marL="0" indent="0">
              <a:buNone/>
            </a:pPr>
            <a:r>
              <a:rPr lang="en-US" sz="900" dirty="0"/>
              <a:t>* The term DHMO (“Dental HMO”) is used to refer to product designs that may differ by state of residence of enrollee, including but not limited to, prepaid plans, managed care plans and plans with open access features. The Cigna Dental Care (DHMO) product availability varies by state and is subject to change.</a:t>
            </a:r>
          </a:p>
          <a:p>
            <a:pPr marL="0" indent="0">
              <a:buNone/>
            </a:pPr>
            <a:r>
              <a:rPr lang="en-US" sz="900" dirty="0"/>
              <a:t>** The downloading and use of the myCigna App is subject to the terms and conditions of the App and the online stores from which it is downloaded. Standard mobile phone carrier and data usage charges apply.</a:t>
            </a:r>
          </a:p>
        </p:txBody>
      </p:sp>
      <p:sp>
        <p:nvSpPr>
          <p:cNvPr id="4" name="Date Placeholder 3">
            <a:extLst>
              <a:ext uri="{FF2B5EF4-FFF2-40B4-BE49-F238E27FC236}">
                <a16:creationId xmlns:a16="http://schemas.microsoft.com/office/drawing/2014/main" id="{14010FC5-0255-4A59-AB0D-1B6884C53AAA}"/>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53230E9B-B442-AD80-285C-774440EB48DB}"/>
              </a:ext>
            </a:extLst>
          </p:cNvPr>
          <p:cNvSpPr>
            <a:spLocks noGrp="1"/>
          </p:cNvSpPr>
          <p:nvPr>
            <p:ph type="sldNum" sz="quarter" idx="11"/>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30640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8">
            <a:extLst>
              <a:ext uri="{FF2B5EF4-FFF2-40B4-BE49-F238E27FC236}">
                <a16:creationId xmlns:a16="http://schemas.microsoft.com/office/drawing/2014/main" id="{53738850-2A78-092B-B2D2-D087C6AE8262}"/>
              </a:ext>
            </a:extLst>
          </p:cNvPr>
          <p:cNvPicPr>
            <a:picLocks noGrp="1" noChangeAspect="1"/>
          </p:cNvPicPr>
          <p:nvPr>
            <p:ph type="pic" sz="quarter" idx="4294967295"/>
            <p:custDataLst>
              <p:tags r:id="rId3"/>
            </p:custDataLst>
          </p:nvPr>
        </p:nvPicPr>
        <p:blipFill rotWithShape="1">
          <a:blip r:embed="rId5">
            <a:extLst>
              <a:ext uri="{28A0092B-C50C-407E-A947-70E740481C1C}">
                <a14:useLocalDpi xmlns:a14="http://schemas.microsoft.com/office/drawing/2010/main" val="0"/>
              </a:ext>
            </a:extLst>
          </a:blip>
          <a:srcRect l="20026" r="20026"/>
          <a:stretch/>
        </p:blipFill>
        <p:spPr>
          <a:xfrm>
            <a:off x="6184900" y="0"/>
            <a:ext cx="6007100" cy="6678613"/>
          </a:xfrm>
        </p:spPr>
      </p:pic>
      <p:sp>
        <p:nvSpPr>
          <p:cNvPr id="21" name="Title 20">
            <a:extLst>
              <a:ext uri="{FF2B5EF4-FFF2-40B4-BE49-F238E27FC236}">
                <a16:creationId xmlns:a16="http://schemas.microsoft.com/office/drawing/2014/main" id="{FE92CDA6-27DC-E9D8-387C-6F8F4A32F448}"/>
              </a:ext>
            </a:extLst>
          </p:cNvPr>
          <p:cNvSpPr>
            <a:spLocks noGrp="1"/>
          </p:cNvSpPr>
          <p:nvPr>
            <p:ph type="title"/>
          </p:nvPr>
        </p:nvSpPr>
        <p:spPr>
          <a:xfrm>
            <a:off x="270501" y="156417"/>
            <a:ext cx="11473200" cy="840150"/>
          </a:xfrm>
        </p:spPr>
        <p:txBody>
          <a:bodyPr/>
          <a:lstStyle/>
          <a:p>
            <a:r>
              <a:rPr lang="en-US" dirty="0"/>
              <a:t>Oral Health Integration</a:t>
            </a:r>
            <a:br>
              <a:rPr lang="en-US" dirty="0"/>
            </a:br>
            <a:r>
              <a:rPr lang="en-US" dirty="0"/>
              <a:t>Program (OHIP)</a:t>
            </a:r>
          </a:p>
        </p:txBody>
      </p:sp>
      <p:sp>
        <p:nvSpPr>
          <p:cNvPr id="22" name="Content Placeholder 21">
            <a:extLst>
              <a:ext uri="{FF2B5EF4-FFF2-40B4-BE49-F238E27FC236}">
                <a16:creationId xmlns:a16="http://schemas.microsoft.com/office/drawing/2014/main" id="{7B65A30A-75B3-A4CA-8480-1D335093F7BA}"/>
              </a:ext>
            </a:extLst>
          </p:cNvPr>
          <p:cNvSpPr>
            <a:spLocks noGrp="1"/>
          </p:cNvSpPr>
          <p:nvPr>
            <p:ph sz="quarter" idx="13"/>
          </p:nvPr>
        </p:nvSpPr>
        <p:spPr>
          <a:xfrm>
            <a:off x="359211" y="1138435"/>
            <a:ext cx="11473200" cy="4814690"/>
          </a:xfrm>
        </p:spPr>
        <p:txBody>
          <a:bodyPr/>
          <a:lstStyle/>
          <a:p>
            <a:pPr marL="0" indent="0">
              <a:buNone/>
            </a:pPr>
            <a:r>
              <a:rPr lang="en-US" dirty="0"/>
              <a:t>What is OHIP?</a:t>
            </a:r>
          </a:p>
          <a:p>
            <a:pPr marL="360000" lvl="2" indent="0">
              <a:buNone/>
            </a:pPr>
            <a:endParaRPr lang="en-US" dirty="0"/>
          </a:p>
          <a:p>
            <a:pPr marL="360000" lvl="2" indent="0">
              <a:buNone/>
            </a:pPr>
            <a:r>
              <a:rPr lang="en-US" dirty="0"/>
              <a:t>OHIP is a Cigna Dental Health Connect® solution – </a:t>
            </a:r>
          </a:p>
          <a:p>
            <a:pPr marL="360000" lvl="2" indent="0">
              <a:buNone/>
            </a:pPr>
            <a:r>
              <a:rPr lang="en-US" dirty="0"/>
              <a:t>A no additional cost program for people with certain </a:t>
            </a:r>
          </a:p>
          <a:p>
            <a:pPr marL="360000" lvl="2" indent="0">
              <a:buNone/>
            </a:pPr>
            <a:r>
              <a:rPr lang="en-US" dirty="0"/>
              <a:t>medical conditions that lead to a higher risk of oral </a:t>
            </a:r>
          </a:p>
          <a:p>
            <a:pPr marL="360000" lvl="2" indent="0">
              <a:buNone/>
            </a:pPr>
            <a:r>
              <a:rPr lang="en-US" dirty="0"/>
              <a:t>health issues. If you qualify and participate in the </a:t>
            </a:r>
          </a:p>
          <a:p>
            <a:pPr marL="360000" lvl="2" indent="0">
              <a:buNone/>
            </a:pPr>
            <a:r>
              <a:rPr lang="en-US" dirty="0"/>
              <a:t>program, you’ll get reimbursed for out-of-pocket </a:t>
            </a:r>
          </a:p>
          <a:p>
            <a:pPr marL="360000" lvl="2" indent="0">
              <a:buNone/>
            </a:pPr>
            <a:r>
              <a:rPr lang="en-US" dirty="0"/>
              <a:t>costs for preventive dental treatments to treat </a:t>
            </a:r>
          </a:p>
          <a:p>
            <a:pPr marL="360000" lvl="2" indent="0">
              <a:buNone/>
            </a:pPr>
            <a:r>
              <a:rPr lang="en-US" dirty="0"/>
              <a:t>issues such as gum disease and tooth decay.* </a:t>
            </a:r>
          </a:p>
          <a:p>
            <a:pPr marL="360000" lvl="2" indent="0">
              <a:buNone/>
            </a:pPr>
            <a:r>
              <a:rPr lang="en-US" dirty="0"/>
              <a:t>Plus, you can get guidance on everything from </a:t>
            </a:r>
          </a:p>
          <a:p>
            <a:pPr marL="360000" lvl="2" indent="0">
              <a:buNone/>
            </a:pPr>
            <a:r>
              <a:rPr lang="en-US" dirty="0"/>
              <a:t>overcoming dental anxiety to understanding the </a:t>
            </a:r>
          </a:p>
          <a:p>
            <a:pPr marL="360000" lvl="2" indent="0">
              <a:buNone/>
            </a:pPr>
            <a:r>
              <a:rPr lang="en-US" dirty="0"/>
              <a:t>impact of tobacco.</a:t>
            </a:r>
          </a:p>
          <a:p>
            <a:pPr marL="360000" lvl="2" indent="0">
              <a:buNone/>
            </a:pPr>
            <a:endParaRPr lang="en-US" dirty="0"/>
          </a:p>
          <a:p>
            <a:pPr marL="360000" lvl="2" indent="0">
              <a:buNone/>
            </a:pPr>
            <a:endParaRPr lang="en-US" dirty="0"/>
          </a:p>
          <a:p>
            <a:pPr marL="360000" lvl="2" indent="0">
              <a:buNone/>
            </a:pPr>
            <a:r>
              <a:rPr lang="en-US" sz="1000" dirty="0"/>
              <a:t>*Reimbursement will apply to and is subject to your annual benefits maximums.</a:t>
            </a:r>
          </a:p>
        </p:txBody>
      </p:sp>
      <p:sp>
        <p:nvSpPr>
          <p:cNvPr id="3" name="Date Placeholder 2">
            <a:extLst>
              <a:ext uri="{FF2B5EF4-FFF2-40B4-BE49-F238E27FC236}">
                <a16:creationId xmlns:a16="http://schemas.microsoft.com/office/drawing/2014/main" id="{FF42D96C-18F5-45E0-B771-82EDDD0E5CDC}"/>
              </a:ext>
            </a:extLst>
          </p:cNvPr>
          <p:cNvSpPr>
            <a:spLocks noGrp="1"/>
          </p:cNvSpPr>
          <p:nvPr>
            <p:ph type="dt" sz="half" idx="10"/>
          </p:nvPr>
        </p:nvSpPr>
        <p:spPr/>
        <p:txBody>
          <a:bodyPr/>
          <a:lstStyle/>
          <a:p>
            <a:r>
              <a:rPr lang="en-US" dirty="0"/>
              <a:t>April 27, 2024</a:t>
            </a:r>
          </a:p>
        </p:txBody>
      </p:sp>
      <p:sp>
        <p:nvSpPr>
          <p:cNvPr id="4" name="Slide Number Placeholder 3">
            <a:extLst>
              <a:ext uri="{FF2B5EF4-FFF2-40B4-BE49-F238E27FC236}">
                <a16:creationId xmlns:a16="http://schemas.microsoft.com/office/drawing/2014/main" id="{3D8FF925-E367-5629-8F4E-9B3B5215512B}"/>
              </a:ext>
            </a:extLst>
          </p:cNvPr>
          <p:cNvSpPr>
            <a:spLocks noGrp="1"/>
          </p:cNvSpPr>
          <p:nvPr>
            <p:ph type="sldNum" sz="quarter" idx="11"/>
          </p:nvPr>
        </p:nvSpPr>
        <p:spPr/>
        <p:txBody>
          <a:bodyPr/>
          <a:lstStyle/>
          <a:p>
            <a:fld id="{23AA811B-2EBD-4900-905E-5BE206449611}" type="slidenum">
              <a:rPr lang="en-US" smtClean="0"/>
              <a:pPr/>
              <a:t>4</a:t>
            </a:fld>
            <a:endParaRPr lang="en-US" dirty="0"/>
          </a:p>
        </p:txBody>
      </p:sp>
    </p:spTree>
    <p:custDataLst>
      <p:custData r:id="rId1"/>
      <p:custData r:id="rId2"/>
    </p:custDataLst>
    <p:extLst>
      <p:ext uri="{BB962C8B-B14F-4D97-AF65-F5344CB8AC3E}">
        <p14:creationId xmlns:p14="http://schemas.microsoft.com/office/powerpoint/2010/main" val="11811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69AF-3943-753C-093E-94ACAAC73573}"/>
              </a:ext>
            </a:extLst>
          </p:cNvPr>
          <p:cNvSpPr>
            <a:spLocks noGrp="1"/>
          </p:cNvSpPr>
          <p:nvPr>
            <p:ph type="title"/>
          </p:nvPr>
        </p:nvSpPr>
        <p:spPr/>
        <p:txBody>
          <a:bodyPr/>
          <a:lstStyle/>
          <a:p>
            <a:r>
              <a:rPr lang="en-US" dirty="0"/>
              <a:t>Who Qualifies for OHIP?</a:t>
            </a:r>
          </a:p>
        </p:txBody>
      </p:sp>
      <p:sp>
        <p:nvSpPr>
          <p:cNvPr id="3" name="Content Placeholder 2">
            <a:extLst>
              <a:ext uri="{FF2B5EF4-FFF2-40B4-BE49-F238E27FC236}">
                <a16:creationId xmlns:a16="http://schemas.microsoft.com/office/drawing/2014/main" id="{7EA3F048-0079-7B07-97F4-C73C1EF17CE6}"/>
              </a:ext>
            </a:extLst>
          </p:cNvPr>
          <p:cNvSpPr>
            <a:spLocks noGrp="1"/>
          </p:cNvSpPr>
          <p:nvPr>
            <p:ph sz="quarter" idx="13"/>
          </p:nvPr>
        </p:nvSpPr>
        <p:spPr/>
        <p:txBody>
          <a:bodyPr/>
          <a:lstStyle/>
          <a:p>
            <a:r>
              <a:rPr lang="en-US" dirty="0"/>
              <a:t>To qualify, you must have a dental plan with Cigna Healthcare and have been diagnosed by a doctor for any of the following conditions:</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D824234E-F6A3-DA72-B499-808A20A77481}"/>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9DB11F07-221A-9CE4-6EE9-640C238FB9FF}"/>
              </a:ext>
            </a:extLst>
          </p:cNvPr>
          <p:cNvSpPr>
            <a:spLocks noGrp="1"/>
          </p:cNvSpPr>
          <p:nvPr>
            <p:ph type="sldNum" sz="quarter" idx="11"/>
          </p:nvPr>
        </p:nvSpPr>
        <p:spPr/>
        <p:txBody>
          <a:bodyPr/>
          <a:lstStyle/>
          <a:p>
            <a:fld id="{23AA811B-2EBD-4900-905E-5BE206449611}" type="slidenum">
              <a:rPr lang="en-US" smtClean="0"/>
              <a:pPr/>
              <a:t>5</a:t>
            </a:fld>
            <a:endParaRPr lang="en-US" dirty="0"/>
          </a:p>
        </p:txBody>
      </p:sp>
      <p:sp>
        <p:nvSpPr>
          <p:cNvPr id="11" name="Rectangle: Diagonal Corners Rounded 10">
            <a:extLst>
              <a:ext uri="{FF2B5EF4-FFF2-40B4-BE49-F238E27FC236}">
                <a16:creationId xmlns:a16="http://schemas.microsoft.com/office/drawing/2014/main" id="{1530192D-06F8-09DE-2542-355A8CC3DD06}"/>
              </a:ext>
            </a:extLst>
          </p:cNvPr>
          <p:cNvSpPr/>
          <p:nvPr/>
        </p:nvSpPr>
        <p:spPr>
          <a:xfrm>
            <a:off x="347134" y="2540001"/>
            <a:ext cx="11413067" cy="235373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4" rtlCol="0" anchor="ctr"/>
          <a:lstStyle/>
          <a:p>
            <a:pPr marL="285750" indent="-285750">
              <a:buFont typeface="Arial" panose="020B0604020202020204" pitchFamily="34" charset="0"/>
              <a:buChar char="•"/>
            </a:pPr>
            <a:r>
              <a:rPr lang="en-US" sz="1600" noProof="0" dirty="0"/>
              <a:t>Heart	 Disease	</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noProof="0" dirty="0"/>
              <a:t>Stroke</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dirty="0"/>
              <a:t>Diabetes</a:t>
            </a:r>
          </a:p>
          <a:p>
            <a:endParaRPr lang="en-US" sz="1600" dirty="0"/>
          </a:p>
          <a:p>
            <a:pPr marL="285750" indent="-285750">
              <a:buFont typeface="Arial" panose="020B0604020202020204" pitchFamily="34" charset="0"/>
              <a:buChar char="•"/>
            </a:pPr>
            <a:r>
              <a:rPr lang="en-US" sz="1600" noProof="0" dirty="0"/>
              <a:t>Maternity</a:t>
            </a:r>
          </a:p>
          <a:p>
            <a:endParaRPr lang="en-US" sz="1600" dirty="0"/>
          </a:p>
          <a:p>
            <a:pPr marL="285750" indent="-285750">
              <a:buFont typeface="Arial" panose="020B0604020202020204" pitchFamily="34" charset="0"/>
              <a:buChar char="•"/>
            </a:pPr>
            <a:r>
              <a:rPr lang="en-US" sz="1600" dirty="0"/>
              <a:t>Chronic kidney	 disease</a:t>
            </a:r>
          </a:p>
          <a:p>
            <a:endParaRPr lang="en-US" sz="1600" dirty="0"/>
          </a:p>
          <a:p>
            <a:pPr marL="285750" indent="-285750">
              <a:buFont typeface="Arial" panose="020B0604020202020204" pitchFamily="34" charset="0"/>
              <a:buChar char="•"/>
            </a:pPr>
            <a:r>
              <a:rPr lang="en-US" sz="1600" dirty="0"/>
              <a:t>Organ transplants</a:t>
            </a:r>
          </a:p>
          <a:p>
            <a:endParaRPr lang="en-US" sz="1600" dirty="0"/>
          </a:p>
          <a:p>
            <a:pPr marL="285750" indent="-285750">
              <a:buFont typeface="Arial" panose="020B0604020202020204" pitchFamily="34" charset="0"/>
              <a:buChar char="•"/>
            </a:pPr>
            <a:r>
              <a:rPr lang="en-US" sz="1600" noProof="0" dirty="0"/>
              <a:t>Radiation for head or neck cancers</a:t>
            </a:r>
          </a:p>
          <a:p>
            <a:endParaRPr lang="en-US" sz="1600" noProof="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Rheumatoid arthritis</a:t>
            </a:r>
          </a:p>
          <a:p>
            <a:endParaRPr lang="en-US" sz="1600" dirty="0"/>
          </a:p>
          <a:p>
            <a:pPr marL="285750" indent="-285750">
              <a:buFont typeface="Arial" panose="020B0604020202020204" pitchFamily="34" charset="0"/>
              <a:buChar char="•"/>
            </a:pPr>
            <a:r>
              <a:rPr lang="en-US" sz="1600" dirty="0"/>
              <a:t>Sjogren’s syndrome</a:t>
            </a:r>
          </a:p>
          <a:p>
            <a:endParaRPr lang="en-US" sz="1600" dirty="0"/>
          </a:p>
          <a:p>
            <a:pPr marL="285750" indent="-285750">
              <a:buFont typeface="Arial" panose="020B0604020202020204" pitchFamily="34" charset="0"/>
              <a:buChar char="•"/>
            </a:pPr>
            <a:r>
              <a:rPr lang="en-US" sz="1600" dirty="0"/>
              <a:t>Lupus</a:t>
            </a:r>
          </a:p>
          <a:p>
            <a:endParaRPr lang="en-US" sz="1600" dirty="0"/>
          </a:p>
          <a:p>
            <a:pPr marL="285750" indent="-285750">
              <a:buFont typeface="Arial" panose="020B0604020202020204" pitchFamily="34" charset="0"/>
              <a:buChar char="•"/>
            </a:pPr>
            <a:r>
              <a:rPr lang="en-US" sz="1600" dirty="0"/>
              <a:t>Parkinson’s disease</a:t>
            </a:r>
          </a:p>
          <a:p>
            <a:endParaRPr lang="en-US" sz="1600" dirty="0"/>
          </a:p>
          <a:p>
            <a:pPr marL="285750" indent="-285750">
              <a:buFont typeface="Arial" panose="020B0604020202020204" pitchFamily="34" charset="0"/>
              <a:buChar char="•"/>
            </a:pPr>
            <a:r>
              <a:rPr lang="en-US" sz="1600" dirty="0"/>
              <a:t>Amyotrophic Lateral sclerosis (ALS)</a:t>
            </a:r>
          </a:p>
          <a:p>
            <a:endParaRPr lang="en-US" sz="1600" dirty="0"/>
          </a:p>
          <a:p>
            <a:pPr marL="285750" indent="-285750">
              <a:buFont typeface="Arial" panose="020B0604020202020204" pitchFamily="34" charset="0"/>
              <a:buChar char="•"/>
            </a:pPr>
            <a:r>
              <a:rPr lang="en-US" sz="1600" dirty="0"/>
              <a:t>Huntington’s disease</a:t>
            </a:r>
          </a:p>
          <a:p>
            <a:endParaRPr lang="en-US" sz="1600" dirty="0"/>
          </a:p>
          <a:p>
            <a:pPr marL="285750" indent="-285750">
              <a:buFont typeface="Arial" panose="020B0604020202020204" pitchFamily="34" charset="0"/>
              <a:buChar char="•"/>
            </a:pPr>
            <a:r>
              <a:rPr lang="en-US" sz="1600" dirty="0"/>
              <a:t>Opioid misuse and addiction </a:t>
            </a:r>
          </a:p>
          <a:p>
            <a:endParaRPr lang="en-US" sz="1600" noProof="0" dirty="0"/>
          </a:p>
        </p:txBody>
      </p:sp>
      <p:sp>
        <p:nvSpPr>
          <p:cNvPr id="15" name="TextBox 14">
            <a:extLst>
              <a:ext uri="{FF2B5EF4-FFF2-40B4-BE49-F238E27FC236}">
                <a16:creationId xmlns:a16="http://schemas.microsoft.com/office/drawing/2014/main" id="{79A837D0-BD66-EFDF-78E7-3BA197CFF57B}"/>
              </a:ext>
            </a:extLst>
          </p:cNvPr>
          <p:cNvSpPr txBox="1"/>
          <p:nvPr/>
        </p:nvSpPr>
        <p:spPr>
          <a:xfrm>
            <a:off x="287865" y="5100935"/>
            <a:ext cx="11590867" cy="338554"/>
          </a:xfrm>
          <a:prstGeom prst="rect">
            <a:avLst/>
          </a:prstGeom>
          <a:noFill/>
        </p:spPr>
        <p:txBody>
          <a:bodyPr wrap="square">
            <a:spAutoFit/>
          </a:bodyPr>
          <a:lstStyle/>
          <a:p>
            <a:r>
              <a:rPr lang="en-US" sz="1600" dirty="0">
                <a:solidFill>
                  <a:schemeClr val="tx2"/>
                </a:solidFill>
              </a:rPr>
              <a:t>You do not have to be enrolled in a Cigna Healthcare medical plan to be eligible for this program</a:t>
            </a:r>
          </a:p>
        </p:txBody>
      </p:sp>
    </p:spTree>
    <p:extLst>
      <p:ext uri="{BB962C8B-B14F-4D97-AF65-F5344CB8AC3E}">
        <p14:creationId xmlns:p14="http://schemas.microsoft.com/office/powerpoint/2010/main" val="74511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ental floss and toothbrush">
            <a:extLst>
              <a:ext uri="{FF2B5EF4-FFF2-40B4-BE49-F238E27FC236}">
                <a16:creationId xmlns:a16="http://schemas.microsoft.com/office/drawing/2014/main" id="{2E5B79FC-EE24-15A0-3B37-B4604A82D39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349" r="29283" b="-1"/>
          <a:stretch/>
        </p:blipFill>
        <p:spPr>
          <a:xfrm>
            <a:off x="6092567" y="10"/>
            <a:ext cx="6099433" cy="6857990"/>
          </a:xfrm>
          <a:noFill/>
        </p:spPr>
      </p:pic>
      <p:sp>
        <p:nvSpPr>
          <p:cNvPr id="9" name="Title 8">
            <a:extLst>
              <a:ext uri="{FF2B5EF4-FFF2-40B4-BE49-F238E27FC236}">
                <a16:creationId xmlns:a16="http://schemas.microsoft.com/office/drawing/2014/main" id="{8BDC7C05-38BB-ED90-8966-037D0B04BDFE}"/>
              </a:ext>
            </a:extLst>
          </p:cNvPr>
          <p:cNvSpPr>
            <a:spLocks noGrp="1"/>
          </p:cNvSpPr>
          <p:nvPr>
            <p:ph type="ctrTitle"/>
          </p:nvPr>
        </p:nvSpPr>
        <p:spPr>
          <a:xfrm>
            <a:off x="359998" y="1360800"/>
            <a:ext cx="4676400" cy="3553200"/>
          </a:xfrm>
        </p:spPr>
        <p:txBody>
          <a:bodyPr anchor="ctr">
            <a:normAutofit/>
          </a:bodyPr>
          <a:lstStyle/>
          <a:p>
            <a:r>
              <a:rPr lang="en-US" dirty="0"/>
              <a:t>Thank you for </a:t>
            </a:r>
            <a:br>
              <a:rPr lang="en-US" dirty="0"/>
            </a:br>
            <a:r>
              <a:rPr lang="en-US" dirty="0"/>
              <a:t>your time!</a:t>
            </a:r>
          </a:p>
        </p:txBody>
      </p:sp>
      <p:sp>
        <p:nvSpPr>
          <p:cNvPr id="6" name="Date Placeholder 5">
            <a:extLst>
              <a:ext uri="{FF2B5EF4-FFF2-40B4-BE49-F238E27FC236}">
                <a16:creationId xmlns:a16="http://schemas.microsoft.com/office/drawing/2014/main" id="{5089B81D-D850-ACBE-C958-D87B88E632D8}"/>
              </a:ext>
            </a:extLst>
          </p:cNvPr>
          <p:cNvSpPr>
            <a:spLocks noGrp="1"/>
          </p:cNvSpPr>
          <p:nvPr>
            <p:ph type="dt" sz="half" idx="17"/>
          </p:nvPr>
        </p:nvSpPr>
        <p:spPr>
          <a:xfrm>
            <a:off x="9885098" y="6318000"/>
            <a:ext cx="1588102" cy="180000"/>
          </a:xfrm>
        </p:spPr>
        <p:txBody>
          <a:bodyPr anchor="b">
            <a:normAutofit/>
          </a:bodyPr>
          <a:lstStyle/>
          <a:p>
            <a:pPr>
              <a:spcAft>
                <a:spcPts val="600"/>
              </a:spcAft>
            </a:pPr>
            <a:r>
              <a:rPr lang="en-US" dirty="0"/>
              <a:t>April 27, 2024</a:t>
            </a:r>
          </a:p>
        </p:txBody>
      </p:sp>
      <p:sp>
        <p:nvSpPr>
          <p:cNvPr id="8" name="Slide Number Placeholder 7">
            <a:extLst>
              <a:ext uri="{FF2B5EF4-FFF2-40B4-BE49-F238E27FC236}">
                <a16:creationId xmlns:a16="http://schemas.microsoft.com/office/drawing/2014/main" id="{983D3269-71D3-C873-610C-9F24EFF54C2E}"/>
              </a:ext>
            </a:extLst>
          </p:cNvPr>
          <p:cNvSpPr>
            <a:spLocks noGrp="1"/>
          </p:cNvSpPr>
          <p:nvPr>
            <p:ph type="sldNum" sz="quarter" idx="19"/>
          </p:nvPr>
        </p:nvSpPr>
        <p:spPr>
          <a:xfrm>
            <a:off x="11473199" y="6318000"/>
            <a:ext cx="359212" cy="180000"/>
          </a:xfrm>
        </p:spPr>
        <p:txBody>
          <a:bodyPr anchor="b">
            <a:normAutofit/>
          </a:bodyPr>
          <a:lstStyle/>
          <a:p>
            <a:pPr>
              <a:spcAft>
                <a:spcPts val="600"/>
              </a:spcAft>
            </a:pPr>
            <a:fld id="{23AA811B-2EBD-4900-905E-5BE206449611}" type="slidenum">
              <a:rPr lang="en-US" smtClean="0"/>
              <a:pPr>
                <a:spcAft>
                  <a:spcPts val="600"/>
                </a:spcAft>
              </a:pPr>
              <a:t>6</a:t>
            </a:fld>
            <a:endParaRPr lang="en-US" dirty="0"/>
          </a:p>
        </p:txBody>
      </p:sp>
    </p:spTree>
    <p:extLst>
      <p:ext uri="{BB962C8B-B14F-4D97-AF65-F5344CB8AC3E}">
        <p14:creationId xmlns:p14="http://schemas.microsoft.com/office/powerpoint/2010/main" val="4374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C57508\AppData\Local\Temp\3\Templafy\PowerPointVsto\Assets\ca21c2ad-c5a7-437d-bd57-e9b609614b7a.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Cigna_Confidentiality","value":"aKBTu2fPbzfKbYCIYAfo4Q=="}]}]]></TemplafyFormConfiguration>
</file>

<file path=customXml/item2.xml><?xml version="1.0" encoding="utf-8"?>
<TemplafyTemplateConfiguration><![CDATA[{"elementsMetadata":[{"type":"shape","id":"a08498e1-c59c-40ab-a5c2-721a118650e0","elementConfiguration":{"binding":"Form.Cigna_Confidentiality.CignahealthcareConfidentiality","visibility":{"action":"hide","operator":"equals","compareValue":""},"disableUpdates":false,"type":"text"}},{"type":"shape","id":"c063dbcf-7d92-4fa2-8ded-6814ee8692bd","elementConfiguration":{"binding":"Form.Cigna_Confidentiality.Cigna_healthcareConfidentiality","visibility":{"action":"hide","operator":"equals","compareValue":""},"disableUpdates":false,"type":"text"}},{"type":"shape","id":"cb5e837a-5bf0-420b-9c95-fbc8bf5abd24","elementConfiguration":{"binding":"Form.Cigna_Confidentiality.CignahealthcareConfidentiality","visibility":{"action":"hide","operator":"equals","compareValue":""},"disableUpdates":false,"type":"text"}},{"type":"shape","id":"4ab0c509-e185-4d53-9418-5b1dce74f63f","elementConfiguration":{"binding":"Form.Cigna_Confidentiality.Cigna_healthcareConfidentiality","visibility":{"action":"hide","operator":"equals","compareValue":""},"disableUpdates":false,"type":"text"}},{"type":"shape","id":"8486aa55-6cf5-40e3-bfb3-be4bb4284c2b","elementConfiguration":{"binding":"Form.Cigna_Confidentiality.CignahealthcareConfidentiality","visibility":{"action":"hide","operator":"equals","compareValue":""},"disableUpdates":false,"type":"text"}},{"type":"shape","id":"256d63d4-7efc-486c-aece-497230b9dcf4","elementConfiguration":{"binding":"Form.Cigna_Confidentiality.Cigna_healthcareConfidentiality","visibility":{"action":"hide","operator":"equals","compareValue":""},"disableUpdates":false,"type":"text"}},{"type":"shape","id":"34e04a4f-76f0-40e4-89aa-5ce056b82845","elementConfiguration":{"binding":"Form.Cigna_Confidentiality.CignahealthcareConfidentiality","visibility":{"action":"hide","operator":"equals","compareValue":""},"disableUpdates":false,"type":"text"}},{"type":"shape","id":"8ba550e3-d8b3-47c3-94d0-6a9ac6960d68","elementConfiguration":{"binding":"Form.Cigna_Confidentiality.Cigna_healthcareConfidentiality","visibility":{"action":"hide","operator":"equals","compareValue":""},"disableUpdates":false,"type":"text"}},{"type":"shape","id":"7fe2846a-56be-4b2e-82d4-dfc7d17f4815","elementConfiguration":{"binding":"Form.Cigna_Confidentiality.CignahealthcareConfidentiality","visibility":{"action":"hide","operator":"equals","compareValue":""},"disableUpdates":false,"type":"text"}},{"type":"shape","id":"cd46175b-5f5e-4b42-adcf-994cf739d00d","elementConfiguration":{"binding":"Form.Cigna_Confidentiality.Cigna_healthcareConfidentiality","visibility":{"action":"hide","operator":"equals","compareValue":""},"disableUpdates":false,"type":"text"}},{"type":"shape","id":"87289dfb-3e53-4f47-965c-21e788054d9f","elementConfiguration":{"binding":"Form.Cigna_Confidentiality.CignahealthcareConfidentiality","visibility":{"action":"hide","operator":"equals","compareValue":""},"disableUpdates":false,"type":"text"}},{"type":"shape","id":"a128fe0a-5913-4471-9abc-1bcc353bef08","elementConfiguration":{"binding":"Form.Cigna_Confidentiality.Cigna_healthcareConfidentiality","visibility":{"action":"hide","operator":"equals","compareValue":""},"disableUpdates":false,"type":"text"}},{"type":"shape","id":"3fb58841-c44e-4255-837b-254dce45eca3","elementConfiguration":{"binding":"Form.Cigna_Confidentiality.CignahealthcareConfidentiality","visibility":{"action":"hide","operator":"equals","compareValue":""},"disableUpdates":false,"type":"text"}},{"type":"shape","id":"177dc468-9d35-4406-a1cd-01e5c6d4f545","elementConfiguration":{"binding":"Form.Cigna_Confidentiality.Cigna_healthcareConfidentiality","visibility":{"action":"hide","operator":"equals","compareValue":""},"disableUpdates":false,"type":"text"}},{"type":"shape","id":"c6fce720-53b3-4edc-bdec-9d5acc326154","elementConfiguration":{"binding":"Form.Cigna_Confidentiality.CignahealthcareConfidentiality","visibility":{"action":"hide","operator":"equals","compareValue":""},"disableUpdates":false,"type":"text"}},{"type":"shape","id":"9cdd751d-24a0-40d8-92fa-f20a813d00ca","elementConfiguration":{"binding":"Form.Cigna_Confidentiality.Cigna_healthcareConfidentiality","visibility":{"action":"hide","operator":"equals","compareValue":""},"disableUpdates":false,"type":"text"}},{"type":"shape","id":"8ac2b000-8cc2-4a2a-965e-9e566e1981f6","elementConfiguration":{"binding":"Form.Cigna_Confidentiality.CignahealthcareConfidentiality","visibility":{"action":"hide","operator":"equals","compareValue":""},"disableUpdates":false,"type":"text"}},{"type":"shape","id":"72512e3a-5a68-468d-839d-b9adf0dfda52","elementConfiguration":{"binding":"Form.Cigna_Confidentiality.Cigna_healthcareConfidentiality","visibility":{"action":"hide","operator":"equals","compareValue":""},"disableUpdates":false,"type":"text"}},{"type":"shape","id":"9557257d-440f-41bf-bb50-db91814e1794","elementConfiguration":{"binding":"Form.Cigna_Confidentiality.CignahealthcareConfidentiality","disableUpdates":false,"type":"text"}},{"type":"shape","id":"a63334ee-a64e-4a91-89da-f07184c216b9","elementConfiguration":{"binding":"Form.Cigna_Confidentiality.Cigna_healthcareConfidentiality","visibility":{"action":"hide","operator":"equals","compareValue":""},"disableUpdates":false,"type":"text"}},{"type":"shape","id":"af72cb66-2ad6-4704-a152-edda1f80e433","elementConfiguration":{"binding":"Form.Cigna_Confidentiality.CignahealthcareConfidentiality","visibility":{"action":"hide","operator":"equals","compareValue":""},"disableUpdates":false,"type":"text"}},{"type":"shape","id":"12208802-9a3f-4270-bd0f-e436e1c3b434","elementConfiguration":{"binding":"Form.Cigna_Confidentiality.Cigna_healthcareConfidentiality","visibility":{"action":"hide","operator":"equals","compareValue":""},"disableUpdates":false,"type":"text"}},{"type":"shape","id":"8d52ab7d-1672-482a-ad74-b9c732a4c115","elementConfiguration":{"binding":"Form.Cigna_Confidentiality.CignahealthcareConfidentiality","visibility":{"action":"hide","operator":"equals","compareValue":""},"disableUpdates":false,"type":"text"}},{"type":"shape","id":"4aa1b01a-73b1-4b7a-83dd-936176fe2eb5","elementConfiguration":{"binding":"Form.Cigna_Confidentiality.Cigna_healthcareConfidentiality","visibility":{"action":"hide","operator":"equals","compareValue":""},"disableUpdates":false,"type":"text"}},{"type":"shape","id":"2aa32e50-e354-4f26-8430-e46892463a36","elementConfiguration":{"binding":"Form.Cigna_Confidentiality.CignahealthcareConfidentiality","visibility":{"action":"hide","operator":"equals","compareValue":""},"disableUpdates":false,"type":"text"}},{"type":"shape","id":"6ed9a876-e9c4-4964-a8e9-50ec44d4a409","elementConfiguration":{"binding":"Form.Cigna_Confidentiality.Cigna_healthcareConfidentiality","visibility":{"action":"hide","operator":"equals","compareValue":""},"disableUpdates":false,"type":"text"}},{"type":"shape","id":"30d7c553-5e43-40f9-b566-87f5fbdc6cb9","elementConfiguration":{"binding":"Form.Cigna_Confidentiality.CignahealthcareConfidentiality","visibility":{"action":"hide","operator":"equals","compareValue":""},"disableUpdates":false,"type":"text"}},{"type":"shape","id":"187bf25f-39d7-413f-989f-ad32bb23ca67","elementConfiguration":{"binding":"Form.Cigna_Confidentiality.Cigna_healthcareConfidentiality","visibility":{"action":"hide","operator":"equals","compareValue":""},"disableUpdates":false,"type":"text"}},{"type":"shape","id":"56c3ef6a-7326-4bd3-8faf-4e1be8ccbfcd","elementConfiguration":{"binding":"Form.Cigna_Confidentiality.CignahealthcareConfidentiality","visibility":{"action":"hide","operator":"equals","compareValue":""},"disableUpdates":false,"type":"text"}},{"type":"shape","id":"857907af-85e8-48de-9a83-664b49525076","elementConfiguration":{"binding":"Form.Cigna_Confidentiality.Cigna_healthcareConfidentiality","visibility":{"action":"hide","operator":"equals","compareValue":""},"disableUpdates":false,"type":"text"}},{"type":"shape","id":"76328405-0176-47b1-984f-94df130bd575","elementConfiguration":{"binding":"Form.Cigna_Confidentiality.CignahealthcareConfidentiality","visibility":{"action":"hide","operator":"equals","compareValue":""},"disableUpdates":false,"type":"text"}},{"type":"shape","id":"b71dda12-6f02-4753-82be-81c20d9c1b3c","elementConfiguration":{"binding":"Form.Cigna_Confidentiality.Cigna_healthcareConfidentiality","visibility":{"action":"hide","operator":"equals","compareValue":""},"disableUpdates":false,"type":"text"}},{"type":"shape","id":"42fa10f3-9f72-4f1e-a99e-525778fe21c7","elementConfiguration":{"binding":"Form.Cigna_Confidentiality.CignahealthcareConfidentiality","visibility":{"action":"hide","operator":"equals","compareValue":""},"disableUpdates":false,"type":"text"}},{"type":"shape","id":"0ceac801-feb2-411a-9913-4960317db696","elementConfiguration":{"binding":"Form.Cigna_Confidentiality.Cigna_healthcareConfidentiality","visibility":{"action":"hide","operator":"equals","compareValue":""},"disableUpdates":false,"type":"text"}},{"type":"shape","id":"8c6e4ad2-d41d-4c75-86c7-a217c36e41f9","elementConfiguration":{"binding":"Form.Cigna_Confidentiality.CignahealthcareConfidentiality","visibility":{"action":"hide","operator":"equals","compareValue":""},"disableUpdates":false,"type":"text"}},{"type":"shape","id":"68f747ba-2ea7-458f-a459-abe595303221","elementConfiguration":{"binding":"Form.Cigna_Confidentiality.Cigna_healthcareConfidentiality","visibility":{"action":"hide","operator":"equals","compareValue":""},"disableUpdates":false,"type":"text"}},{"type":"shape","id":"6ca93a3e-0692-4353-bc95-4189c1a6ea41","elementConfiguration":{"binding":"Form.Cigna_Confidentiality.CignahealthcareConfidentiality","visibility":{"action":"hide","operator":"equals","compareValue":""},"disableUpdates":false,"type":"text"}},{"type":"shape","id":"cae0016b-fa72-4056-a7bb-85c7a562774f","elementConfiguration":{"binding":"Form.Cigna_Confidentiality.Cigna_healthcareConfidentiality","visibility":{"action":"hide","operator":"equals","compareValue":""},"disableUpdates":false,"type":"text"}},{"type":"shape","id":"6d2f33b8-680f-490f-8362-7004e0ff94dd","elementConfiguration":{"binding":"Form.Cigna_Confidentiality.CignahealthcareConfidentiality","visibility":{"action":"hide","operator":"equals","compareValue":""},"disableUpdates":false,"type":"text"}},{"type":"shape","id":"0ebe5ffe-b245-4c81-9755-8d86403a1d3b","elementConfiguration":{"binding":"Form.Cigna_Confidentiality.Cigna_healthcareConfidentiality","visibility":{"action":"hide","operator":"equals","compareValue":""},"disableUpdates":false,"type":"text"}},{"type":"shape","id":"e861ad3c-38e2-4098-b467-79238ae239dc","elementConfiguration":{"binding":"Form.Cigna_Confidentiality.CignahealthcareConfidentiality","visibility":{"action":"hide","operator":"equals","compareValue":""},"disableUpdates":false,"type":"text"}},{"type":"shape","id":"4bba2094-3536-4331-ab52-d2771c3a6021","elementConfiguration":{"binding":"Form.Cigna_Confidentiality.Cigna_healthcareConfidentiality","visibility":{"action":"hide","operator":"equals","compareValue":""},"disableUpdates":false,"type":"text"}},{"type":"shape","id":"72f763ea-2428-4899-9723-f79b001afd4f","elementConfiguration":{"binding":"Form.Cigna_Confidentiality.CignahealthcareConfidentiality","visibility":{"action":"hide","operator":"equals","compareValue":""},"disableUpdates":false,"type":"text"}},{"type":"shape","id":"e6732de7-f76b-4ff2-9549-535adbd382d9","elementConfiguration":{"binding":"Form.Cigna_Confidentiality.Cigna_healthcareConfidentiality","visibility":{"action":"hide","operator":"equals","compareValue":""},"disableUpdates":false,"type":"text"}},{"type":"shape","id":"46c0fded-a3e8-4ae2-826f-5549f886501f","elementConfiguration":{"binding":"Form.Cigna_Confidentiality.CignahealthcareConfidentiality","visibility":{"action":"hide","operator":"equals","compareValue":""},"disableUpdates":false,"type":"text"}},{"type":"shape","id":"dfb2d6e9-4bae-4d3d-890d-e93016da9c77","elementConfiguration":{"binding":"Form.Cigna_Confidentiality.Cigna_healthcareConfidentiality","visibility":{"action":"hide","operator":"equals","compareValue":""},"disableUpdates":false,"type":"text"}},{"type":"shape","id":"8641cdba-0f4a-43a0-be7d-0bb8dffc406b","elementConfiguration":{"binding":"Form.Cigna_Confidentiality.CignahealthcareConfidentiality","visibility":{"action":"hide","operator":"equals","compareValue":""},"disableUpdates":false,"type":"text"}},{"type":"shape","id":"82b463c4-8a1f-4f81-8930-d6155a171d35","elementConfiguration":{"binding":"Form.Cigna_Confidentiality.Cigna_healthcareConfidentiality","visibility":{"action":"hide","operator":"equals","compareValue":""},"disableUpdates":false,"type":"text"}},{"type":"shape","id":"6653d787-7014-452a-a14c-03b6d4ffb491","elementConfiguration":{"binding":"Form.Cigna_Confidentiality.CignahealthcareConfidentiality","visibility":{"action":"hide","operator":"equals","compareValue":""},"disableUpdates":false,"type":"text"}},{"type":"shape","id":"c884fdf9-0c15-413d-9b42-e67c611eeb40","elementConfiguration":{"binding":"Form.Cigna_Confidentiality.Cigna_healthcareConfidentiality","visibility":{"action":"hide","operator":"equals","compareValue":""},"disableUpdates":false,"type":"text"}},{"type":"shape","id":"93385986-5270-4a29-b441-9b052a817736","elementConfiguration":{"binding":"Form.Cigna_Confidentiality.CignahealthcareConfidentiality","visibility":{"action":"hide","operator":"equals","compareValue":""},"disableUpdates":false,"type":"text"}},{"type":"shape","id":"ed503a55-f5b3-4b46-a283-b6df88e1086c","elementConfiguration":{"binding":"Form.Cigna_Confidentiality.Cigna_healthcareConfidentiality","visibility":{"action":"hide","operator":"equals","compareValue":""},"disableUpdates":false,"type":"text"}}],"transformationConfigurations":[{"language":"{{DocumentLanguage}}","disableUpdates":false,"type":"proofingLanguage"}],"templateName":"","templateDescription":"","enableDocumentContentUpdater":true,"version":"1.12"}]]></Templafy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8109277398318680","enableDocumentContentUpdater":true,"version":"1.12"}]]></TemplafySlideTemplateConfiguration>
</file>

<file path=customXml/item5.xml><?xml version="1.0" encoding="utf-8"?>
<TemplafySlideTemplateConfiguration><![CDATA[{"slideVersion":0,"isValidatorEnabled":false,"isLocked":false,"elementsMetadata":[],"slideId":"638109277397537415","enableDocumentContentUpdater":true,"version":"1.12"}]]></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180E6B4A-02B3-49EE-B6F9-C0FE6F86CE81}">
  <ds:schemaRefs/>
</ds:datastoreItem>
</file>

<file path=customXml/itemProps2.xml><?xml version="1.0" encoding="utf-8"?>
<ds:datastoreItem xmlns:ds="http://schemas.openxmlformats.org/officeDocument/2006/customXml" ds:itemID="{9E4D2E6F-FE49-4FFB-A5F2-EDA5AAB1D111}">
  <ds:schemaRefs/>
</ds:datastoreItem>
</file>

<file path=customXml/itemProps3.xml><?xml version="1.0" encoding="utf-8"?>
<ds:datastoreItem xmlns:ds="http://schemas.openxmlformats.org/officeDocument/2006/customXml" ds:itemID="{278055F5-21A3-438E-A92F-FDE3C436E06B}">
  <ds:schemaRefs/>
</ds:datastoreItem>
</file>

<file path=customXml/itemProps4.xml><?xml version="1.0" encoding="utf-8"?>
<ds:datastoreItem xmlns:ds="http://schemas.openxmlformats.org/officeDocument/2006/customXml" ds:itemID="{6FDF50D3-57E7-4A4C-9663-29CA287316C6}">
  <ds:schemaRefs/>
</ds:datastoreItem>
</file>

<file path=customXml/itemProps5.xml><?xml version="1.0" encoding="utf-8"?>
<ds:datastoreItem xmlns:ds="http://schemas.openxmlformats.org/officeDocument/2006/customXml" ds:itemID="{9A38DE47-E623-4110-A60E-72FCAA2CC01E}">
  <ds:schemaRefs/>
</ds:datastoreItem>
</file>

<file path=customXml/itemProps6.xml><?xml version="1.0" encoding="utf-8"?>
<ds:datastoreItem xmlns:ds="http://schemas.openxmlformats.org/officeDocument/2006/customXml" ds:itemID="{76B540DF-6065-494C-A697-ED9A49578577}">
  <ds:schemaRefs/>
</ds:datastoreItem>
</file>

<file path=docProps/app.xml><?xml version="1.0" encoding="utf-8"?>
<Properties xmlns="http://schemas.openxmlformats.org/officeDocument/2006/extended-properties" xmlns:vt="http://schemas.openxmlformats.org/officeDocument/2006/docPropsVTypes">
  <Template/>
  <TotalTime>0</TotalTime>
  <Words>807</Words>
  <Application>Microsoft Office PowerPoint</Application>
  <PresentationFormat>Widescreen</PresentationFormat>
  <Paragraphs>99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Georgia</vt:lpstr>
      <vt:lpstr>Verdana</vt:lpstr>
      <vt:lpstr>Cigna Healthcare</vt:lpstr>
      <vt:lpstr>TEHW EDUCATIONAL SEMINAR</vt:lpstr>
      <vt:lpstr>TEHW Cigna DHMO BENEFITS</vt:lpstr>
      <vt:lpstr>Call or click to find a network dentist. It’s easy with Cigna Dental Care (DHMO)*</vt:lpstr>
      <vt:lpstr>Oral Health Integration Program (OHIP)</vt:lpstr>
      <vt:lpstr>Who Qualifies for OHIP?</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2021-07-08T09:02:18Z</dcterms:created>
  <dcterms:modified xsi:type="dcterms:W3CDTF">2024-04-16T15:56:07Z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2023-02-02T09:42:19.5310350Z</vt:lpwstr>
  </property>
  <property fmtid="{D5CDD505-2E9C-101B-9397-08002B2CF9AE}" pid="4" name="TemplafyTenantId">
    <vt:lpwstr>cigna</vt:lpwstr>
  </property>
  <property fmtid="{D5CDD505-2E9C-101B-9397-08002B2CF9AE}" pid="5" name="TemplafyTemplateId">
    <vt:lpwstr>638102491023888301</vt:lpwstr>
  </property>
  <property fmtid="{D5CDD505-2E9C-101B-9397-08002B2CF9AE}" pid="6" name="TemplafyUserProfileId">
    <vt:lpwstr>638179586181408684</vt:lpwstr>
  </property>
  <property fmtid="{D5CDD505-2E9C-101B-9397-08002B2CF9AE}" pid="7" name="TemplafyLanguageCode">
    <vt:lpwstr>en-US</vt:lpwstr>
  </property>
</Properties>
</file>